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48FD4-53EA-8646-BC1E-478E6EDDCC8E}" v="1" dt="2020-12-04T19:04:14.072"/>
    <p1510:client id="{5C6A52E1-96D6-4AA9-9351-3D7AF2C1D774}" v="2018" dt="2020-12-04T18:41:12.451"/>
    <p1510:client id="{F2D5AD14-69A3-7900-4DF3-F604F7BC7EF2}" v="366" dt="2020-12-04T19:01:45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23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4300">
                <a:solidFill>
                  <a:srgbClr val="FFFFFF"/>
                </a:solidFill>
                <a:cs typeface="Calibri Light"/>
              </a:rPr>
              <a:t>Artificial Intelligence Final Project </a:t>
            </a:r>
            <a:br>
              <a:rPr lang="en-US" sz="4300">
                <a:solidFill>
                  <a:srgbClr val="FFFFFF"/>
                </a:solidFill>
                <a:cs typeface="Calibri Light"/>
              </a:rPr>
            </a:br>
            <a:r>
              <a:rPr lang="en-US" sz="4300">
                <a:solidFill>
                  <a:srgbClr val="FFFFFF"/>
                </a:solidFill>
                <a:cs typeface="Calibri Light"/>
              </a:rPr>
              <a:t>(DSCI 6670 )</a:t>
            </a:r>
            <a:endParaRPr lang="en-US" sz="43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  <a:cs typeface="Calibri"/>
              </a:rPr>
              <a:t>Sharan Iyer</a:t>
            </a:r>
          </a:p>
          <a:p>
            <a:r>
              <a:rPr lang="en-US" sz="2200">
                <a:solidFill>
                  <a:srgbClr val="000000"/>
                </a:solidFill>
                <a:cs typeface="Calibri"/>
              </a:rPr>
              <a:t>Aditya Honade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3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26918E-57C9-4123-A33B-4DFABDB3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F40E-7950-41C4-AFD3-5AA0FE6E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Use of AI techniques for medical diagnosis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Task - Image classification of Covid19 X-ray dataset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Implement - Using different deep learning models 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Compare performance of models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718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95C8B-F39F-4188-BF90-A2C6A3F1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Dataset details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FBFB-D2F8-4B42-B8BF-CD9CCC86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COVID19 X-ray dataset featuring chest x-rays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278 samples part of dataset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186 training set images and 92 testing set images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2 classes – Covid (infected) and Non-Covid (normal)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71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B3819C-491E-45AF-B95B-B9851E7F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2544-7E9A-4DC4-900F-15D54F33E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Gaussian naïve bayes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Support Vector Classifier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Logistic Regression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Vanilla CNN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CNN with batch normalization and dropout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VGG 16</a:t>
            </a:r>
          </a:p>
        </p:txBody>
      </p:sp>
    </p:spTree>
    <p:extLst>
      <p:ext uri="{BB962C8B-B14F-4D97-AF65-F5344CB8AC3E}">
        <p14:creationId xmlns:p14="http://schemas.microsoft.com/office/powerpoint/2010/main" val="135914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3E5E98-3731-4362-83C9-DCA0A9F6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AF435F-1AC2-4D78-890C-31E45A1D72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93132"/>
              </p:ext>
            </p:extLst>
          </p:nvPr>
        </p:nvGraphicFramePr>
        <p:xfrm>
          <a:off x="5900739" y="1590736"/>
          <a:ext cx="5507805" cy="367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216">
                  <a:extLst>
                    <a:ext uri="{9D8B030D-6E8A-4147-A177-3AD203B41FA5}">
                      <a16:colId xmlns:a16="http://schemas.microsoft.com/office/drawing/2014/main" val="2177973148"/>
                    </a:ext>
                  </a:extLst>
                </a:gridCol>
                <a:gridCol w="1858216">
                  <a:extLst>
                    <a:ext uri="{9D8B030D-6E8A-4147-A177-3AD203B41FA5}">
                      <a16:colId xmlns:a16="http://schemas.microsoft.com/office/drawing/2014/main" val="191695650"/>
                    </a:ext>
                  </a:extLst>
                </a:gridCol>
                <a:gridCol w="1791373">
                  <a:extLst>
                    <a:ext uri="{9D8B030D-6E8A-4147-A177-3AD203B41FA5}">
                      <a16:colId xmlns:a16="http://schemas.microsoft.com/office/drawing/2014/main" val="2569697870"/>
                    </a:ext>
                  </a:extLst>
                </a:gridCol>
              </a:tblGrid>
              <a:tr h="593560">
                <a:tc>
                  <a:txBody>
                    <a:bodyPr/>
                    <a:lstStyle/>
                    <a:p>
                      <a:r>
                        <a:rPr lang="en-US" sz="1600"/>
                        <a:t>Algorithms</a:t>
                      </a:r>
                    </a:p>
                  </a:txBody>
                  <a:tcPr marL="80211" marR="80211" marT="40105" marB="4010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Training accuracy (%)</a:t>
                      </a:r>
                    </a:p>
                  </a:txBody>
                  <a:tcPr marL="80211" marR="80211" marT="40105" marB="4010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Testing accuracy (%)</a:t>
                      </a:r>
                    </a:p>
                  </a:txBody>
                  <a:tcPr marL="80211" marR="80211" marT="40105" marB="40105"/>
                </a:tc>
                <a:extLst>
                  <a:ext uri="{0D108BD9-81ED-4DB2-BD59-A6C34878D82A}">
                    <a16:rowId xmlns:a16="http://schemas.microsoft.com/office/drawing/2014/main" val="3019997644"/>
                  </a:ext>
                </a:extLst>
              </a:tr>
              <a:tr h="593560">
                <a:tc>
                  <a:txBody>
                    <a:bodyPr/>
                    <a:lstStyle/>
                    <a:p>
                      <a:r>
                        <a:rPr lang="en-US" sz="1600"/>
                        <a:t>Gaussian Naïve Bayes</a:t>
                      </a:r>
                    </a:p>
                  </a:txBody>
                  <a:tcPr marL="80211" marR="80211" marT="40105" marB="4010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94.62</a:t>
                      </a:r>
                    </a:p>
                  </a:txBody>
                  <a:tcPr marL="80211" marR="80211" marT="40105" marB="4010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96.73</a:t>
                      </a:r>
                    </a:p>
                  </a:txBody>
                  <a:tcPr marL="80211" marR="80211" marT="40105" marB="40105"/>
                </a:tc>
                <a:extLst>
                  <a:ext uri="{0D108BD9-81ED-4DB2-BD59-A6C34878D82A}">
                    <a16:rowId xmlns:a16="http://schemas.microsoft.com/office/drawing/2014/main" val="788240252"/>
                  </a:ext>
                </a:extLst>
              </a:tr>
              <a:tr h="593560"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Support Vector Classifier</a:t>
                      </a:r>
                    </a:p>
                  </a:txBody>
                  <a:tcPr marL="80211" marR="80211" marT="40105" marB="4010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99.46</a:t>
                      </a:r>
                    </a:p>
                  </a:txBody>
                  <a:tcPr marL="80211" marR="80211" marT="40105" marB="4010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97.82</a:t>
                      </a:r>
                    </a:p>
                  </a:txBody>
                  <a:tcPr marL="80211" marR="80211" marT="40105" marB="40105"/>
                </a:tc>
                <a:extLst>
                  <a:ext uri="{0D108BD9-81ED-4DB2-BD59-A6C34878D82A}">
                    <a16:rowId xmlns:a16="http://schemas.microsoft.com/office/drawing/2014/main" val="3492913237"/>
                  </a:ext>
                </a:extLst>
              </a:tr>
              <a:tr h="593560">
                <a:tc>
                  <a:txBody>
                    <a:bodyPr/>
                    <a:lstStyle/>
                    <a:p>
                      <a:r>
                        <a:rPr lang="en-US" sz="1600"/>
                        <a:t>Logistic Regression</a:t>
                      </a:r>
                    </a:p>
                  </a:txBody>
                  <a:tcPr marL="80211" marR="80211" marT="40105" marB="4010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85.26</a:t>
                      </a:r>
                    </a:p>
                  </a:txBody>
                  <a:tcPr marL="80211" marR="80211" marT="40105" marB="4010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100</a:t>
                      </a:r>
                    </a:p>
                  </a:txBody>
                  <a:tcPr marL="80211" marR="80211" marT="40105" marB="40105"/>
                </a:tc>
                <a:extLst>
                  <a:ext uri="{0D108BD9-81ED-4DB2-BD59-A6C34878D82A}">
                    <a16:rowId xmlns:a16="http://schemas.microsoft.com/office/drawing/2014/main" val="556189284"/>
                  </a:ext>
                </a:extLst>
              </a:tr>
              <a:tr h="352928">
                <a:tc>
                  <a:txBody>
                    <a:bodyPr/>
                    <a:lstStyle/>
                    <a:p>
                      <a:r>
                        <a:rPr lang="en-US" sz="1600"/>
                        <a:t>Vanilla CNN</a:t>
                      </a:r>
                    </a:p>
                  </a:txBody>
                  <a:tcPr marL="80211" marR="80211" marT="40105" marB="4010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48.39</a:t>
                      </a:r>
                    </a:p>
                  </a:txBody>
                  <a:tcPr marL="80211" marR="80211" marT="40105" marB="4010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26.09</a:t>
                      </a:r>
                    </a:p>
                  </a:txBody>
                  <a:tcPr marL="80211" marR="80211" marT="40105" marB="40105"/>
                </a:tc>
                <a:extLst>
                  <a:ext uri="{0D108BD9-81ED-4DB2-BD59-A6C34878D82A}">
                    <a16:rowId xmlns:a16="http://schemas.microsoft.com/office/drawing/2014/main" val="1765873890"/>
                  </a:ext>
                </a:extLst>
              </a:tr>
              <a:tr h="593560">
                <a:tc>
                  <a:txBody>
                    <a:bodyPr/>
                    <a:lstStyle/>
                    <a:p>
                      <a:r>
                        <a:rPr lang="en-US" sz="1600"/>
                        <a:t>CNN with batch norm and dropout</a:t>
                      </a:r>
                    </a:p>
                  </a:txBody>
                  <a:tcPr marL="80211" marR="80211" marT="40105" marB="4010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100</a:t>
                      </a:r>
                    </a:p>
                  </a:txBody>
                  <a:tcPr marL="80211" marR="80211" marT="40105" marB="4010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78.26</a:t>
                      </a:r>
                    </a:p>
                  </a:txBody>
                  <a:tcPr marL="80211" marR="80211" marT="40105" marB="40105"/>
                </a:tc>
                <a:extLst>
                  <a:ext uri="{0D108BD9-81ED-4DB2-BD59-A6C34878D82A}">
                    <a16:rowId xmlns:a16="http://schemas.microsoft.com/office/drawing/2014/main" val="528329930"/>
                  </a:ext>
                </a:extLst>
              </a:tr>
              <a:tr h="3529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VGG 16</a:t>
                      </a:r>
                    </a:p>
                  </a:txBody>
                  <a:tcPr marL="80211" marR="80211" marT="40105" marB="401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100</a:t>
                      </a:r>
                    </a:p>
                  </a:txBody>
                  <a:tcPr marL="80211" marR="80211" marT="40105" marB="4010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55.43</a:t>
                      </a:r>
                    </a:p>
                  </a:txBody>
                  <a:tcPr marL="80211" marR="80211" marT="40105" marB="40105"/>
                </a:tc>
                <a:extLst>
                  <a:ext uri="{0D108BD9-81ED-4DB2-BD59-A6C34878D82A}">
                    <a16:rowId xmlns:a16="http://schemas.microsoft.com/office/drawing/2014/main" val="131418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7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312E8-66DB-4E0B-BA91-3A588F4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E667-F7F8-41C9-9AD5-966A5A7E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sz="2400" dirty="0">
              <a:solidFill>
                <a:srgbClr val="000000"/>
              </a:solidFill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Support vector classifier best performing model.</a:t>
            </a:r>
            <a:endParaRPr lang="en-US"/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Deep learning models tend to overfit whereas machine learning models performed better on this dataset.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Future work can include finding better deep learning architectures, image augmentations and fine tuning hyperparameters. 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27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ED1295-D83F-4B0F-88F6-CD67ED96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cs typeface="Calibri Light"/>
              </a:rPr>
              <a:t>Thank you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100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174</Words>
  <Application>Microsoft Macintosh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Artificial Intelligence Final Project  (DSCI 6670 )</vt:lpstr>
      <vt:lpstr>Introduction</vt:lpstr>
      <vt:lpstr>Dataset details</vt:lpstr>
      <vt:lpstr>Algorithms</vt:lpstr>
      <vt:lpstr>Performance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Honade, Aditya M</cp:lastModifiedBy>
  <cp:revision>624</cp:revision>
  <dcterms:created xsi:type="dcterms:W3CDTF">2020-12-04T14:26:45Z</dcterms:created>
  <dcterms:modified xsi:type="dcterms:W3CDTF">2020-12-04T19:04:14Z</dcterms:modified>
</cp:coreProperties>
</file>