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4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A968B-5860-BB48-B632-F772DB940224}" v="9" dt="2022-04-29T22:08:5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3"/>
  </p:normalViewPr>
  <p:slideViewPr>
    <p:cSldViewPr snapToGrid="0" snapToObjects="1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3153C-0CD4-4F93-9E44-AA7DFA7F35AC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E1B93B-78BA-41D0-9ED7-FCC6FB25D868}">
      <dgm:prSet/>
      <dgm:spPr/>
      <dgm:t>
        <a:bodyPr/>
        <a:lstStyle/>
        <a:p>
          <a:r>
            <a:rPr lang="en-US" b="0" i="0"/>
            <a:t>BUSINESS IMPLEMENTATIONS</a:t>
          </a:r>
          <a:endParaRPr lang="en-US"/>
        </a:p>
      </dgm:t>
    </dgm:pt>
    <dgm:pt modelId="{3ACA66C9-DF09-4A3A-BBEA-6654769A7C71}" type="parTrans" cxnId="{866F3F41-C1C6-40D8-BAF3-293C1764DD32}">
      <dgm:prSet/>
      <dgm:spPr/>
      <dgm:t>
        <a:bodyPr/>
        <a:lstStyle/>
        <a:p>
          <a:endParaRPr lang="en-US"/>
        </a:p>
      </dgm:t>
    </dgm:pt>
    <dgm:pt modelId="{28BDFD14-89D7-4BA6-84C9-D9ECF1DD2104}" type="sibTrans" cxnId="{866F3F41-C1C6-40D8-BAF3-293C1764DD32}">
      <dgm:prSet/>
      <dgm:spPr/>
      <dgm:t>
        <a:bodyPr/>
        <a:lstStyle/>
        <a:p>
          <a:endParaRPr lang="en-US"/>
        </a:p>
      </dgm:t>
    </dgm:pt>
    <dgm:pt modelId="{CC5E0E4E-93AB-4D59-96B9-272AD98A89F0}">
      <dgm:prSet/>
      <dgm:spPr/>
      <dgm:t>
        <a:bodyPr/>
        <a:lstStyle/>
        <a:p>
          <a:r>
            <a:rPr lang="en-US" b="0" i="0"/>
            <a:t>ERD</a:t>
          </a:r>
          <a:endParaRPr lang="en-US"/>
        </a:p>
      </dgm:t>
    </dgm:pt>
    <dgm:pt modelId="{C948D180-3E61-4685-A00E-3B48C7F986B7}" type="parTrans" cxnId="{C24EDC8A-0F53-4CA7-A92F-F5DDC6F22964}">
      <dgm:prSet/>
      <dgm:spPr/>
      <dgm:t>
        <a:bodyPr/>
        <a:lstStyle/>
        <a:p>
          <a:endParaRPr lang="en-US"/>
        </a:p>
      </dgm:t>
    </dgm:pt>
    <dgm:pt modelId="{006E13F7-B29F-45B7-BC49-71BD20BB511B}" type="sibTrans" cxnId="{C24EDC8A-0F53-4CA7-A92F-F5DDC6F22964}">
      <dgm:prSet/>
      <dgm:spPr/>
      <dgm:t>
        <a:bodyPr/>
        <a:lstStyle/>
        <a:p>
          <a:endParaRPr lang="en-US"/>
        </a:p>
      </dgm:t>
    </dgm:pt>
    <dgm:pt modelId="{E399535F-201A-4343-B494-3001AA304752}">
      <dgm:prSet/>
      <dgm:spPr/>
      <dgm:t>
        <a:bodyPr/>
        <a:lstStyle/>
        <a:p>
          <a:r>
            <a:rPr lang="en-US" b="0" i="0"/>
            <a:t>PROBLEM STATEMENT</a:t>
          </a:r>
          <a:endParaRPr lang="en-US"/>
        </a:p>
      </dgm:t>
    </dgm:pt>
    <dgm:pt modelId="{6BA2C268-D60F-42AC-80C9-6CD408DD9BE3}" type="parTrans" cxnId="{ECEB9749-B5B0-4606-9E5F-0407E283F0E2}">
      <dgm:prSet/>
      <dgm:spPr/>
      <dgm:t>
        <a:bodyPr/>
        <a:lstStyle/>
        <a:p>
          <a:endParaRPr lang="en-US"/>
        </a:p>
      </dgm:t>
    </dgm:pt>
    <dgm:pt modelId="{5BC2587D-0660-4850-9B8F-C0B794D9F961}" type="sibTrans" cxnId="{ECEB9749-B5B0-4606-9E5F-0407E283F0E2}">
      <dgm:prSet/>
      <dgm:spPr/>
      <dgm:t>
        <a:bodyPr/>
        <a:lstStyle/>
        <a:p>
          <a:endParaRPr lang="en-US"/>
        </a:p>
      </dgm:t>
    </dgm:pt>
    <dgm:pt modelId="{49ACCA61-90F1-4B46-98E5-D0DF0E51CA75}">
      <dgm:prSet/>
      <dgm:spPr/>
      <dgm:t>
        <a:bodyPr/>
        <a:lstStyle/>
        <a:p>
          <a:r>
            <a:rPr lang="en-US" b="0" i="0"/>
            <a:t>REPORTS</a:t>
          </a:r>
          <a:endParaRPr lang="en-US"/>
        </a:p>
      </dgm:t>
    </dgm:pt>
    <dgm:pt modelId="{31C9BF2B-D826-4038-BA49-16F4239C05F3}" type="parTrans" cxnId="{6B2B4914-58D3-4523-9BBB-7CBF0828696E}">
      <dgm:prSet/>
      <dgm:spPr/>
      <dgm:t>
        <a:bodyPr/>
        <a:lstStyle/>
        <a:p>
          <a:endParaRPr lang="en-US"/>
        </a:p>
      </dgm:t>
    </dgm:pt>
    <dgm:pt modelId="{5618C0C4-34D1-46E8-9C5B-500E7C7C750F}" type="sibTrans" cxnId="{6B2B4914-58D3-4523-9BBB-7CBF0828696E}">
      <dgm:prSet/>
      <dgm:spPr/>
      <dgm:t>
        <a:bodyPr/>
        <a:lstStyle/>
        <a:p>
          <a:endParaRPr lang="en-US"/>
        </a:p>
      </dgm:t>
    </dgm:pt>
    <dgm:pt modelId="{1B45588D-72FE-F944-8A9A-E2D81470AC3B}" type="pres">
      <dgm:prSet presAssocID="{D743153C-0CD4-4F93-9E44-AA7DFA7F35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3F3FC0-8C31-FB47-AAE6-3CBA2452695F}" type="pres">
      <dgm:prSet presAssocID="{01E1B93B-78BA-41D0-9ED7-FCC6FB25D868}" presName="hierRoot1" presStyleCnt="0"/>
      <dgm:spPr/>
    </dgm:pt>
    <dgm:pt modelId="{BEA16025-12A2-8546-B2C0-62A0AC3583EB}" type="pres">
      <dgm:prSet presAssocID="{01E1B93B-78BA-41D0-9ED7-FCC6FB25D868}" presName="composite" presStyleCnt="0"/>
      <dgm:spPr/>
    </dgm:pt>
    <dgm:pt modelId="{EFA49AEC-B128-AA43-9FFF-2E68B8B233AA}" type="pres">
      <dgm:prSet presAssocID="{01E1B93B-78BA-41D0-9ED7-FCC6FB25D868}" presName="background" presStyleLbl="node0" presStyleIdx="0" presStyleCnt="4"/>
      <dgm:spPr/>
    </dgm:pt>
    <dgm:pt modelId="{61333D74-1BBE-5944-B7D3-83BA8E5C99F7}" type="pres">
      <dgm:prSet presAssocID="{01E1B93B-78BA-41D0-9ED7-FCC6FB25D868}" presName="text" presStyleLbl="fgAcc0" presStyleIdx="0" presStyleCnt="4">
        <dgm:presLayoutVars>
          <dgm:chPref val="3"/>
        </dgm:presLayoutVars>
      </dgm:prSet>
      <dgm:spPr/>
    </dgm:pt>
    <dgm:pt modelId="{F6B4873E-6510-E543-B63F-DDA710A18AF6}" type="pres">
      <dgm:prSet presAssocID="{01E1B93B-78BA-41D0-9ED7-FCC6FB25D868}" presName="hierChild2" presStyleCnt="0"/>
      <dgm:spPr/>
    </dgm:pt>
    <dgm:pt modelId="{6C7EF6D9-5E85-DF43-8046-A988D1BBB995}" type="pres">
      <dgm:prSet presAssocID="{CC5E0E4E-93AB-4D59-96B9-272AD98A89F0}" presName="hierRoot1" presStyleCnt="0"/>
      <dgm:spPr/>
    </dgm:pt>
    <dgm:pt modelId="{F5B8DD59-FCCF-1B4A-9F3D-BB9C5815AB0C}" type="pres">
      <dgm:prSet presAssocID="{CC5E0E4E-93AB-4D59-96B9-272AD98A89F0}" presName="composite" presStyleCnt="0"/>
      <dgm:spPr/>
    </dgm:pt>
    <dgm:pt modelId="{EA55A6CA-F9FE-784F-8C93-5AA91EE5B3B6}" type="pres">
      <dgm:prSet presAssocID="{CC5E0E4E-93AB-4D59-96B9-272AD98A89F0}" presName="background" presStyleLbl="node0" presStyleIdx="1" presStyleCnt="4"/>
      <dgm:spPr/>
    </dgm:pt>
    <dgm:pt modelId="{8353C594-A481-804C-8C6F-C5DADB46D32B}" type="pres">
      <dgm:prSet presAssocID="{CC5E0E4E-93AB-4D59-96B9-272AD98A89F0}" presName="text" presStyleLbl="fgAcc0" presStyleIdx="1" presStyleCnt="4">
        <dgm:presLayoutVars>
          <dgm:chPref val="3"/>
        </dgm:presLayoutVars>
      </dgm:prSet>
      <dgm:spPr/>
    </dgm:pt>
    <dgm:pt modelId="{6890525B-4F23-4D47-958F-953B1672F3FA}" type="pres">
      <dgm:prSet presAssocID="{CC5E0E4E-93AB-4D59-96B9-272AD98A89F0}" presName="hierChild2" presStyleCnt="0"/>
      <dgm:spPr/>
    </dgm:pt>
    <dgm:pt modelId="{DAE7F64F-E3F0-074E-810C-8F6B82257D4B}" type="pres">
      <dgm:prSet presAssocID="{E399535F-201A-4343-B494-3001AA304752}" presName="hierRoot1" presStyleCnt="0"/>
      <dgm:spPr/>
    </dgm:pt>
    <dgm:pt modelId="{D9124120-1F00-324B-AB8D-4642CD074C1B}" type="pres">
      <dgm:prSet presAssocID="{E399535F-201A-4343-B494-3001AA304752}" presName="composite" presStyleCnt="0"/>
      <dgm:spPr/>
    </dgm:pt>
    <dgm:pt modelId="{088E7F5D-ADA2-6C47-AFFF-23CEB0A10003}" type="pres">
      <dgm:prSet presAssocID="{E399535F-201A-4343-B494-3001AA304752}" presName="background" presStyleLbl="node0" presStyleIdx="2" presStyleCnt="4"/>
      <dgm:spPr/>
    </dgm:pt>
    <dgm:pt modelId="{284E8898-FED5-CB48-8083-885494029FF0}" type="pres">
      <dgm:prSet presAssocID="{E399535F-201A-4343-B494-3001AA304752}" presName="text" presStyleLbl="fgAcc0" presStyleIdx="2" presStyleCnt="4">
        <dgm:presLayoutVars>
          <dgm:chPref val="3"/>
        </dgm:presLayoutVars>
      </dgm:prSet>
      <dgm:spPr/>
    </dgm:pt>
    <dgm:pt modelId="{7343FFB5-8187-4442-ABEE-ABD716527A98}" type="pres">
      <dgm:prSet presAssocID="{E399535F-201A-4343-B494-3001AA304752}" presName="hierChild2" presStyleCnt="0"/>
      <dgm:spPr/>
    </dgm:pt>
    <dgm:pt modelId="{78C6432B-D566-6C40-9E1E-BCE7D89638D2}" type="pres">
      <dgm:prSet presAssocID="{49ACCA61-90F1-4B46-98E5-D0DF0E51CA75}" presName="hierRoot1" presStyleCnt="0"/>
      <dgm:spPr/>
    </dgm:pt>
    <dgm:pt modelId="{1253560D-E332-DA47-85F7-9EE98A3DDC82}" type="pres">
      <dgm:prSet presAssocID="{49ACCA61-90F1-4B46-98E5-D0DF0E51CA75}" presName="composite" presStyleCnt="0"/>
      <dgm:spPr/>
    </dgm:pt>
    <dgm:pt modelId="{5A24E9B7-0D46-8E4E-8DBA-AE6894550395}" type="pres">
      <dgm:prSet presAssocID="{49ACCA61-90F1-4B46-98E5-D0DF0E51CA75}" presName="background" presStyleLbl="node0" presStyleIdx="3" presStyleCnt="4"/>
      <dgm:spPr/>
    </dgm:pt>
    <dgm:pt modelId="{C1887C4D-99AE-7644-844E-04C5126784BE}" type="pres">
      <dgm:prSet presAssocID="{49ACCA61-90F1-4B46-98E5-D0DF0E51CA75}" presName="text" presStyleLbl="fgAcc0" presStyleIdx="3" presStyleCnt="4">
        <dgm:presLayoutVars>
          <dgm:chPref val="3"/>
        </dgm:presLayoutVars>
      </dgm:prSet>
      <dgm:spPr/>
    </dgm:pt>
    <dgm:pt modelId="{519F15E5-C6FB-8A43-B0CD-8AF157B37B3F}" type="pres">
      <dgm:prSet presAssocID="{49ACCA61-90F1-4B46-98E5-D0DF0E51CA75}" presName="hierChild2" presStyleCnt="0"/>
      <dgm:spPr/>
    </dgm:pt>
  </dgm:ptLst>
  <dgm:cxnLst>
    <dgm:cxn modelId="{8E369111-8132-4545-BF93-63ABCA5EC93F}" type="presOf" srcId="{CC5E0E4E-93AB-4D59-96B9-272AD98A89F0}" destId="{8353C594-A481-804C-8C6F-C5DADB46D32B}" srcOrd="0" destOrd="0" presId="urn:microsoft.com/office/officeart/2005/8/layout/hierarchy1"/>
    <dgm:cxn modelId="{6B2B4914-58D3-4523-9BBB-7CBF0828696E}" srcId="{D743153C-0CD4-4F93-9E44-AA7DFA7F35AC}" destId="{49ACCA61-90F1-4B46-98E5-D0DF0E51CA75}" srcOrd="3" destOrd="0" parTransId="{31C9BF2B-D826-4038-BA49-16F4239C05F3}" sibTransId="{5618C0C4-34D1-46E8-9C5B-500E7C7C750F}"/>
    <dgm:cxn modelId="{97B89438-EC8F-BB4D-9EE1-6CB1949D3E52}" type="presOf" srcId="{D743153C-0CD4-4F93-9E44-AA7DFA7F35AC}" destId="{1B45588D-72FE-F944-8A9A-E2D81470AC3B}" srcOrd="0" destOrd="0" presId="urn:microsoft.com/office/officeart/2005/8/layout/hierarchy1"/>
    <dgm:cxn modelId="{866F3F41-C1C6-40D8-BAF3-293C1764DD32}" srcId="{D743153C-0CD4-4F93-9E44-AA7DFA7F35AC}" destId="{01E1B93B-78BA-41D0-9ED7-FCC6FB25D868}" srcOrd="0" destOrd="0" parTransId="{3ACA66C9-DF09-4A3A-BBEA-6654769A7C71}" sibTransId="{28BDFD14-89D7-4BA6-84C9-D9ECF1DD2104}"/>
    <dgm:cxn modelId="{ECEB9749-B5B0-4606-9E5F-0407E283F0E2}" srcId="{D743153C-0CD4-4F93-9E44-AA7DFA7F35AC}" destId="{E399535F-201A-4343-B494-3001AA304752}" srcOrd="2" destOrd="0" parTransId="{6BA2C268-D60F-42AC-80C9-6CD408DD9BE3}" sibTransId="{5BC2587D-0660-4850-9B8F-C0B794D9F961}"/>
    <dgm:cxn modelId="{48217568-88EC-1845-98A7-5156EFB3D675}" type="presOf" srcId="{E399535F-201A-4343-B494-3001AA304752}" destId="{284E8898-FED5-CB48-8083-885494029FF0}" srcOrd="0" destOrd="0" presId="urn:microsoft.com/office/officeart/2005/8/layout/hierarchy1"/>
    <dgm:cxn modelId="{C24EDC8A-0F53-4CA7-A92F-F5DDC6F22964}" srcId="{D743153C-0CD4-4F93-9E44-AA7DFA7F35AC}" destId="{CC5E0E4E-93AB-4D59-96B9-272AD98A89F0}" srcOrd="1" destOrd="0" parTransId="{C948D180-3E61-4685-A00E-3B48C7F986B7}" sibTransId="{006E13F7-B29F-45B7-BC49-71BD20BB511B}"/>
    <dgm:cxn modelId="{953EE8A0-ED8B-6E4E-9383-2A7B6BE4392F}" type="presOf" srcId="{49ACCA61-90F1-4B46-98E5-D0DF0E51CA75}" destId="{C1887C4D-99AE-7644-844E-04C5126784BE}" srcOrd="0" destOrd="0" presId="urn:microsoft.com/office/officeart/2005/8/layout/hierarchy1"/>
    <dgm:cxn modelId="{C57A74EF-5525-9249-A53D-8F558FC2624E}" type="presOf" srcId="{01E1B93B-78BA-41D0-9ED7-FCC6FB25D868}" destId="{61333D74-1BBE-5944-B7D3-83BA8E5C99F7}" srcOrd="0" destOrd="0" presId="urn:microsoft.com/office/officeart/2005/8/layout/hierarchy1"/>
    <dgm:cxn modelId="{71C2F6CC-852E-AB47-A635-CE2661BF5910}" type="presParOf" srcId="{1B45588D-72FE-F944-8A9A-E2D81470AC3B}" destId="{A03F3FC0-8C31-FB47-AAE6-3CBA2452695F}" srcOrd="0" destOrd="0" presId="urn:microsoft.com/office/officeart/2005/8/layout/hierarchy1"/>
    <dgm:cxn modelId="{58E7E515-77D2-2F4D-998F-4320980BE497}" type="presParOf" srcId="{A03F3FC0-8C31-FB47-AAE6-3CBA2452695F}" destId="{BEA16025-12A2-8546-B2C0-62A0AC3583EB}" srcOrd="0" destOrd="0" presId="urn:microsoft.com/office/officeart/2005/8/layout/hierarchy1"/>
    <dgm:cxn modelId="{80C1930C-3948-3F46-9545-1FFDB85515A6}" type="presParOf" srcId="{BEA16025-12A2-8546-B2C0-62A0AC3583EB}" destId="{EFA49AEC-B128-AA43-9FFF-2E68B8B233AA}" srcOrd="0" destOrd="0" presId="urn:microsoft.com/office/officeart/2005/8/layout/hierarchy1"/>
    <dgm:cxn modelId="{017BF727-FC9B-9442-8692-C5D6AE482DB5}" type="presParOf" srcId="{BEA16025-12A2-8546-B2C0-62A0AC3583EB}" destId="{61333D74-1BBE-5944-B7D3-83BA8E5C99F7}" srcOrd="1" destOrd="0" presId="urn:microsoft.com/office/officeart/2005/8/layout/hierarchy1"/>
    <dgm:cxn modelId="{2AF8AD80-2E4A-E343-AED0-148742695E04}" type="presParOf" srcId="{A03F3FC0-8C31-FB47-AAE6-3CBA2452695F}" destId="{F6B4873E-6510-E543-B63F-DDA710A18AF6}" srcOrd="1" destOrd="0" presId="urn:microsoft.com/office/officeart/2005/8/layout/hierarchy1"/>
    <dgm:cxn modelId="{3A881E7E-6288-CC44-A8F9-641E38219542}" type="presParOf" srcId="{1B45588D-72FE-F944-8A9A-E2D81470AC3B}" destId="{6C7EF6D9-5E85-DF43-8046-A988D1BBB995}" srcOrd="1" destOrd="0" presId="urn:microsoft.com/office/officeart/2005/8/layout/hierarchy1"/>
    <dgm:cxn modelId="{25549E19-4D4B-5140-BA55-951F9249F734}" type="presParOf" srcId="{6C7EF6D9-5E85-DF43-8046-A988D1BBB995}" destId="{F5B8DD59-FCCF-1B4A-9F3D-BB9C5815AB0C}" srcOrd="0" destOrd="0" presId="urn:microsoft.com/office/officeart/2005/8/layout/hierarchy1"/>
    <dgm:cxn modelId="{A47A0474-2E32-D340-BCA6-ACF8159DB548}" type="presParOf" srcId="{F5B8DD59-FCCF-1B4A-9F3D-BB9C5815AB0C}" destId="{EA55A6CA-F9FE-784F-8C93-5AA91EE5B3B6}" srcOrd="0" destOrd="0" presId="urn:microsoft.com/office/officeart/2005/8/layout/hierarchy1"/>
    <dgm:cxn modelId="{2950D2DC-A3A0-8B4B-B5E8-1336A5280B34}" type="presParOf" srcId="{F5B8DD59-FCCF-1B4A-9F3D-BB9C5815AB0C}" destId="{8353C594-A481-804C-8C6F-C5DADB46D32B}" srcOrd="1" destOrd="0" presId="urn:microsoft.com/office/officeart/2005/8/layout/hierarchy1"/>
    <dgm:cxn modelId="{62674FEC-F3E3-EB46-9D06-3CBD98F25D19}" type="presParOf" srcId="{6C7EF6D9-5E85-DF43-8046-A988D1BBB995}" destId="{6890525B-4F23-4D47-958F-953B1672F3FA}" srcOrd="1" destOrd="0" presId="urn:microsoft.com/office/officeart/2005/8/layout/hierarchy1"/>
    <dgm:cxn modelId="{B5548895-CD81-A04B-9612-88DD1C15D463}" type="presParOf" srcId="{1B45588D-72FE-F944-8A9A-E2D81470AC3B}" destId="{DAE7F64F-E3F0-074E-810C-8F6B82257D4B}" srcOrd="2" destOrd="0" presId="urn:microsoft.com/office/officeart/2005/8/layout/hierarchy1"/>
    <dgm:cxn modelId="{FB0218C8-5FBA-6D47-98A7-E82B904B1185}" type="presParOf" srcId="{DAE7F64F-E3F0-074E-810C-8F6B82257D4B}" destId="{D9124120-1F00-324B-AB8D-4642CD074C1B}" srcOrd="0" destOrd="0" presId="urn:microsoft.com/office/officeart/2005/8/layout/hierarchy1"/>
    <dgm:cxn modelId="{A43941BE-C379-994A-999E-FFB2CF4B6FDF}" type="presParOf" srcId="{D9124120-1F00-324B-AB8D-4642CD074C1B}" destId="{088E7F5D-ADA2-6C47-AFFF-23CEB0A10003}" srcOrd="0" destOrd="0" presId="urn:microsoft.com/office/officeart/2005/8/layout/hierarchy1"/>
    <dgm:cxn modelId="{AF95DBE6-9B83-C24A-B74A-B6CAFCD12ADA}" type="presParOf" srcId="{D9124120-1F00-324B-AB8D-4642CD074C1B}" destId="{284E8898-FED5-CB48-8083-885494029FF0}" srcOrd="1" destOrd="0" presId="urn:microsoft.com/office/officeart/2005/8/layout/hierarchy1"/>
    <dgm:cxn modelId="{FBB3706B-6784-6E48-BC99-18DF7D1D0020}" type="presParOf" srcId="{DAE7F64F-E3F0-074E-810C-8F6B82257D4B}" destId="{7343FFB5-8187-4442-ABEE-ABD716527A98}" srcOrd="1" destOrd="0" presId="urn:microsoft.com/office/officeart/2005/8/layout/hierarchy1"/>
    <dgm:cxn modelId="{EFE64853-C7ED-A243-ADB0-FF978FAA51BB}" type="presParOf" srcId="{1B45588D-72FE-F944-8A9A-E2D81470AC3B}" destId="{78C6432B-D566-6C40-9E1E-BCE7D89638D2}" srcOrd="3" destOrd="0" presId="urn:microsoft.com/office/officeart/2005/8/layout/hierarchy1"/>
    <dgm:cxn modelId="{D75AD69F-3B26-9A4D-8F77-E94BC6E6DA8A}" type="presParOf" srcId="{78C6432B-D566-6C40-9E1E-BCE7D89638D2}" destId="{1253560D-E332-DA47-85F7-9EE98A3DDC82}" srcOrd="0" destOrd="0" presId="urn:microsoft.com/office/officeart/2005/8/layout/hierarchy1"/>
    <dgm:cxn modelId="{D4232CD3-2B8D-3D4F-9ABE-0B83811C5491}" type="presParOf" srcId="{1253560D-E332-DA47-85F7-9EE98A3DDC82}" destId="{5A24E9B7-0D46-8E4E-8DBA-AE6894550395}" srcOrd="0" destOrd="0" presId="urn:microsoft.com/office/officeart/2005/8/layout/hierarchy1"/>
    <dgm:cxn modelId="{4C732E2B-579C-1B42-9987-CF597622275D}" type="presParOf" srcId="{1253560D-E332-DA47-85F7-9EE98A3DDC82}" destId="{C1887C4D-99AE-7644-844E-04C5126784BE}" srcOrd="1" destOrd="0" presId="urn:microsoft.com/office/officeart/2005/8/layout/hierarchy1"/>
    <dgm:cxn modelId="{9E018EBD-854A-994C-A30E-8D6F9A2BB236}" type="presParOf" srcId="{78C6432B-D566-6C40-9E1E-BCE7D89638D2}" destId="{519F15E5-C6FB-8A43-B0CD-8AF157B37B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C98E1-78FF-4DC7-9C4A-E0A0111753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B8F20E-7939-4A3B-85E6-F5B64E45E277}">
      <dgm:prSet/>
      <dgm:spPr/>
      <dgm:t>
        <a:bodyPr/>
        <a:lstStyle/>
        <a:p>
          <a:r>
            <a:rPr lang="en-US"/>
            <a:t>The purpose of this database is to maintain customer complaints and hold the issues about products, accounts, payments and other services for a particular warranty period.</a:t>
          </a:r>
        </a:p>
      </dgm:t>
    </dgm:pt>
    <dgm:pt modelId="{C0BB3BB7-DCF0-440C-8EF2-082CCAEDF7DB}" type="parTrans" cxnId="{1F3EBBAD-4A96-44BD-942D-3EE99A43A242}">
      <dgm:prSet/>
      <dgm:spPr/>
      <dgm:t>
        <a:bodyPr/>
        <a:lstStyle/>
        <a:p>
          <a:endParaRPr lang="en-US"/>
        </a:p>
      </dgm:t>
    </dgm:pt>
    <dgm:pt modelId="{9E5B24AC-A0FD-41E3-AAC0-E00B181BC81A}" type="sibTrans" cxnId="{1F3EBBAD-4A96-44BD-942D-3EE99A43A242}">
      <dgm:prSet/>
      <dgm:spPr/>
      <dgm:t>
        <a:bodyPr/>
        <a:lstStyle/>
        <a:p>
          <a:endParaRPr lang="en-US"/>
        </a:p>
      </dgm:t>
    </dgm:pt>
    <dgm:pt modelId="{F289FC98-E087-4F6B-841E-70378C71E850}">
      <dgm:prSet/>
      <dgm:spPr/>
      <dgm:t>
        <a:bodyPr/>
        <a:lstStyle/>
        <a:p>
          <a:r>
            <a:rPr lang="en-US" dirty="0"/>
            <a:t>Through this customer retention can be achieved by resolving the case within the stipulated time and helping them track the status of their case. </a:t>
          </a:r>
        </a:p>
      </dgm:t>
    </dgm:pt>
    <dgm:pt modelId="{D7075B17-0A86-463D-94D8-88F75A703C0E}" type="parTrans" cxnId="{07583B93-3A2E-4938-AEAC-8DFECDD077FC}">
      <dgm:prSet/>
      <dgm:spPr/>
      <dgm:t>
        <a:bodyPr/>
        <a:lstStyle/>
        <a:p>
          <a:endParaRPr lang="en-US"/>
        </a:p>
      </dgm:t>
    </dgm:pt>
    <dgm:pt modelId="{065347B9-E22D-44F1-8155-8A8DC20B19A4}" type="sibTrans" cxnId="{07583B93-3A2E-4938-AEAC-8DFECDD077FC}">
      <dgm:prSet/>
      <dgm:spPr/>
      <dgm:t>
        <a:bodyPr/>
        <a:lstStyle/>
        <a:p>
          <a:endParaRPr lang="en-US"/>
        </a:p>
      </dgm:t>
    </dgm:pt>
    <dgm:pt modelId="{A988E316-6463-4A84-AF18-36F3650EC5C2}">
      <dgm:prSet/>
      <dgm:spPr/>
      <dgm:t>
        <a:bodyPr/>
        <a:lstStyle/>
        <a:p>
          <a:r>
            <a:rPr lang="en-US"/>
            <a:t>Cost is calculated based on warranty details recorded in the customer data created by customer care</a:t>
          </a:r>
        </a:p>
      </dgm:t>
    </dgm:pt>
    <dgm:pt modelId="{E284F29F-A270-4A33-ABBD-B1B5EB399802}" type="parTrans" cxnId="{FB2D9C30-82DF-4FD9-8DD9-58D8C5478728}">
      <dgm:prSet/>
      <dgm:spPr/>
      <dgm:t>
        <a:bodyPr/>
        <a:lstStyle/>
        <a:p>
          <a:endParaRPr lang="en-US"/>
        </a:p>
      </dgm:t>
    </dgm:pt>
    <dgm:pt modelId="{7B137ACC-EF59-418A-B2E5-AABE41C64045}" type="sibTrans" cxnId="{FB2D9C30-82DF-4FD9-8DD9-58D8C5478728}">
      <dgm:prSet/>
      <dgm:spPr/>
      <dgm:t>
        <a:bodyPr/>
        <a:lstStyle/>
        <a:p>
          <a:endParaRPr lang="en-US"/>
        </a:p>
      </dgm:t>
    </dgm:pt>
    <dgm:pt modelId="{2B4E2117-5079-4D20-88B0-217D533E97D9}">
      <dgm:prSet/>
      <dgm:spPr/>
      <dgm:t>
        <a:bodyPr/>
        <a:lstStyle/>
        <a:p>
          <a:r>
            <a:rPr lang="en-US" dirty="0"/>
            <a:t>If the replacements/fixes are done within estimated time of resolution, then there is a high chance of customer retention </a:t>
          </a:r>
        </a:p>
      </dgm:t>
    </dgm:pt>
    <dgm:pt modelId="{6DAA8260-0D42-4ED7-A268-B65B779C60FF}" type="parTrans" cxnId="{7EA22ACB-249D-430A-A9B2-01DA00DF4C8F}">
      <dgm:prSet/>
      <dgm:spPr/>
      <dgm:t>
        <a:bodyPr/>
        <a:lstStyle/>
        <a:p>
          <a:endParaRPr lang="en-US"/>
        </a:p>
      </dgm:t>
    </dgm:pt>
    <dgm:pt modelId="{91CABD4F-63A9-4218-8B34-2F3CCC323CF7}" type="sibTrans" cxnId="{7EA22ACB-249D-430A-A9B2-01DA00DF4C8F}">
      <dgm:prSet/>
      <dgm:spPr/>
      <dgm:t>
        <a:bodyPr/>
        <a:lstStyle/>
        <a:p>
          <a:endParaRPr lang="en-US"/>
        </a:p>
      </dgm:t>
    </dgm:pt>
    <dgm:pt modelId="{22553E65-8322-42E3-BB80-48D7A40DA900}">
      <dgm:prSet/>
      <dgm:spPr/>
      <dgm:t>
        <a:bodyPr/>
        <a:lstStyle/>
        <a:p>
          <a:r>
            <a:rPr lang="en-US"/>
            <a:t>Users should be able to see where exactly their cases are stuck (which team).</a:t>
          </a:r>
        </a:p>
      </dgm:t>
    </dgm:pt>
    <dgm:pt modelId="{3AD9BED6-6551-44CD-B4A3-4837972CD6B9}" type="parTrans" cxnId="{6270E5EA-DD4E-4ADA-8AB2-34D01F9F5CF1}">
      <dgm:prSet/>
      <dgm:spPr/>
      <dgm:t>
        <a:bodyPr/>
        <a:lstStyle/>
        <a:p>
          <a:endParaRPr lang="en-US"/>
        </a:p>
      </dgm:t>
    </dgm:pt>
    <dgm:pt modelId="{FE703308-3DD8-42F0-9DF6-CDC524ED1831}" type="sibTrans" cxnId="{6270E5EA-DD4E-4ADA-8AB2-34D01F9F5CF1}">
      <dgm:prSet/>
      <dgm:spPr/>
      <dgm:t>
        <a:bodyPr/>
        <a:lstStyle/>
        <a:p>
          <a:endParaRPr lang="en-US"/>
        </a:p>
      </dgm:t>
    </dgm:pt>
    <dgm:pt modelId="{BBED7657-BB92-4833-9CB6-0A947E33F778}">
      <dgm:prSet/>
      <dgm:spPr/>
      <dgm:t>
        <a:bodyPr/>
        <a:lstStyle/>
        <a:p>
          <a:r>
            <a:rPr lang="en-US"/>
            <a:t>If the replacements/fixes are done within estimated time of resolution, then there is a high chance of customer retention </a:t>
          </a:r>
        </a:p>
      </dgm:t>
    </dgm:pt>
    <dgm:pt modelId="{143EA8D3-2DA1-4422-84C7-D8184F3CDC44}" type="parTrans" cxnId="{A798B99C-C1B5-4E9A-9B2A-A4F322411720}">
      <dgm:prSet/>
      <dgm:spPr/>
      <dgm:t>
        <a:bodyPr/>
        <a:lstStyle/>
        <a:p>
          <a:endParaRPr lang="en-US"/>
        </a:p>
      </dgm:t>
    </dgm:pt>
    <dgm:pt modelId="{09385AB2-A426-43C7-8058-502A11585ECB}" type="sibTrans" cxnId="{A798B99C-C1B5-4E9A-9B2A-A4F322411720}">
      <dgm:prSet/>
      <dgm:spPr/>
      <dgm:t>
        <a:bodyPr/>
        <a:lstStyle/>
        <a:p>
          <a:endParaRPr lang="en-US"/>
        </a:p>
      </dgm:t>
    </dgm:pt>
    <dgm:pt modelId="{D9270C01-D267-43D9-AE69-91919720811C}">
      <dgm:prSet/>
      <dgm:spPr/>
      <dgm:t>
        <a:bodyPr/>
        <a:lstStyle/>
        <a:p>
          <a:r>
            <a:rPr lang="en-US" dirty="0"/>
            <a:t>As a result, client happiness determines the company's growth or decline, and the company can only grow if we work towards retaining and extracting more value from them.</a:t>
          </a:r>
        </a:p>
      </dgm:t>
    </dgm:pt>
    <dgm:pt modelId="{B646DEE6-D940-441B-B25E-505BC270F6B7}" type="parTrans" cxnId="{8B78281C-A664-4A56-AFD5-62EB96B8AD0C}">
      <dgm:prSet/>
      <dgm:spPr/>
      <dgm:t>
        <a:bodyPr/>
        <a:lstStyle/>
        <a:p>
          <a:endParaRPr lang="en-US"/>
        </a:p>
      </dgm:t>
    </dgm:pt>
    <dgm:pt modelId="{CF5634C2-06EF-492F-BEDF-27F4DE8048D5}" type="sibTrans" cxnId="{8B78281C-A664-4A56-AFD5-62EB96B8AD0C}">
      <dgm:prSet/>
      <dgm:spPr/>
      <dgm:t>
        <a:bodyPr/>
        <a:lstStyle/>
        <a:p>
          <a:endParaRPr lang="en-US"/>
        </a:p>
      </dgm:t>
    </dgm:pt>
    <dgm:pt modelId="{C1FB5E27-610C-1345-AC85-0183F5E64EFA}" type="pres">
      <dgm:prSet presAssocID="{803C98E1-78FF-4DC7-9C4A-E0A01117538E}" presName="linear" presStyleCnt="0">
        <dgm:presLayoutVars>
          <dgm:animLvl val="lvl"/>
          <dgm:resizeHandles val="exact"/>
        </dgm:presLayoutVars>
      </dgm:prSet>
      <dgm:spPr/>
    </dgm:pt>
    <dgm:pt modelId="{AB56764E-E42E-1240-BE39-ACAA25EC8BCF}" type="pres">
      <dgm:prSet presAssocID="{71B8F20E-7939-4A3B-85E6-F5B64E45E27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C255A24-ECA9-7A43-AA1F-64ED9AB5098C}" type="pres">
      <dgm:prSet presAssocID="{9E5B24AC-A0FD-41E3-AAC0-E00B181BC81A}" presName="spacer" presStyleCnt="0"/>
      <dgm:spPr/>
    </dgm:pt>
    <dgm:pt modelId="{73C93C7E-382A-2447-BBDC-B56DDDAE9B56}" type="pres">
      <dgm:prSet presAssocID="{F289FC98-E087-4F6B-841E-70378C71E85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0C6B7A5-3D21-7346-8EDA-FF30B98FA8DA}" type="pres">
      <dgm:prSet presAssocID="{065347B9-E22D-44F1-8155-8A8DC20B19A4}" presName="spacer" presStyleCnt="0"/>
      <dgm:spPr/>
    </dgm:pt>
    <dgm:pt modelId="{AF6E371E-87BE-514A-9D52-0B6C6358BAE6}" type="pres">
      <dgm:prSet presAssocID="{A988E316-6463-4A84-AF18-36F3650EC5C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394FDC9-753A-754B-8623-6F6463B58372}" type="pres">
      <dgm:prSet presAssocID="{7B137ACC-EF59-418A-B2E5-AABE41C64045}" presName="spacer" presStyleCnt="0"/>
      <dgm:spPr/>
    </dgm:pt>
    <dgm:pt modelId="{24037A66-7AC4-6A41-BCC5-231ED849F8D5}" type="pres">
      <dgm:prSet presAssocID="{2B4E2117-5079-4D20-88B0-217D533E97D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90F4460-F163-164F-9FB3-FAC3E7EABD27}" type="pres">
      <dgm:prSet presAssocID="{91CABD4F-63A9-4218-8B34-2F3CCC323CF7}" presName="spacer" presStyleCnt="0"/>
      <dgm:spPr/>
    </dgm:pt>
    <dgm:pt modelId="{AB2C8422-5D73-FC43-B2C0-CD3086011545}" type="pres">
      <dgm:prSet presAssocID="{22553E65-8322-42E3-BB80-48D7A40DA90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3603022-3B3F-8945-B1C9-5A4B4F4BFF6D}" type="pres">
      <dgm:prSet presAssocID="{FE703308-3DD8-42F0-9DF6-CDC524ED1831}" presName="spacer" presStyleCnt="0"/>
      <dgm:spPr/>
    </dgm:pt>
    <dgm:pt modelId="{B6BCE392-DE70-0E4F-9597-95A4262CCC55}" type="pres">
      <dgm:prSet presAssocID="{BBED7657-BB92-4833-9CB6-0A947E33F77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75D1561-D52B-6B45-A693-43E08AC46E31}" type="pres">
      <dgm:prSet presAssocID="{09385AB2-A426-43C7-8058-502A11585ECB}" presName="spacer" presStyleCnt="0"/>
      <dgm:spPr/>
    </dgm:pt>
    <dgm:pt modelId="{E27649A0-BB88-5F4E-95E1-8625DDC471CB}" type="pres">
      <dgm:prSet presAssocID="{D9270C01-D267-43D9-AE69-91919720811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B78281C-A664-4A56-AFD5-62EB96B8AD0C}" srcId="{803C98E1-78FF-4DC7-9C4A-E0A01117538E}" destId="{D9270C01-D267-43D9-AE69-91919720811C}" srcOrd="6" destOrd="0" parTransId="{B646DEE6-D940-441B-B25E-505BC270F6B7}" sibTransId="{CF5634C2-06EF-492F-BEDF-27F4DE8048D5}"/>
    <dgm:cxn modelId="{FB2D9C30-82DF-4FD9-8DD9-58D8C5478728}" srcId="{803C98E1-78FF-4DC7-9C4A-E0A01117538E}" destId="{A988E316-6463-4A84-AF18-36F3650EC5C2}" srcOrd="2" destOrd="0" parTransId="{E284F29F-A270-4A33-ABBD-B1B5EB399802}" sibTransId="{7B137ACC-EF59-418A-B2E5-AABE41C64045}"/>
    <dgm:cxn modelId="{E16E4135-030C-5B4A-B0CF-283500394529}" type="presOf" srcId="{F289FC98-E087-4F6B-841E-70378C71E850}" destId="{73C93C7E-382A-2447-BBDC-B56DDDAE9B56}" srcOrd="0" destOrd="0" presId="urn:microsoft.com/office/officeart/2005/8/layout/vList2"/>
    <dgm:cxn modelId="{B53F273F-E074-E04F-9CA8-B576DD415147}" type="presOf" srcId="{22553E65-8322-42E3-BB80-48D7A40DA900}" destId="{AB2C8422-5D73-FC43-B2C0-CD3086011545}" srcOrd="0" destOrd="0" presId="urn:microsoft.com/office/officeart/2005/8/layout/vList2"/>
    <dgm:cxn modelId="{D819A43F-E24D-EE48-90B0-D49B1EB3C8F0}" type="presOf" srcId="{803C98E1-78FF-4DC7-9C4A-E0A01117538E}" destId="{C1FB5E27-610C-1345-AC85-0183F5E64EFA}" srcOrd="0" destOrd="0" presId="urn:microsoft.com/office/officeart/2005/8/layout/vList2"/>
    <dgm:cxn modelId="{D1F27F4A-A9A8-C24D-A6B8-2E240643097A}" type="presOf" srcId="{2B4E2117-5079-4D20-88B0-217D533E97D9}" destId="{24037A66-7AC4-6A41-BCC5-231ED849F8D5}" srcOrd="0" destOrd="0" presId="urn:microsoft.com/office/officeart/2005/8/layout/vList2"/>
    <dgm:cxn modelId="{7A9B6671-8B45-8A41-BC22-595C7E22F906}" type="presOf" srcId="{71B8F20E-7939-4A3B-85E6-F5B64E45E277}" destId="{AB56764E-E42E-1240-BE39-ACAA25EC8BCF}" srcOrd="0" destOrd="0" presId="urn:microsoft.com/office/officeart/2005/8/layout/vList2"/>
    <dgm:cxn modelId="{8AD52E7E-AA07-3D40-AEB0-21007C34C8F2}" type="presOf" srcId="{D9270C01-D267-43D9-AE69-91919720811C}" destId="{E27649A0-BB88-5F4E-95E1-8625DDC471CB}" srcOrd="0" destOrd="0" presId="urn:microsoft.com/office/officeart/2005/8/layout/vList2"/>
    <dgm:cxn modelId="{07583B93-3A2E-4938-AEAC-8DFECDD077FC}" srcId="{803C98E1-78FF-4DC7-9C4A-E0A01117538E}" destId="{F289FC98-E087-4F6B-841E-70378C71E850}" srcOrd="1" destOrd="0" parTransId="{D7075B17-0A86-463D-94D8-88F75A703C0E}" sibTransId="{065347B9-E22D-44F1-8155-8A8DC20B19A4}"/>
    <dgm:cxn modelId="{A798B99C-C1B5-4E9A-9B2A-A4F322411720}" srcId="{803C98E1-78FF-4DC7-9C4A-E0A01117538E}" destId="{BBED7657-BB92-4833-9CB6-0A947E33F778}" srcOrd="5" destOrd="0" parTransId="{143EA8D3-2DA1-4422-84C7-D8184F3CDC44}" sibTransId="{09385AB2-A426-43C7-8058-502A11585ECB}"/>
    <dgm:cxn modelId="{1F3EBBAD-4A96-44BD-942D-3EE99A43A242}" srcId="{803C98E1-78FF-4DC7-9C4A-E0A01117538E}" destId="{71B8F20E-7939-4A3B-85E6-F5B64E45E277}" srcOrd="0" destOrd="0" parTransId="{C0BB3BB7-DCF0-440C-8EF2-082CCAEDF7DB}" sibTransId="{9E5B24AC-A0FD-41E3-AAC0-E00B181BC81A}"/>
    <dgm:cxn modelId="{7EA22ACB-249D-430A-A9B2-01DA00DF4C8F}" srcId="{803C98E1-78FF-4DC7-9C4A-E0A01117538E}" destId="{2B4E2117-5079-4D20-88B0-217D533E97D9}" srcOrd="3" destOrd="0" parTransId="{6DAA8260-0D42-4ED7-A268-B65B779C60FF}" sibTransId="{91CABD4F-63A9-4218-8B34-2F3CCC323CF7}"/>
    <dgm:cxn modelId="{828F01CD-7CFA-C740-9EED-68C3F821AFE0}" type="presOf" srcId="{A988E316-6463-4A84-AF18-36F3650EC5C2}" destId="{AF6E371E-87BE-514A-9D52-0B6C6358BAE6}" srcOrd="0" destOrd="0" presId="urn:microsoft.com/office/officeart/2005/8/layout/vList2"/>
    <dgm:cxn modelId="{6270E5EA-DD4E-4ADA-8AB2-34D01F9F5CF1}" srcId="{803C98E1-78FF-4DC7-9C4A-E0A01117538E}" destId="{22553E65-8322-42E3-BB80-48D7A40DA900}" srcOrd="4" destOrd="0" parTransId="{3AD9BED6-6551-44CD-B4A3-4837972CD6B9}" sibTransId="{FE703308-3DD8-42F0-9DF6-CDC524ED1831}"/>
    <dgm:cxn modelId="{DA0FE2F8-2801-8D41-95E6-28DF43741512}" type="presOf" srcId="{BBED7657-BB92-4833-9CB6-0A947E33F778}" destId="{B6BCE392-DE70-0E4F-9597-95A4262CCC55}" srcOrd="0" destOrd="0" presId="urn:microsoft.com/office/officeart/2005/8/layout/vList2"/>
    <dgm:cxn modelId="{D84B2C47-A82E-AF43-9CDC-A6F52915C508}" type="presParOf" srcId="{C1FB5E27-610C-1345-AC85-0183F5E64EFA}" destId="{AB56764E-E42E-1240-BE39-ACAA25EC8BCF}" srcOrd="0" destOrd="0" presId="urn:microsoft.com/office/officeart/2005/8/layout/vList2"/>
    <dgm:cxn modelId="{E07E5026-39DE-5C46-9C3E-F5B9E0A1A00D}" type="presParOf" srcId="{C1FB5E27-610C-1345-AC85-0183F5E64EFA}" destId="{EC255A24-ECA9-7A43-AA1F-64ED9AB5098C}" srcOrd="1" destOrd="0" presId="urn:microsoft.com/office/officeart/2005/8/layout/vList2"/>
    <dgm:cxn modelId="{8FFDD17C-69DE-0745-A948-51606671C6B8}" type="presParOf" srcId="{C1FB5E27-610C-1345-AC85-0183F5E64EFA}" destId="{73C93C7E-382A-2447-BBDC-B56DDDAE9B56}" srcOrd="2" destOrd="0" presId="urn:microsoft.com/office/officeart/2005/8/layout/vList2"/>
    <dgm:cxn modelId="{452E578B-03B1-F14B-8CCC-66A49D47FAA8}" type="presParOf" srcId="{C1FB5E27-610C-1345-AC85-0183F5E64EFA}" destId="{10C6B7A5-3D21-7346-8EDA-FF30B98FA8DA}" srcOrd="3" destOrd="0" presId="urn:microsoft.com/office/officeart/2005/8/layout/vList2"/>
    <dgm:cxn modelId="{ABA606C0-C02A-054F-8DC1-D08347A3F326}" type="presParOf" srcId="{C1FB5E27-610C-1345-AC85-0183F5E64EFA}" destId="{AF6E371E-87BE-514A-9D52-0B6C6358BAE6}" srcOrd="4" destOrd="0" presId="urn:microsoft.com/office/officeart/2005/8/layout/vList2"/>
    <dgm:cxn modelId="{FEE44104-AC11-0441-A543-4EB330DF315C}" type="presParOf" srcId="{C1FB5E27-610C-1345-AC85-0183F5E64EFA}" destId="{D394FDC9-753A-754B-8623-6F6463B58372}" srcOrd="5" destOrd="0" presId="urn:microsoft.com/office/officeart/2005/8/layout/vList2"/>
    <dgm:cxn modelId="{F620C0C3-21BD-7A46-87A8-CE5ED21CF2B5}" type="presParOf" srcId="{C1FB5E27-610C-1345-AC85-0183F5E64EFA}" destId="{24037A66-7AC4-6A41-BCC5-231ED849F8D5}" srcOrd="6" destOrd="0" presId="urn:microsoft.com/office/officeart/2005/8/layout/vList2"/>
    <dgm:cxn modelId="{BA2F28B6-7EC9-CF42-B803-B6DF17CADA04}" type="presParOf" srcId="{C1FB5E27-610C-1345-AC85-0183F5E64EFA}" destId="{C90F4460-F163-164F-9FB3-FAC3E7EABD27}" srcOrd="7" destOrd="0" presId="urn:microsoft.com/office/officeart/2005/8/layout/vList2"/>
    <dgm:cxn modelId="{7D651049-7D1F-6E4E-B6D1-349FF0DB6A4D}" type="presParOf" srcId="{C1FB5E27-610C-1345-AC85-0183F5E64EFA}" destId="{AB2C8422-5D73-FC43-B2C0-CD3086011545}" srcOrd="8" destOrd="0" presId="urn:microsoft.com/office/officeart/2005/8/layout/vList2"/>
    <dgm:cxn modelId="{64C0662F-BDCE-DE42-875F-9A45D3F0AEF4}" type="presParOf" srcId="{C1FB5E27-610C-1345-AC85-0183F5E64EFA}" destId="{43603022-3B3F-8945-B1C9-5A4B4F4BFF6D}" srcOrd="9" destOrd="0" presId="urn:microsoft.com/office/officeart/2005/8/layout/vList2"/>
    <dgm:cxn modelId="{C2B630F0-0C46-AC48-9EF0-361CC52709EA}" type="presParOf" srcId="{C1FB5E27-610C-1345-AC85-0183F5E64EFA}" destId="{B6BCE392-DE70-0E4F-9597-95A4262CCC55}" srcOrd="10" destOrd="0" presId="urn:microsoft.com/office/officeart/2005/8/layout/vList2"/>
    <dgm:cxn modelId="{ADEEC407-3283-304D-8EA6-699589142DA5}" type="presParOf" srcId="{C1FB5E27-610C-1345-AC85-0183F5E64EFA}" destId="{175D1561-D52B-6B45-A693-43E08AC46E31}" srcOrd="11" destOrd="0" presId="urn:microsoft.com/office/officeart/2005/8/layout/vList2"/>
    <dgm:cxn modelId="{3AC00679-9AD6-4448-BAF3-10CEF7A17026}" type="presParOf" srcId="{C1FB5E27-610C-1345-AC85-0183F5E64EFA}" destId="{E27649A0-BB88-5F4E-95E1-8625DDC471C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49AEC-B128-AA43-9FFF-2E68B8B233AA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33D74-1BBE-5944-B7D3-83BA8E5C99F7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BUSINESS IMPLEMENTATIONS</a:t>
          </a:r>
          <a:endParaRPr lang="en-US" sz="1600" kern="1200"/>
        </a:p>
      </dsp:txBody>
      <dsp:txXfrm>
        <a:off x="263981" y="1215787"/>
        <a:ext cx="1938540" cy="1203636"/>
      </dsp:txXfrm>
    </dsp:sp>
    <dsp:sp modelId="{EA55A6CA-F9FE-784F-8C93-5AA91EE5B3B6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3C594-A481-804C-8C6F-C5DADB46D32B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ERD</a:t>
          </a:r>
          <a:endParaRPr lang="en-US" sz="1600" kern="1200"/>
        </a:p>
      </dsp:txBody>
      <dsp:txXfrm>
        <a:off x="2724846" y="1215787"/>
        <a:ext cx="1938540" cy="1203636"/>
      </dsp:txXfrm>
    </dsp:sp>
    <dsp:sp modelId="{088E7F5D-ADA2-6C47-AFFF-23CEB0A10003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E8898-FED5-CB48-8083-885494029FF0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PROBLEM STATEMENT</a:t>
          </a:r>
          <a:endParaRPr lang="en-US" sz="1600" kern="1200"/>
        </a:p>
      </dsp:txBody>
      <dsp:txXfrm>
        <a:off x="5185710" y="1215787"/>
        <a:ext cx="1938540" cy="1203636"/>
      </dsp:txXfrm>
    </dsp:sp>
    <dsp:sp modelId="{5A24E9B7-0D46-8E4E-8DBA-AE6894550395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7C4D-99AE-7644-844E-04C5126784BE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REPORTS</a:t>
          </a:r>
          <a:endParaRPr lang="en-US" sz="1600" kern="1200"/>
        </a:p>
      </dsp:txBody>
      <dsp:txXfrm>
        <a:off x="7646575" y="1215787"/>
        <a:ext cx="1938540" cy="1203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764E-E42E-1240-BE39-ACAA25EC8BCF}">
      <dsp:nvSpPr>
        <dsp:cNvPr id="0" name=""/>
        <dsp:cNvSpPr/>
      </dsp:nvSpPr>
      <dsp:spPr>
        <a:xfrm>
          <a:off x="0" y="5816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purpose of this database is to maintain customer complaints and hold the issues about products, accounts, payments and other services for a particular warranty period.</a:t>
          </a:r>
        </a:p>
      </dsp:txBody>
      <dsp:txXfrm>
        <a:off x="27187" y="85351"/>
        <a:ext cx="11121075" cy="502546"/>
      </dsp:txXfrm>
    </dsp:sp>
    <dsp:sp modelId="{73C93C7E-382A-2447-BBDC-B56DDDAE9B56}">
      <dsp:nvSpPr>
        <dsp:cNvPr id="0" name=""/>
        <dsp:cNvSpPr/>
      </dsp:nvSpPr>
      <dsp:spPr>
        <a:xfrm>
          <a:off x="0" y="65540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Through this customer retention can be achieved by resolving the case within the stipulated time and helping them track the status of their case. </a:t>
          </a:r>
        </a:p>
      </dsp:txBody>
      <dsp:txXfrm>
        <a:off x="27187" y="682591"/>
        <a:ext cx="11121075" cy="502546"/>
      </dsp:txXfrm>
    </dsp:sp>
    <dsp:sp modelId="{AF6E371E-87BE-514A-9D52-0B6C6358BAE6}">
      <dsp:nvSpPr>
        <dsp:cNvPr id="0" name=""/>
        <dsp:cNvSpPr/>
      </dsp:nvSpPr>
      <dsp:spPr>
        <a:xfrm>
          <a:off x="0" y="125264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is calculated based on warranty details recorded in the customer data created by customer care</a:t>
          </a:r>
        </a:p>
      </dsp:txBody>
      <dsp:txXfrm>
        <a:off x="27187" y="1279831"/>
        <a:ext cx="11121075" cy="502546"/>
      </dsp:txXfrm>
    </dsp:sp>
    <dsp:sp modelId="{24037A66-7AC4-6A41-BCC5-231ED849F8D5}">
      <dsp:nvSpPr>
        <dsp:cNvPr id="0" name=""/>
        <dsp:cNvSpPr/>
      </dsp:nvSpPr>
      <dsp:spPr>
        <a:xfrm>
          <a:off x="0" y="184988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the replacements/fixes are done within estimated time of resolution, then there is a high chance of customer retention </a:t>
          </a:r>
        </a:p>
      </dsp:txBody>
      <dsp:txXfrm>
        <a:off x="27187" y="1877071"/>
        <a:ext cx="11121075" cy="502546"/>
      </dsp:txXfrm>
    </dsp:sp>
    <dsp:sp modelId="{AB2C8422-5D73-FC43-B2C0-CD3086011545}">
      <dsp:nvSpPr>
        <dsp:cNvPr id="0" name=""/>
        <dsp:cNvSpPr/>
      </dsp:nvSpPr>
      <dsp:spPr>
        <a:xfrm>
          <a:off x="0" y="244712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should be able to see where exactly their cases are stuck (which team).</a:t>
          </a:r>
        </a:p>
      </dsp:txBody>
      <dsp:txXfrm>
        <a:off x="27187" y="2474311"/>
        <a:ext cx="11121075" cy="502546"/>
      </dsp:txXfrm>
    </dsp:sp>
    <dsp:sp modelId="{B6BCE392-DE70-0E4F-9597-95A4262CCC55}">
      <dsp:nvSpPr>
        <dsp:cNvPr id="0" name=""/>
        <dsp:cNvSpPr/>
      </dsp:nvSpPr>
      <dsp:spPr>
        <a:xfrm>
          <a:off x="0" y="304436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the replacements/fixes are done within estimated time of resolution, then there is a high chance of customer retention </a:t>
          </a:r>
        </a:p>
      </dsp:txBody>
      <dsp:txXfrm>
        <a:off x="27187" y="3071551"/>
        <a:ext cx="11121075" cy="502546"/>
      </dsp:txXfrm>
    </dsp:sp>
    <dsp:sp modelId="{E27649A0-BB88-5F4E-95E1-8625DDC471CB}">
      <dsp:nvSpPr>
        <dsp:cNvPr id="0" name=""/>
        <dsp:cNvSpPr/>
      </dsp:nvSpPr>
      <dsp:spPr>
        <a:xfrm>
          <a:off x="0" y="3641604"/>
          <a:ext cx="11175449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 a result, client happiness determines the company's growth or decline, and the company can only grow if we work towards retaining and extracting more value from them.</a:t>
          </a:r>
        </a:p>
      </dsp:txBody>
      <dsp:txXfrm>
        <a:off x="27187" y="3668791"/>
        <a:ext cx="11121075" cy="50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0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43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778371-6206-AD48-837F-48626E83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444" y="3429000"/>
            <a:ext cx="9314411" cy="2465798"/>
          </a:xfrm>
        </p:spPr>
        <p:txBody>
          <a:bodyPr>
            <a:normAutofit fontScale="62500" lnSpcReduction="20000"/>
          </a:bodyPr>
          <a:lstStyle/>
          <a:p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7</a:t>
            </a:r>
          </a:p>
          <a:p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SHRIYA DIKSHIT - 002921535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SAI SUPRIYA KOMARRAJU - 002960655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KAVYASHREE UPENDRA - 002921251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VRUSHANK HIREMATH - 002926888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SINDHU SRINIVAS PRASAD - 00292301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3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SHARAN BALASUBRAMANIYAN - 002920078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3C31A-681A-B84B-81FC-A3C8ABB37AEE}"/>
              </a:ext>
            </a:extLst>
          </p:cNvPr>
          <p:cNvSpPr/>
          <p:nvPr/>
        </p:nvSpPr>
        <p:spPr>
          <a:xfrm>
            <a:off x="237126" y="2525636"/>
            <a:ext cx="1120704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CUSTOMER COMPLAINTS MANAGEMENT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F9CAB-05E2-7C4D-8793-DD0B4A9E13F8}"/>
              </a:ext>
            </a:extLst>
          </p:cNvPr>
          <p:cNvSpPr/>
          <p:nvPr/>
        </p:nvSpPr>
        <p:spPr>
          <a:xfrm>
            <a:off x="1183444" y="1299614"/>
            <a:ext cx="95991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DAMG6210 DATABASE MANAGEMENT AND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24080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F0AC-A17B-40E2-AE02-0C8FE403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CASES PER STATE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A709C79-F9BD-0F99-1078-002B36C60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154" y="2588106"/>
            <a:ext cx="5280955" cy="26312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097E0-24B4-9425-0CE2-0F57303FE4E3}"/>
              </a:ext>
            </a:extLst>
          </p:cNvPr>
          <p:cNvSpPr txBox="1"/>
          <p:nvPr/>
        </p:nvSpPr>
        <p:spPr>
          <a:xfrm>
            <a:off x="306340" y="2322945"/>
            <a:ext cx="60836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PURPOSE:</a:t>
            </a:r>
          </a:p>
          <a:p>
            <a:r>
              <a:rPr lang="en-US" dirty="0"/>
              <a:t>To check which geo location has the most number of case per state</a:t>
            </a:r>
          </a:p>
          <a:p>
            <a:endParaRPr lang="en-US" dirty="0"/>
          </a:p>
          <a:p>
            <a:r>
              <a:rPr lang="en-US" dirty="0"/>
              <a:t>SOLUTION: </a:t>
            </a:r>
          </a:p>
          <a:p>
            <a:r>
              <a:rPr lang="en-US" dirty="0"/>
              <a:t>By calculating the number of case count from the case table we get the top 9 states from where we get most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41C8-943D-F3B3-B615-84FBC665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PROBLEMATIC PARTS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B6DF71E-664C-CC89-C5A0-D7B8E5CEF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904" y="2572712"/>
            <a:ext cx="5826848" cy="3416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08AC5-82A7-99D4-6247-5B0780486F53}"/>
              </a:ext>
            </a:extLst>
          </p:cNvPr>
          <p:cNvSpPr txBox="1"/>
          <p:nvPr/>
        </p:nvSpPr>
        <p:spPr>
          <a:xfrm>
            <a:off x="537248" y="2476884"/>
            <a:ext cx="53909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PURPOSE:</a:t>
            </a:r>
          </a:p>
          <a:p>
            <a:r>
              <a:rPr lang="en-US" dirty="0"/>
              <a:t>To find parts that are most problematic 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Part problem indicates the number of times the respective part has caused problem or has required a replacement</a:t>
            </a:r>
          </a:p>
        </p:txBody>
      </p:sp>
    </p:spTree>
    <p:extLst>
      <p:ext uri="{BB962C8B-B14F-4D97-AF65-F5344CB8AC3E}">
        <p14:creationId xmlns:p14="http://schemas.microsoft.com/office/powerpoint/2010/main" val="158624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288-44CC-0133-1031-C04A542D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6. TIER WEIGHTAGE</a:t>
            </a:r>
            <a:endParaRPr lang="en-US" sz="320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9C35D0E-C3B6-8F50-CEF3-4E596E41D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080" y="2732424"/>
            <a:ext cx="5584922" cy="2019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F34EC-B141-8A59-4E3A-92C8B3D369A5}"/>
              </a:ext>
            </a:extLst>
          </p:cNvPr>
          <p:cNvSpPr txBox="1"/>
          <p:nvPr/>
        </p:nvSpPr>
        <p:spPr>
          <a:xfrm>
            <a:off x="568036" y="2430702"/>
            <a:ext cx="532938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PURPOSE:</a:t>
            </a:r>
          </a:p>
          <a:p>
            <a:r>
              <a:rPr lang="en-US" dirty="0">
                <a:ea typeface="+mn-lt"/>
                <a:cs typeface="+mn-lt"/>
              </a:rPr>
              <a:t>To find highest number of subscriptions used by a set of customers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SOLUTION:</a:t>
            </a:r>
          </a:p>
          <a:p>
            <a:r>
              <a:rPr lang="en-US" dirty="0">
                <a:ea typeface="+mn-lt"/>
                <a:cs typeface="+mn-lt"/>
              </a:rPr>
              <a:t>To help the analyst in finding which Subscription to focus on to increase customers 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4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009E41-6AFD-F84D-A08C-A2A3B3B7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91644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1914C-A8E7-41C1-CE6F-2B77A55CB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4049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926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22384-0D65-2A45-B0D2-0C03BBAC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BUSINESS IMPLEMENTATIONS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7795-D307-ED42-8B42-FED8B23A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815783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Maintaining Customer Complaints</a:t>
            </a:r>
          </a:p>
          <a:p>
            <a:r>
              <a:rPr lang="en-US" dirty="0">
                <a:solidFill>
                  <a:schemeClr val="tx1"/>
                </a:solidFill>
              </a:rPr>
              <a:t>Case Handling by Employee</a:t>
            </a:r>
          </a:p>
          <a:p>
            <a:r>
              <a:rPr lang="en-US" dirty="0">
                <a:solidFill>
                  <a:schemeClr val="tx1"/>
                </a:solidFill>
              </a:rPr>
              <a:t>Part Replacement</a:t>
            </a:r>
          </a:p>
          <a:p>
            <a:r>
              <a:rPr lang="en-US" dirty="0">
                <a:solidFill>
                  <a:schemeClr val="tx1"/>
                </a:solidFill>
              </a:rPr>
              <a:t>Case Resolution</a:t>
            </a:r>
          </a:p>
          <a:p>
            <a:r>
              <a:rPr lang="en-US" dirty="0">
                <a:solidFill>
                  <a:schemeClr val="tx1"/>
                </a:solidFill>
              </a:rPr>
              <a:t>Customer Feedback &amp; Customer Retention</a:t>
            </a:r>
          </a:p>
          <a:p>
            <a:r>
              <a:rPr lang="en-US" dirty="0">
                <a:solidFill>
                  <a:schemeClr val="tx1"/>
                </a:solidFill>
              </a:rPr>
              <a:t>Warranty Subscription</a:t>
            </a:r>
          </a:p>
          <a:p>
            <a:r>
              <a:rPr lang="en-US" dirty="0">
                <a:solidFill>
                  <a:schemeClr val="tx1"/>
                </a:solidFill>
              </a:rPr>
              <a:t>Service Fee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4D9D-E901-F142-B4F0-41B563D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9FE08-4F29-F44F-9C29-DC4F6170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3" y="2196662"/>
            <a:ext cx="11088414" cy="4487917"/>
          </a:xfrm>
        </p:spPr>
      </p:pic>
    </p:spTree>
    <p:extLst>
      <p:ext uri="{BB962C8B-B14F-4D97-AF65-F5344CB8AC3E}">
        <p14:creationId xmlns:p14="http://schemas.microsoft.com/office/powerpoint/2010/main" val="15724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7F74-7B6C-9D4C-B0E4-5BD9D8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06" y="1089282"/>
            <a:ext cx="8761413" cy="706964"/>
          </a:xfrm>
        </p:spPr>
        <p:txBody>
          <a:bodyPr/>
          <a:lstStyle/>
          <a:p>
            <a:pPr algn="ctr"/>
            <a:r>
              <a:rPr lang="en-US" b="1" u="sng" dirty="0"/>
              <a:t>PROBLEM STATEMENT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78D82F04-6354-79D5-8FDB-D57BB36E6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064849"/>
              </p:ext>
            </p:extLst>
          </p:nvPr>
        </p:nvGraphicFramePr>
        <p:xfrm>
          <a:off x="575117" y="2322785"/>
          <a:ext cx="11175449" cy="425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41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CF67-50FF-8E41-8646-763B5F8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014" y="1365310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DAE791-ECCA-0844-1178-9773267C8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97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F67-50FF-8E41-8646-763B5F8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3" y="953534"/>
            <a:ext cx="8761413" cy="706964"/>
          </a:xfrm>
        </p:spPr>
        <p:txBody>
          <a:bodyPr/>
          <a:lstStyle/>
          <a:p>
            <a:r>
              <a:rPr lang="en-US" b="1" dirty="0"/>
              <a:t>1. EMPLOYEE EFFICIENCY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28F9-C51E-2947-9C03-8A0A7F21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51" y="2455027"/>
            <a:ext cx="4192084" cy="36626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Listing the efficient employees</a:t>
            </a:r>
          </a:p>
          <a:p>
            <a:pPr marL="0" indent="0">
              <a:buNone/>
            </a:pPr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To list all the employees to check status of the case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By taking resolution date and open date to check the number of days spent on solving the case and update the status to get how likely the customer is to retain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3763A43-4742-20B7-F7DF-B07BC320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23" y="2596995"/>
            <a:ext cx="6761019" cy="38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9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5E43-CB61-D92E-E53F-432A9D6B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EMPLOYEE EFFICIENCY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D7FFC26-BD3C-8003-B5B5-39C6D179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7" r="168" b="1351"/>
          <a:stretch/>
        </p:blipFill>
        <p:spPr>
          <a:xfrm>
            <a:off x="7108488" y="2603500"/>
            <a:ext cx="4530932" cy="33701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790C4-7315-A573-5AF9-2F2CFFC12D14}"/>
              </a:ext>
            </a:extLst>
          </p:cNvPr>
          <p:cNvSpPr txBox="1"/>
          <p:nvPr/>
        </p:nvSpPr>
        <p:spPr>
          <a:xfrm>
            <a:off x="419217" y="2713259"/>
            <a:ext cx="62222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PURPOSE :</a:t>
            </a:r>
          </a:p>
          <a:p>
            <a:r>
              <a:rPr lang="en-US" dirty="0"/>
              <a:t>To check employee efficiency depending on the percentage of resolution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Calculating resolution percentage of each employee depending on the number of cases they have resolved by total number of cases assigned to them.</a:t>
            </a:r>
          </a:p>
        </p:txBody>
      </p:sp>
    </p:spTree>
    <p:extLst>
      <p:ext uri="{BB962C8B-B14F-4D97-AF65-F5344CB8AC3E}">
        <p14:creationId xmlns:p14="http://schemas.microsoft.com/office/powerpoint/2010/main" val="361856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46F-300A-5C99-936E-5C688176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131" y="901748"/>
            <a:ext cx="9211671" cy="906503"/>
          </a:xfrm>
        </p:spPr>
        <p:txBody>
          <a:bodyPr/>
          <a:lstStyle/>
          <a:p>
            <a:r>
              <a:rPr lang="en-US" sz="3200" b="1" dirty="0"/>
              <a:t>3. PRODUCT, PROMOTERS, DETRACTORS, PASSIVES</a:t>
            </a:r>
            <a:endParaRPr lang="en-US" sz="320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231D78D-CE02-75B6-F7F6-06F3445F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5" t="3311" r="-132" b="-1325"/>
          <a:stretch/>
        </p:blipFill>
        <p:spPr>
          <a:xfrm>
            <a:off x="6342712" y="2534391"/>
            <a:ext cx="5739082" cy="22768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BFAFA-ACE5-7094-88F7-A5CBC639A343}"/>
              </a:ext>
            </a:extLst>
          </p:cNvPr>
          <p:cNvSpPr txBox="1"/>
          <p:nvPr/>
        </p:nvSpPr>
        <p:spPr>
          <a:xfrm>
            <a:off x="506461" y="2269066"/>
            <a:ext cx="54679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PURPOSE:</a:t>
            </a:r>
          </a:p>
          <a:p>
            <a:r>
              <a:rPr lang="en-US" dirty="0"/>
              <a:t>To find products that require improvement with respect to quality.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>
                <a:ea typeface="+mn-lt"/>
                <a:cs typeface="+mn-lt"/>
              </a:rPr>
              <a:t>The higher the number of promoters, the higher the number of consumers who are likely to stay, implying that the products are less defective.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more number of detractors indicate that number of customers who are likely to retain are low which in turn indicates the products are more defective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{3F29FE79-8210-FA43-BE04-355070AC572D}tf10001076</Template>
  <TotalTime>422</TotalTime>
  <Words>518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PowerPoint Presentation</vt:lpstr>
      <vt:lpstr>CONCEPTS</vt:lpstr>
      <vt:lpstr>BUSINESS IMPLEMENTATIONS</vt:lpstr>
      <vt:lpstr>ERD</vt:lpstr>
      <vt:lpstr>PROBLEM STATEMENT</vt:lpstr>
      <vt:lpstr>REPORTS</vt:lpstr>
      <vt:lpstr>1. EMPLOYEE EFFICIENCY</vt:lpstr>
      <vt:lpstr>2. EMPLOYEE EFFICIENCY</vt:lpstr>
      <vt:lpstr>3. PRODUCT, PROMOTERS, DETRACTORS, PASSIVES</vt:lpstr>
      <vt:lpstr>4. CASES PER STATE</vt:lpstr>
      <vt:lpstr>5. PROBLEMATIC PARTS</vt:lpstr>
      <vt:lpstr>6. TIER WEIGHTAGE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komarraju</dc:creator>
  <cp:lastModifiedBy>supriya komarraju</cp:lastModifiedBy>
  <cp:revision>11</cp:revision>
  <dcterms:created xsi:type="dcterms:W3CDTF">2022-04-29T19:00:42Z</dcterms:created>
  <dcterms:modified xsi:type="dcterms:W3CDTF">2022-04-30T02:04:13Z</dcterms:modified>
</cp:coreProperties>
</file>