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PT Sans Narrow"/>
      <p:regular r:id="rId21"/>
      <p:bold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PTSansNarrow-bold.fntdata"/><Relationship Id="rId21" Type="http://schemas.openxmlformats.org/officeDocument/2006/relationships/font" Target="fonts/PTSansNarrow-regular.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e525279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6e525279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6e525279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6e525279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e525279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e525279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1"/>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Roboto"/>
                <a:ea typeface="Roboto"/>
                <a:cs typeface="Roboto"/>
                <a:sym typeface="Roboto"/>
              </a:rPr>
              <a:t>Gesture-Based Password Recovery</a:t>
            </a:r>
            <a:endParaRPr>
              <a:latin typeface="Roboto"/>
              <a:ea typeface="Roboto"/>
              <a:cs typeface="Roboto"/>
              <a:sym typeface="Roboto"/>
            </a:endParaRPr>
          </a:p>
        </p:txBody>
      </p:sp>
      <p:sp>
        <p:nvSpPr>
          <p:cNvPr id="67" name="Google Shape;67;p13"/>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lnSpc>
                <a:spcPct val="100000"/>
              </a:lnSpc>
              <a:spcBef>
                <a:spcPts val="0"/>
              </a:spcBef>
              <a:spcAft>
                <a:spcPts val="0"/>
              </a:spcAft>
              <a:buSzPct val="160000"/>
              <a:buNone/>
            </a:pPr>
            <a:r>
              <a:rPr lang="en">
                <a:latin typeface="Roboto"/>
                <a:ea typeface="Roboto"/>
                <a:cs typeface="Roboto"/>
                <a:sym typeface="Roboto"/>
              </a:rPr>
              <a:t>Done by:</a:t>
            </a:r>
            <a:endParaRPr>
              <a:latin typeface="Roboto"/>
              <a:ea typeface="Roboto"/>
              <a:cs typeface="Roboto"/>
              <a:sym typeface="Roboto"/>
            </a:endParaRPr>
          </a:p>
          <a:p>
            <a:pPr indent="0" lvl="0" marL="0" rtl="0" algn="ctr">
              <a:lnSpc>
                <a:spcPct val="100000"/>
              </a:lnSpc>
              <a:spcBef>
                <a:spcPts val="0"/>
              </a:spcBef>
              <a:spcAft>
                <a:spcPts val="0"/>
              </a:spcAft>
              <a:buSzPct val="160000"/>
              <a:buNone/>
            </a:pPr>
            <a:r>
              <a:rPr b="1" lang="en">
                <a:latin typeface="Roboto"/>
                <a:ea typeface="Roboto"/>
                <a:cs typeface="Roboto"/>
                <a:sym typeface="Roboto"/>
              </a:rPr>
              <a:t>Vijayadharshni 21BCE1072</a:t>
            </a:r>
            <a:endParaRPr b="1">
              <a:latin typeface="Roboto"/>
              <a:ea typeface="Roboto"/>
              <a:cs typeface="Roboto"/>
              <a:sym typeface="Roboto"/>
            </a:endParaRPr>
          </a:p>
          <a:p>
            <a:pPr indent="0" lvl="0" marL="0" rtl="0" algn="ctr">
              <a:lnSpc>
                <a:spcPct val="100000"/>
              </a:lnSpc>
              <a:spcBef>
                <a:spcPts val="0"/>
              </a:spcBef>
              <a:spcAft>
                <a:spcPts val="0"/>
              </a:spcAft>
              <a:buSzPct val="160000"/>
              <a:buNone/>
            </a:pPr>
            <a:r>
              <a:rPr b="1" lang="en">
                <a:latin typeface="Roboto"/>
                <a:ea typeface="Roboto"/>
                <a:cs typeface="Roboto"/>
                <a:sym typeface="Roboto"/>
              </a:rPr>
              <a:t>Sharan kumar 21BCE1803</a:t>
            </a:r>
            <a:endParaRPr b="1">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a:blip r:embed="rId3">
            <a:alphaModFix/>
          </a:blip>
          <a:stretch>
            <a:fillRect/>
          </a:stretch>
        </p:blipFill>
        <p:spPr>
          <a:xfrm>
            <a:off x="4131125" y="1294100"/>
            <a:ext cx="4543425" cy="781050"/>
          </a:xfrm>
          <a:prstGeom prst="rect">
            <a:avLst/>
          </a:prstGeom>
          <a:noFill/>
          <a:ln>
            <a:noFill/>
          </a:ln>
        </p:spPr>
      </p:pic>
      <p:pic>
        <p:nvPicPr>
          <p:cNvPr id="121" name="Google Shape;121;p22"/>
          <p:cNvPicPr preferRelativeResize="0"/>
          <p:nvPr/>
        </p:nvPicPr>
        <p:blipFill>
          <a:blip r:embed="rId4">
            <a:alphaModFix/>
          </a:blip>
          <a:stretch>
            <a:fillRect/>
          </a:stretch>
        </p:blipFill>
        <p:spPr>
          <a:xfrm>
            <a:off x="3753445" y="2664000"/>
            <a:ext cx="5172231" cy="798800"/>
          </a:xfrm>
          <a:prstGeom prst="rect">
            <a:avLst/>
          </a:prstGeom>
          <a:noFill/>
          <a:ln>
            <a:noFill/>
          </a:ln>
        </p:spPr>
      </p:pic>
      <p:sp>
        <p:nvSpPr>
          <p:cNvPr id="122" name="Google Shape;122;p22"/>
          <p:cNvSpPr txBox="1"/>
          <p:nvPr/>
        </p:nvSpPr>
        <p:spPr>
          <a:xfrm>
            <a:off x="211425" y="602150"/>
            <a:ext cx="3725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Output got by comparing the tensors of the previously saved gesture and the gesture sequence given by the user.</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If the tensors match - the user can change the password(Authentication is successful)</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If tensors does not match - the user cannot change the password(Authentication failed)</a:t>
            </a:r>
            <a:endParaRPr sz="1800">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 </a:t>
            </a:r>
            <a:endParaRPr/>
          </a:p>
        </p:txBody>
      </p:sp>
      <p:sp>
        <p:nvSpPr>
          <p:cNvPr id="128" name="Google Shape;128;p2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0"/>
              </a:spcBef>
              <a:spcAft>
                <a:spcPts val="1200"/>
              </a:spcAft>
              <a:buSzPts val="1800"/>
              <a:buNone/>
            </a:pPr>
            <a:r>
              <a:rPr lang="en"/>
              <a:t>In conclusion, the Gesture-Based Password Recovery project offers a promising alternative to traditional text-based password recovery methods. By utilizing hand gestures captured as tensors, the system provides a more secure and user-friendly approach to password recovery.The project's success lies in its ability to accurately compare the user's current gesture with the saved tensors, ensuring that only authorized users can change their passwords. This enhances security by adding a biometric factor to the authentication process.As technology continues to evolve, innovative solutions like Gesture-Based Password Recovery will play a crucial role in shaping the future of authentication methods.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73" name="Google Shape;73;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sz="1900"/>
              <a:t>In today's digital world, keeping our information safe is very important. Traditional passwords can be hard to remember and sometimes not very secure. To make things easier and more secure, we've created a system called Gesture-Based Password Recovery. Instead of typing a password, you can use hand gestures that we've saved before. If your current gesture matches the one we saved, you can change your password. This makes it more secure and easier for you to recover your password.</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79" name="Google Shape;79;p1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800"/>
              <a:buNone/>
            </a:pPr>
            <a:r>
              <a:rPr lang="en"/>
              <a:t>In traditional password systems, users often struggle to remember complex passwords, leading to security risks. Moreover, these systems lack robust methods for password recovery. To address these challenges, this project proposes a Gesture-Based Password Recovery system. By using hand gestures represented as tensors, users can securely recover their passwords. The system verifies users by matching their current gestures with previously saved tensors, ensuring that only authorized users can change their passwords. This project aims to enhance password security and usability by leveraging hand gestures for authentication and recovery.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Abstract</a:t>
            </a:r>
            <a:endParaRPr/>
          </a:p>
        </p:txBody>
      </p:sp>
      <p:sp>
        <p:nvSpPr>
          <p:cNvPr id="85" name="Google Shape;85;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1200"/>
              </a:spcAft>
              <a:buSzPts val="1800"/>
              <a:buNone/>
            </a:pPr>
            <a:r>
              <a:rPr lang="en"/>
              <a:t>In modern digital systems, password security and user experience are critical concerns. Traditional text-based password systems often suffer from vulnerabilities and user inconvenience. To address these issues, we propose a Gesture-Based Password Recovery system. This system utilizes hand gestures, captured as tensors, for password recovery. Users perform a gesture that was previously saved, and if the current gesture matches the saved tensor data, they are granted access to change their password. This approach enhances security by adding a biometric factor to password recovery, while also improving user experience by offering a more intuitive and secure authentication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Proposed Work</a:t>
            </a:r>
            <a:endParaRPr/>
          </a:p>
        </p:txBody>
      </p:sp>
      <p:sp>
        <p:nvSpPr>
          <p:cNvPr id="91" name="Google Shape;91;p17"/>
          <p:cNvSpPr txBox="1"/>
          <p:nvPr>
            <p:ph idx="1" type="body"/>
          </p:nvPr>
        </p:nvSpPr>
        <p:spPr>
          <a:xfrm>
            <a:off x="311700" y="1152425"/>
            <a:ext cx="8520600" cy="3302700"/>
          </a:xfrm>
          <a:prstGeom prst="rect">
            <a:avLst/>
          </a:prstGeom>
          <a:noFill/>
          <a:ln>
            <a:noFill/>
          </a:ln>
        </p:spPr>
        <p:txBody>
          <a:bodyPr anchorCtr="0" anchor="t" bIns="91425" lIns="91425" spcFirstLastPara="1" rIns="91425" wrap="square" tIns="91425">
            <a:noAutofit/>
          </a:bodyPr>
          <a:lstStyle/>
          <a:p>
            <a:pPr indent="-361950" lvl="0" marL="457200" rtl="0" algn="just">
              <a:lnSpc>
                <a:spcPct val="95000"/>
              </a:lnSpc>
              <a:spcBef>
                <a:spcPts val="0"/>
              </a:spcBef>
              <a:spcAft>
                <a:spcPts val="0"/>
              </a:spcAft>
              <a:buSzPts val="2100"/>
              <a:buChar char="●"/>
            </a:pPr>
            <a:r>
              <a:rPr lang="en" sz="2100"/>
              <a:t>Capture Hand Gesture: The system captures the user's hand gesture using the webcam of the laptop.</a:t>
            </a:r>
            <a:endParaRPr sz="2100"/>
          </a:p>
          <a:p>
            <a:pPr indent="-361950" lvl="0" marL="457200" rtl="0" algn="just">
              <a:lnSpc>
                <a:spcPct val="95000"/>
              </a:lnSpc>
              <a:spcBef>
                <a:spcPts val="0"/>
              </a:spcBef>
              <a:spcAft>
                <a:spcPts val="0"/>
              </a:spcAft>
              <a:buSzPts val="2100"/>
              <a:buChar char="●"/>
            </a:pPr>
            <a:r>
              <a:rPr lang="en" sz="2100"/>
              <a:t>Convert to Tensor: The captured gesture is converted into a tensor, which is a multi-dimensional array that represents the gesture's features.</a:t>
            </a:r>
            <a:endParaRPr sz="2100"/>
          </a:p>
          <a:p>
            <a:pPr indent="-361950" lvl="0" marL="457200" rtl="0" algn="just">
              <a:lnSpc>
                <a:spcPct val="95000"/>
              </a:lnSpc>
              <a:spcBef>
                <a:spcPts val="0"/>
              </a:spcBef>
              <a:spcAft>
                <a:spcPts val="0"/>
              </a:spcAft>
              <a:buSzPts val="2100"/>
              <a:buChar char="●"/>
            </a:pPr>
            <a:r>
              <a:rPr lang="en" sz="2100"/>
              <a:t>Compare with Saved Tensors: The system compares the tensor of the captured gesture with the tensors saved during the password setup phase.</a:t>
            </a:r>
            <a:endParaRPr sz="2100"/>
          </a:p>
          <a:p>
            <a:pPr indent="-361950" lvl="0" marL="457200" rtl="0" algn="just">
              <a:lnSpc>
                <a:spcPct val="95000"/>
              </a:lnSpc>
              <a:spcBef>
                <a:spcPts val="0"/>
              </a:spcBef>
              <a:spcAft>
                <a:spcPts val="0"/>
              </a:spcAft>
              <a:buSzPts val="2100"/>
              <a:buChar char="●"/>
            </a:pPr>
            <a:r>
              <a:rPr lang="en" sz="2100"/>
              <a:t>Authentication: If the captured gesture matches a saved gesture within a certain threshold, the user is authenticated and allowed to change the password.</a:t>
            </a:r>
            <a:endParaRPr sz="2100"/>
          </a:p>
          <a:p>
            <a:pPr indent="0" lvl="0" marL="0" rtl="0" algn="l">
              <a:lnSpc>
                <a:spcPct val="95000"/>
              </a:lnSpc>
              <a:spcBef>
                <a:spcPts val="1200"/>
              </a:spcBef>
              <a:spcAft>
                <a:spcPts val="1200"/>
              </a:spcAft>
              <a:buSzPts val="1800"/>
              <a:buNone/>
            </a:pPr>
            <a:r>
              <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Libraries and Models Used</a:t>
            </a:r>
            <a:endParaRPr/>
          </a:p>
        </p:txBody>
      </p:sp>
      <p:sp>
        <p:nvSpPr>
          <p:cNvPr id="97" name="Google Shape;97;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328422" lvl="0" marL="457200" rtl="0" algn="just">
              <a:lnSpc>
                <a:spcPct val="95000"/>
              </a:lnSpc>
              <a:spcBef>
                <a:spcPts val="0"/>
              </a:spcBef>
              <a:spcAft>
                <a:spcPts val="0"/>
              </a:spcAft>
              <a:buSzPts val="1572"/>
              <a:buChar char="●"/>
            </a:pPr>
            <a:r>
              <a:rPr b="1" lang="en" sz="1572"/>
              <a:t>OpenCV</a:t>
            </a:r>
            <a:r>
              <a:rPr lang="en" sz="1572"/>
              <a:t>:  Used for capturing and processing the video feed from the webcam to detect hand gestures. Provides robust tools for computer vision tasks, making it suitable for capturing and processing hand gestures in real-time.</a:t>
            </a:r>
            <a:endParaRPr sz="1572"/>
          </a:p>
          <a:p>
            <a:pPr indent="-328422" lvl="0" marL="457200" rtl="0" algn="just">
              <a:lnSpc>
                <a:spcPct val="95000"/>
              </a:lnSpc>
              <a:spcBef>
                <a:spcPts val="0"/>
              </a:spcBef>
              <a:spcAft>
                <a:spcPts val="0"/>
              </a:spcAft>
              <a:buSzPts val="1572"/>
              <a:buChar char="●"/>
            </a:pPr>
            <a:r>
              <a:rPr b="1" lang="en" sz="1572"/>
              <a:t>TensorFlow</a:t>
            </a:r>
            <a:r>
              <a:rPr lang="en" sz="1572"/>
              <a:t>: Used for converting the captured gesture into a tensor and for comparing it with saved tensors.</a:t>
            </a:r>
            <a:endParaRPr sz="1572"/>
          </a:p>
          <a:p>
            <a:pPr indent="-328422" lvl="0" marL="457200" rtl="0" algn="just">
              <a:lnSpc>
                <a:spcPct val="95000"/>
              </a:lnSpc>
              <a:spcBef>
                <a:spcPts val="0"/>
              </a:spcBef>
              <a:spcAft>
                <a:spcPts val="0"/>
              </a:spcAft>
              <a:buSzPts val="1572"/>
              <a:buChar char="●"/>
            </a:pPr>
            <a:r>
              <a:rPr b="1" lang="en" sz="1572"/>
              <a:t>Keras</a:t>
            </a:r>
            <a:r>
              <a:rPr lang="en" sz="1572"/>
              <a:t>: Built on top of TensorFlow, used for building and training deep learning models for gesture recognition.</a:t>
            </a:r>
            <a:endParaRPr sz="1572"/>
          </a:p>
          <a:p>
            <a:pPr indent="-328422" lvl="0" marL="457200" rtl="0" algn="just">
              <a:lnSpc>
                <a:spcPct val="95000"/>
              </a:lnSpc>
              <a:spcBef>
                <a:spcPts val="0"/>
              </a:spcBef>
              <a:spcAft>
                <a:spcPts val="0"/>
              </a:spcAft>
              <a:buSzPts val="1572"/>
              <a:buChar char="●"/>
            </a:pPr>
            <a:r>
              <a:rPr b="1" lang="en" sz="1572"/>
              <a:t>NumPy</a:t>
            </a:r>
            <a:r>
              <a:rPr lang="en" sz="1572"/>
              <a:t>:  Essential for handling tensors, which are the primary data structure used for representing hand gestures.Used for handling multi-dimensional arrays, particularly for manipulating tensors.</a:t>
            </a:r>
            <a:endParaRPr sz="1572"/>
          </a:p>
          <a:p>
            <a:pPr indent="-328422" lvl="0" marL="457200" rtl="0" algn="just">
              <a:lnSpc>
                <a:spcPct val="95000"/>
              </a:lnSpc>
              <a:spcBef>
                <a:spcPts val="0"/>
              </a:spcBef>
              <a:spcAft>
                <a:spcPts val="0"/>
              </a:spcAft>
              <a:buSzPts val="1572"/>
              <a:buChar char="●"/>
            </a:pPr>
            <a:r>
              <a:rPr b="1" lang="en" sz="1572"/>
              <a:t>Scikit-learn</a:t>
            </a:r>
            <a:r>
              <a:rPr lang="en" sz="1572"/>
              <a:t>: Used for defining and implementing the matching algorithm, allowing for a customizable and efficient comparison of tensors. In this project it is used for defining the threshold and comparing the tensors to determine if a gesture match is successful.</a:t>
            </a:r>
            <a:endParaRPr sz="13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1003650" y="2013450"/>
            <a:ext cx="26100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Flow Diagram</a:t>
            </a:r>
            <a:endParaRPr/>
          </a:p>
        </p:txBody>
      </p:sp>
      <p:pic>
        <p:nvPicPr>
          <p:cNvPr id="103" name="Google Shape;103;p19"/>
          <p:cNvPicPr preferRelativeResize="0"/>
          <p:nvPr/>
        </p:nvPicPr>
        <p:blipFill rotWithShape="1">
          <a:blip r:embed="rId3">
            <a:alphaModFix/>
          </a:blip>
          <a:srcRect b="0" l="0" r="0" t="0"/>
          <a:stretch/>
        </p:blipFill>
        <p:spPr>
          <a:xfrm>
            <a:off x="4893625" y="216113"/>
            <a:ext cx="3803125" cy="471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Output - gesture capturing</a:t>
            </a:r>
            <a:endParaRPr/>
          </a:p>
        </p:txBody>
      </p:sp>
      <p:pic>
        <p:nvPicPr>
          <p:cNvPr id="109" name="Google Shape;109;p20"/>
          <p:cNvPicPr preferRelativeResize="0"/>
          <p:nvPr/>
        </p:nvPicPr>
        <p:blipFill>
          <a:blip r:embed="rId3">
            <a:alphaModFix/>
          </a:blip>
          <a:stretch>
            <a:fillRect/>
          </a:stretch>
        </p:blipFill>
        <p:spPr>
          <a:xfrm>
            <a:off x="450575" y="1031500"/>
            <a:ext cx="5240947" cy="3686275"/>
          </a:xfrm>
          <a:prstGeom prst="rect">
            <a:avLst/>
          </a:prstGeom>
          <a:noFill/>
          <a:ln>
            <a:noFill/>
          </a:ln>
        </p:spPr>
      </p:pic>
      <p:sp>
        <p:nvSpPr>
          <p:cNvPr id="110" name="Google Shape;110;p20"/>
          <p:cNvSpPr txBox="1"/>
          <p:nvPr/>
        </p:nvSpPr>
        <p:spPr>
          <a:xfrm>
            <a:off x="6046875" y="2129700"/>
            <a:ext cx="2890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pen Sans"/>
                <a:ea typeface="Open Sans"/>
                <a:cs typeface="Open Sans"/>
                <a:sym typeface="Open Sans"/>
              </a:rPr>
              <a:t>In this way we capture the gestures of the user</a:t>
            </a:r>
            <a:endParaRPr sz="1800">
              <a:solidFill>
                <a:schemeClr val="dk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1"/>
          <p:cNvPicPr preferRelativeResize="0"/>
          <p:nvPr/>
        </p:nvPicPr>
        <p:blipFill>
          <a:blip r:embed="rId3">
            <a:alphaModFix/>
          </a:blip>
          <a:stretch>
            <a:fillRect/>
          </a:stretch>
        </p:blipFill>
        <p:spPr>
          <a:xfrm>
            <a:off x="521450" y="568250"/>
            <a:ext cx="7964224" cy="400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