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6" r:id="rId2"/>
    <p:sldId id="267" r:id="rId3"/>
    <p:sldId id="268" r:id="rId4"/>
    <p:sldId id="269" r:id="rId5"/>
    <p:sldId id="270" r:id="rId6"/>
    <p:sldId id="271" r:id="rId7"/>
    <p:sldId id="272" r:id="rId8"/>
    <p:sldId id="273" r:id="rId9"/>
    <p:sldId id="274" r:id="rId10"/>
    <p:sldId id="281" r:id="rId11"/>
    <p:sldId id="275" r:id="rId12"/>
    <p:sldId id="277" r:id="rId13"/>
    <p:sldId id="276" r:id="rId14"/>
    <p:sldId id="278" r:id="rId15"/>
    <p:sldId id="279" r:id="rId16"/>
    <p:sldId id="280" r:id="rId17"/>
    <p:sldId id="282" r:id="rId18"/>
    <p:sldId id="283" r:id="rId19"/>
    <p:sldId id="284" r:id="rId20"/>
    <p:sldId id="285" r:id="rId21"/>
    <p:sldId id="286" r:id="rId22"/>
    <p:sldId id="287" r:id="rId23"/>
    <p:sldId id="288" r:id="rId24"/>
    <p:sldId id="289" r:id="rId2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howGuides="1">
      <p:cViewPr varScale="1">
        <p:scale>
          <a:sx n="74" d="100"/>
          <a:sy n="74" d="100"/>
        </p:scale>
        <p:origin x="582" y="7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handoutMaster" Target="handoutMasters/handoutMaster1.xml" /><Relationship Id="rId30"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D1463A-7DCF-4912-AECD-85200D3E0F7E}" type="doc">
      <dgm:prSet loTypeId="urn:microsoft.com/office/officeart/2005/8/layout/vList4" loCatId="list" qsTypeId="urn:microsoft.com/office/officeart/2005/8/quickstyle/simple1" qsCatId="simple" csTypeId="urn:microsoft.com/office/officeart/2005/8/colors/colorful4" csCatId="colorful" phldr="1"/>
      <dgm:spPr/>
      <dgm:t>
        <a:bodyPr/>
        <a:lstStyle/>
        <a:p>
          <a:endParaRPr lang="en-IN"/>
        </a:p>
      </dgm:t>
    </dgm:pt>
    <dgm:pt modelId="{EFE8BF7F-48F7-4D53-8E6A-6057F312913D}">
      <dgm:prSet phldrT="[Text]"/>
      <dgm:spPr/>
      <dgm:t>
        <a:bodyPr/>
        <a:lstStyle/>
        <a:p>
          <a:r>
            <a:rPr lang="en-IN" b="0" i="0" dirty="0"/>
            <a:t>youth (18-35)</a:t>
          </a:r>
          <a:endParaRPr lang="en-IN" dirty="0"/>
        </a:p>
      </dgm:t>
    </dgm:pt>
    <dgm:pt modelId="{24248839-6708-4955-8121-39DAC9A5A53C}" type="parTrans" cxnId="{67687E20-3951-49E5-9FEA-AAA66A0CC728}">
      <dgm:prSet/>
      <dgm:spPr/>
      <dgm:t>
        <a:bodyPr/>
        <a:lstStyle/>
        <a:p>
          <a:endParaRPr lang="en-IN"/>
        </a:p>
      </dgm:t>
    </dgm:pt>
    <dgm:pt modelId="{32C052C9-E84A-486E-B257-DF7081D3326B}" type="sibTrans" cxnId="{67687E20-3951-49E5-9FEA-AAA66A0CC728}">
      <dgm:prSet/>
      <dgm:spPr/>
      <dgm:t>
        <a:bodyPr/>
        <a:lstStyle/>
        <a:p>
          <a:endParaRPr lang="en-IN"/>
        </a:p>
      </dgm:t>
    </dgm:pt>
    <dgm:pt modelId="{CD146988-7FA7-48DA-B6E2-6BD02DED8C8E}">
      <dgm:prSet phldrT="[Text]"/>
      <dgm:spPr/>
      <dgm:t>
        <a:bodyPr/>
        <a:lstStyle/>
        <a:p>
          <a:r>
            <a:rPr lang="en-IN" b="0" i="0" dirty="0"/>
            <a:t>middle-aged (35-60)</a:t>
          </a:r>
          <a:endParaRPr lang="en-IN" dirty="0"/>
        </a:p>
      </dgm:t>
    </dgm:pt>
    <dgm:pt modelId="{0E2C8D5E-0C48-4D5E-8CEA-C0D3B71FBDD1}" type="parTrans" cxnId="{DE26AA63-9197-4B7F-9336-88C02EB72F85}">
      <dgm:prSet/>
      <dgm:spPr/>
      <dgm:t>
        <a:bodyPr/>
        <a:lstStyle/>
        <a:p>
          <a:endParaRPr lang="en-IN"/>
        </a:p>
      </dgm:t>
    </dgm:pt>
    <dgm:pt modelId="{290C7D2E-FF7E-4512-8803-F890F9190DD4}" type="sibTrans" cxnId="{DE26AA63-9197-4B7F-9336-88C02EB72F85}">
      <dgm:prSet/>
      <dgm:spPr/>
      <dgm:t>
        <a:bodyPr/>
        <a:lstStyle/>
        <a:p>
          <a:endParaRPr lang="en-IN"/>
        </a:p>
      </dgm:t>
    </dgm:pt>
    <dgm:pt modelId="{6FAB56EF-22A3-457F-9BF1-6BC238B56530}">
      <dgm:prSet phldrT="[Text]"/>
      <dgm:spPr/>
      <dgm:t>
        <a:bodyPr/>
        <a:lstStyle/>
        <a:p>
          <a:r>
            <a:rPr lang="en-IN" b="0" i="0" dirty="0"/>
            <a:t>seniors (60+)</a:t>
          </a:r>
          <a:endParaRPr lang="en-IN" dirty="0"/>
        </a:p>
      </dgm:t>
    </dgm:pt>
    <dgm:pt modelId="{739630BB-49DC-44DB-99C0-B4F8EB62895F}" type="parTrans" cxnId="{CB0AD074-19B8-4FCE-AA9D-1568F25DB955}">
      <dgm:prSet/>
      <dgm:spPr/>
      <dgm:t>
        <a:bodyPr/>
        <a:lstStyle/>
        <a:p>
          <a:endParaRPr lang="en-IN"/>
        </a:p>
      </dgm:t>
    </dgm:pt>
    <dgm:pt modelId="{CE175C5D-7705-4C6B-8E1E-C50DF3E1ADA9}" type="sibTrans" cxnId="{CB0AD074-19B8-4FCE-AA9D-1568F25DB955}">
      <dgm:prSet/>
      <dgm:spPr/>
      <dgm:t>
        <a:bodyPr/>
        <a:lstStyle/>
        <a:p>
          <a:endParaRPr lang="en-IN"/>
        </a:p>
      </dgm:t>
    </dgm:pt>
    <dgm:pt modelId="{CF5E5C9C-C2F1-4399-80DA-0A432A7CC525}" type="pres">
      <dgm:prSet presAssocID="{FCD1463A-7DCF-4912-AECD-85200D3E0F7E}" presName="linear" presStyleCnt="0">
        <dgm:presLayoutVars>
          <dgm:dir/>
          <dgm:resizeHandles val="exact"/>
        </dgm:presLayoutVars>
      </dgm:prSet>
      <dgm:spPr/>
    </dgm:pt>
    <dgm:pt modelId="{9D8C7D49-FBE8-46FB-AA5A-C2BDF71AF62E}" type="pres">
      <dgm:prSet presAssocID="{EFE8BF7F-48F7-4D53-8E6A-6057F312913D}" presName="comp" presStyleCnt="0"/>
      <dgm:spPr/>
    </dgm:pt>
    <dgm:pt modelId="{A459E0B4-885D-4BE2-A0C5-5910B7DE2768}" type="pres">
      <dgm:prSet presAssocID="{EFE8BF7F-48F7-4D53-8E6A-6057F312913D}" presName="box" presStyleLbl="node1" presStyleIdx="0" presStyleCnt="3"/>
      <dgm:spPr/>
    </dgm:pt>
    <dgm:pt modelId="{5C733328-DDF5-4201-9199-4837E545B689}" type="pres">
      <dgm:prSet presAssocID="{EFE8BF7F-48F7-4D53-8E6A-6057F312913D}" presName="img" presStyleLbl="fgImgPlace1" presStyleIdx="0" presStyleCnt="3"/>
      <dgm:spPr/>
    </dgm:pt>
    <dgm:pt modelId="{63BA1BDB-5FB9-4EB1-90D2-F0902A469324}" type="pres">
      <dgm:prSet presAssocID="{EFE8BF7F-48F7-4D53-8E6A-6057F312913D}" presName="text" presStyleLbl="node1" presStyleIdx="0" presStyleCnt="3">
        <dgm:presLayoutVars>
          <dgm:bulletEnabled val="1"/>
        </dgm:presLayoutVars>
      </dgm:prSet>
      <dgm:spPr/>
    </dgm:pt>
    <dgm:pt modelId="{78F9DC35-A23A-4799-8600-E0F9159FEBC9}" type="pres">
      <dgm:prSet presAssocID="{32C052C9-E84A-486E-B257-DF7081D3326B}" presName="spacer" presStyleCnt="0"/>
      <dgm:spPr/>
    </dgm:pt>
    <dgm:pt modelId="{40829D69-E472-4B3E-B090-6951CAA2AC71}" type="pres">
      <dgm:prSet presAssocID="{CD146988-7FA7-48DA-B6E2-6BD02DED8C8E}" presName="comp" presStyleCnt="0"/>
      <dgm:spPr/>
    </dgm:pt>
    <dgm:pt modelId="{34C15672-0085-408B-883B-3F56F200ACEA}" type="pres">
      <dgm:prSet presAssocID="{CD146988-7FA7-48DA-B6E2-6BD02DED8C8E}" presName="box" presStyleLbl="node1" presStyleIdx="1" presStyleCnt="3"/>
      <dgm:spPr/>
    </dgm:pt>
    <dgm:pt modelId="{30E78B85-7C66-4199-8586-14B79F15869D}" type="pres">
      <dgm:prSet presAssocID="{CD146988-7FA7-48DA-B6E2-6BD02DED8C8E}" presName="img" presStyleLbl="fgImgPlace1" presStyleIdx="1" presStyleCnt="3"/>
      <dgm:spPr/>
    </dgm:pt>
    <dgm:pt modelId="{33411B65-4B9D-434C-87BD-C697B62CEEF6}" type="pres">
      <dgm:prSet presAssocID="{CD146988-7FA7-48DA-B6E2-6BD02DED8C8E}" presName="text" presStyleLbl="node1" presStyleIdx="1" presStyleCnt="3">
        <dgm:presLayoutVars>
          <dgm:bulletEnabled val="1"/>
        </dgm:presLayoutVars>
      </dgm:prSet>
      <dgm:spPr/>
    </dgm:pt>
    <dgm:pt modelId="{DAEDDAAF-3300-4D3F-B293-6921FC82D492}" type="pres">
      <dgm:prSet presAssocID="{290C7D2E-FF7E-4512-8803-F890F9190DD4}" presName="spacer" presStyleCnt="0"/>
      <dgm:spPr/>
    </dgm:pt>
    <dgm:pt modelId="{317DF168-ED61-4200-B7D2-7FFD871605E5}" type="pres">
      <dgm:prSet presAssocID="{6FAB56EF-22A3-457F-9BF1-6BC238B56530}" presName="comp" presStyleCnt="0"/>
      <dgm:spPr/>
    </dgm:pt>
    <dgm:pt modelId="{B9C75930-CFCB-4587-A514-9DED6EF15EA8}" type="pres">
      <dgm:prSet presAssocID="{6FAB56EF-22A3-457F-9BF1-6BC238B56530}" presName="box" presStyleLbl="node1" presStyleIdx="2" presStyleCnt="3"/>
      <dgm:spPr/>
    </dgm:pt>
    <dgm:pt modelId="{6C47947F-50F2-4DC2-9093-6266E4394A56}" type="pres">
      <dgm:prSet presAssocID="{6FAB56EF-22A3-457F-9BF1-6BC238B56530}" presName="img" presStyleLbl="fgImgPlace1" presStyleIdx="2" presStyleCnt="3"/>
      <dgm:spPr/>
    </dgm:pt>
    <dgm:pt modelId="{8A9AB2B8-A5E6-41D6-A2D7-3F53538EA0B1}" type="pres">
      <dgm:prSet presAssocID="{6FAB56EF-22A3-457F-9BF1-6BC238B56530}" presName="text" presStyleLbl="node1" presStyleIdx="2" presStyleCnt="3">
        <dgm:presLayoutVars>
          <dgm:bulletEnabled val="1"/>
        </dgm:presLayoutVars>
      </dgm:prSet>
      <dgm:spPr/>
    </dgm:pt>
  </dgm:ptLst>
  <dgm:cxnLst>
    <dgm:cxn modelId="{020AF90D-EAC2-4DBA-8AA5-18A40DFDDB4F}" type="presOf" srcId="{EFE8BF7F-48F7-4D53-8E6A-6057F312913D}" destId="{63BA1BDB-5FB9-4EB1-90D2-F0902A469324}" srcOrd="1" destOrd="0" presId="urn:microsoft.com/office/officeart/2005/8/layout/vList4"/>
    <dgm:cxn modelId="{67687E20-3951-49E5-9FEA-AAA66A0CC728}" srcId="{FCD1463A-7DCF-4912-AECD-85200D3E0F7E}" destId="{EFE8BF7F-48F7-4D53-8E6A-6057F312913D}" srcOrd="0" destOrd="0" parTransId="{24248839-6708-4955-8121-39DAC9A5A53C}" sibTransId="{32C052C9-E84A-486E-B257-DF7081D3326B}"/>
    <dgm:cxn modelId="{B354EF21-1660-4399-931F-51E542AFC5C4}" type="presOf" srcId="{6FAB56EF-22A3-457F-9BF1-6BC238B56530}" destId="{B9C75930-CFCB-4587-A514-9DED6EF15EA8}" srcOrd="0" destOrd="0" presId="urn:microsoft.com/office/officeart/2005/8/layout/vList4"/>
    <dgm:cxn modelId="{DE26AA63-9197-4B7F-9336-88C02EB72F85}" srcId="{FCD1463A-7DCF-4912-AECD-85200D3E0F7E}" destId="{CD146988-7FA7-48DA-B6E2-6BD02DED8C8E}" srcOrd="1" destOrd="0" parTransId="{0E2C8D5E-0C48-4D5E-8CEA-C0D3B71FBDD1}" sibTransId="{290C7D2E-FF7E-4512-8803-F890F9190DD4}"/>
    <dgm:cxn modelId="{CB0AD074-19B8-4FCE-AA9D-1568F25DB955}" srcId="{FCD1463A-7DCF-4912-AECD-85200D3E0F7E}" destId="{6FAB56EF-22A3-457F-9BF1-6BC238B56530}" srcOrd="2" destOrd="0" parTransId="{739630BB-49DC-44DB-99C0-B4F8EB62895F}" sibTransId="{CE175C5D-7705-4C6B-8E1E-C50DF3E1ADA9}"/>
    <dgm:cxn modelId="{2C87D183-5A7D-4735-8BB1-083496A38241}" type="presOf" srcId="{CD146988-7FA7-48DA-B6E2-6BD02DED8C8E}" destId="{34C15672-0085-408B-883B-3F56F200ACEA}" srcOrd="0" destOrd="0" presId="urn:microsoft.com/office/officeart/2005/8/layout/vList4"/>
    <dgm:cxn modelId="{64EDB19E-F2A4-4A6F-BA70-FDD01D3D8807}" type="presOf" srcId="{6FAB56EF-22A3-457F-9BF1-6BC238B56530}" destId="{8A9AB2B8-A5E6-41D6-A2D7-3F53538EA0B1}" srcOrd="1" destOrd="0" presId="urn:microsoft.com/office/officeart/2005/8/layout/vList4"/>
    <dgm:cxn modelId="{290A40E4-7AAD-493E-9066-E5ABE673FEB6}" type="presOf" srcId="{EFE8BF7F-48F7-4D53-8E6A-6057F312913D}" destId="{A459E0B4-885D-4BE2-A0C5-5910B7DE2768}" srcOrd="0" destOrd="0" presId="urn:microsoft.com/office/officeart/2005/8/layout/vList4"/>
    <dgm:cxn modelId="{A1AC08EE-9B48-47A8-8DAA-F9264B6DCA77}" type="presOf" srcId="{FCD1463A-7DCF-4912-AECD-85200D3E0F7E}" destId="{CF5E5C9C-C2F1-4399-80DA-0A432A7CC525}" srcOrd="0" destOrd="0" presId="urn:microsoft.com/office/officeart/2005/8/layout/vList4"/>
    <dgm:cxn modelId="{C56983EF-5613-4439-BC0A-446A2D3E0A7D}" type="presOf" srcId="{CD146988-7FA7-48DA-B6E2-6BD02DED8C8E}" destId="{33411B65-4B9D-434C-87BD-C697B62CEEF6}" srcOrd="1" destOrd="0" presId="urn:microsoft.com/office/officeart/2005/8/layout/vList4"/>
    <dgm:cxn modelId="{284BBDD2-2A56-461D-81CD-E5C775A74F22}" type="presParOf" srcId="{CF5E5C9C-C2F1-4399-80DA-0A432A7CC525}" destId="{9D8C7D49-FBE8-46FB-AA5A-C2BDF71AF62E}" srcOrd="0" destOrd="0" presId="urn:microsoft.com/office/officeart/2005/8/layout/vList4"/>
    <dgm:cxn modelId="{2EA0E5F9-3255-4338-AA74-F1682FEE23EE}" type="presParOf" srcId="{9D8C7D49-FBE8-46FB-AA5A-C2BDF71AF62E}" destId="{A459E0B4-885D-4BE2-A0C5-5910B7DE2768}" srcOrd="0" destOrd="0" presId="urn:microsoft.com/office/officeart/2005/8/layout/vList4"/>
    <dgm:cxn modelId="{1281BBC5-96B5-4368-B169-3BB43789798B}" type="presParOf" srcId="{9D8C7D49-FBE8-46FB-AA5A-C2BDF71AF62E}" destId="{5C733328-DDF5-4201-9199-4837E545B689}" srcOrd="1" destOrd="0" presId="urn:microsoft.com/office/officeart/2005/8/layout/vList4"/>
    <dgm:cxn modelId="{046665D9-FB2B-4EFF-9DD3-A06FA18E4615}" type="presParOf" srcId="{9D8C7D49-FBE8-46FB-AA5A-C2BDF71AF62E}" destId="{63BA1BDB-5FB9-4EB1-90D2-F0902A469324}" srcOrd="2" destOrd="0" presId="urn:microsoft.com/office/officeart/2005/8/layout/vList4"/>
    <dgm:cxn modelId="{AAD6021E-C86C-499C-9605-3B63603809B1}" type="presParOf" srcId="{CF5E5C9C-C2F1-4399-80DA-0A432A7CC525}" destId="{78F9DC35-A23A-4799-8600-E0F9159FEBC9}" srcOrd="1" destOrd="0" presId="urn:microsoft.com/office/officeart/2005/8/layout/vList4"/>
    <dgm:cxn modelId="{40668D80-0878-4846-9DCB-BF5FF988AEDC}" type="presParOf" srcId="{CF5E5C9C-C2F1-4399-80DA-0A432A7CC525}" destId="{40829D69-E472-4B3E-B090-6951CAA2AC71}" srcOrd="2" destOrd="0" presId="urn:microsoft.com/office/officeart/2005/8/layout/vList4"/>
    <dgm:cxn modelId="{51F3FBF1-0D86-431D-962F-ABAD7DEA2402}" type="presParOf" srcId="{40829D69-E472-4B3E-B090-6951CAA2AC71}" destId="{34C15672-0085-408B-883B-3F56F200ACEA}" srcOrd="0" destOrd="0" presId="urn:microsoft.com/office/officeart/2005/8/layout/vList4"/>
    <dgm:cxn modelId="{C25092B8-8674-4BE0-9307-C4B44BFD041F}" type="presParOf" srcId="{40829D69-E472-4B3E-B090-6951CAA2AC71}" destId="{30E78B85-7C66-4199-8586-14B79F15869D}" srcOrd="1" destOrd="0" presId="urn:microsoft.com/office/officeart/2005/8/layout/vList4"/>
    <dgm:cxn modelId="{1BF9496F-4E4C-4CBE-A033-44E6BCA1DAF4}" type="presParOf" srcId="{40829D69-E472-4B3E-B090-6951CAA2AC71}" destId="{33411B65-4B9D-434C-87BD-C697B62CEEF6}" srcOrd="2" destOrd="0" presId="urn:microsoft.com/office/officeart/2005/8/layout/vList4"/>
    <dgm:cxn modelId="{C301344C-3E4A-488F-8EF8-BE44731BBCB6}" type="presParOf" srcId="{CF5E5C9C-C2F1-4399-80DA-0A432A7CC525}" destId="{DAEDDAAF-3300-4D3F-B293-6921FC82D492}" srcOrd="3" destOrd="0" presId="urn:microsoft.com/office/officeart/2005/8/layout/vList4"/>
    <dgm:cxn modelId="{0D6B4088-CEB7-4B9D-99FD-5FF66D1255EE}" type="presParOf" srcId="{CF5E5C9C-C2F1-4399-80DA-0A432A7CC525}" destId="{317DF168-ED61-4200-B7D2-7FFD871605E5}" srcOrd="4" destOrd="0" presId="urn:microsoft.com/office/officeart/2005/8/layout/vList4"/>
    <dgm:cxn modelId="{D225BEF1-EC1A-43D4-941A-45F661115268}" type="presParOf" srcId="{317DF168-ED61-4200-B7D2-7FFD871605E5}" destId="{B9C75930-CFCB-4587-A514-9DED6EF15EA8}" srcOrd="0" destOrd="0" presId="urn:microsoft.com/office/officeart/2005/8/layout/vList4"/>
    <dgm:cxn modelId="{F55D1909-6034-4844-9E9B-FB2D371B32E6}" type="presParOf" srcId="{317DF168-ED61-4200-B7D2-7FFD871605E5}" destId="{6C47947F-50F2-4DC2-9093-6266E4394A56}" srcOrd="1" destOrd="0" presId="urn:microsoft.com/office/officeart/2005/8/layout/vList4"/>
    <dgm:cxn modelId="{DC8AD7F2-B818-4184-A36D-98D77F587034}" type="presParOf" srcId="{317DF168-ED61-4200-B7D2-7FFD871605E5}" destId="{8A9AB2B8-A5E6-41D6-A2D7-3F53538EA0B1}"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9E0B4-885D-4BE2-A0C5-5910B7DE2768}">
      <dsp:nvSpPr>
        <dsp:cNvPr id="0" name=""/>
        <dsp:cNvSpPr/>
      </dsp:nvSpPr>
      <dsp:spPr>
        <a:xfrm>
          <a:off x="0" y="0"/>
          <a:ext cx="7159285" cy="68892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b="0" i="0" kern="1200" dirty="0"/>
            <a:t>youth (18-35)</a:t>
          </a:r>
          <a:endParaRPr lang="en-IN" sz="3300" kern="1200" dirty="0"/>
        </a:p>
      </dsp:txBody>
      <dsp:txXfrm>
        <a:off x="1500749" y="0"/>
        <a:ext cx="5658535" cy="688928"/>
      </dsp:txXfrm>
    </dsp:sp>
    <dsp:sp modelId="{5C733328-DDF5-4201-9199-4837E545B689}">
      <dsp:nvSpPr>
        <dsp:cNvPr id="0" name=""/>
        <dsp:cNvSpPr/>
      </dsp:nvSpPr>
      <dsp:spPr>
        <a:xfrm>
          <a:off x="68892" y="68892"/>
          <a:ext cx="1431857" cy="551143"/>
        </a:xfrm>
        <a:prstGeom prst="roundRect">
          <a:avLst>
            <a:gd name="adj" fmla="val 10000"/>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C15672-0085-408B-883B-3F56F200ACEA}">
      <dsp:nvSpPr>
        <dsp:cNvPr id="0" name=""/>
        <dsp:cNvSpPr/>
      </dsp:nvSpPr>
      <dsp:spPr>
        <a:xfrm>
          <a:off x="0" y="757821"/>
          <a:ext cx="7159285" cy="688928"/>
        </a:xfrm>
        <a:prstGeom prst="roundRect">
          <a:avLst>
            <a:gd name="adj" fmla="val 10000"/>
          </a:avLst>
        </a:prstGeom>
        <a:solidFill>
          <a:schemeClr val="accent4">
            <a:hueOff val="8861780"/>
            <a:satOff val="-26886"/>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b="0" i="0" kern="1200" dirty="0"/>
            <a:t>middle-aged (35-60)</a:t>
          </a:r>
          <a:endParaRPr lang="en-IN" sz="3300" kern="1200" dirty="0"/>
        </a:p>
      </dsp:txBody>
      <dsp:txXfrm>
        <a:off x="1500749" y="757821"/>
        <a:ext cx="5658535" cy="688928"/>
      </dsp:txXfrm>
    </dsp:sp>
    <dsp:sp modelId="{30E78B85-7C66-4199-8586-14B79F15869D}">
      <dsp:nvSpPr>
        <dsp:cNvPr id="0" name=""/>
        <dsp:cNvSpPr/>
      </dsp:nvSpPr>
      <dsp:spPr>
        <a:xfrm>
          <a:off x="68892" y="826714"/>
          <a:ext cx="1431857" cy="551143"/>
        </a:xfrm>
        <a:prstGeom prst="roundRect">
          <a:avLst>
            <a:gd name="adj" fmla="val 10000"/>
          </a:avLst>
        </a:prstGeom>
        <a:solidFill>
          <a:schemeClr val="accent4">
            <a:tint val="50000"/>
            <a:hueOff val="9067820"/>
            <a:satOff val="-25151"/>
            <a:lumOff val="-4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C75930-CFCB-4587-A514-9DED6EF15EA8}">
      <dsp:nvSpPr>
        <dsp:cNvPr id="0" name=""/>
        <dsp:cNvSpPr/>
      </dsp:nvSpPr>
      <dsp:spPr>
        <a:xfrm>
          <a:off x="0" y="1515643"/>
          <a:ext cx="7159285" cy="688928"/>
        </a:xfrm>
        <a:prstGeom prst="roundRect">
          <a:avLst>
            <a:gd name="adj" fmla="val 10000"/>
          </a:avLst>
        </a:prstGeom>
        <a:solidFill>
          <a:schemeClr val="accent4">
            <a:hueOff val="17723560"/>
            <a:satOff val="-53772"/>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b="0" i="0" kern="1200" dirty="0"/>
            <a:t>seniors (60+)</a:t>
          </a:r>
          <a:endParaRPr lang="en-IN" sz="3300" kern="1200" dirty="0"/>
        </a:p>
      </dsp:txBody>
      <dsp:txXfrm>
        <a:off x="1500749" y="1515643"/>
        <a:ext cx="5658535" cy="688928"/>
      </dsp:txXfrm>
    </dsp:sp>
    <dsp:sp modelId="{6C47947F-50F2-4DC2-9093-6266E4394A56}">
      <dsp:nvSpPr>
        <dsp:cNvPr id="0" name=""/>
        <dsp:cNvSpPr/>
      </dsp:nvSpPr>
      <dsp:spPr>
        <a:xfrm>
          <a:off x="68892" y="1584536"/>
          <a:ext cx="1431857" cy="551143"/>
        </a:xfrm>
        <a:prstGeom prst="roundRect">
          <a:avLst>
            <a:gd name="adj" fmla="val 10000"/>
          </a:avLst>
        </a:prstGeom>
        <a:solidFill>
          <a:schemeClr val="accent4">
            <a:tint val="50000"/>
            <a:hueOff val="18135641"/>
            <a:satOff val="-50301"/>
            <a:lumOff val="-9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4/21/2022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4/21/2022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4/21/2022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4/21/2022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4/21/2022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4/21/2022</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4/21/2022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4/21/2022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4/21/2022</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4/21/2022</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4/21/2022</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4/21/2022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4/21/2022</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4/21/2022</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 Id="rId4" Type="http://schemas.openxmlformats.org/officeDocument/2006/relationships/image" Target="../media/image13.jpeg" /></Relationships>
</file>

<file path=ppt/slides/_rels/slide12.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hyperlink" Target="https://www.upgrad.com/blog/types-of-machine-learning-algorithms/" TargetMode="Externa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0.png" /><Relationship Id="rId1" Type="http://schemas.openxmlformats.org/officeDocument/2006/relationships/slideLayout" Target="../slideLayouts/slideLayout7.xml" /><Relationship Id="rId4" Type="http://schemas.openxmlformats.org/officeDocument/2006/relationships/image" Target="../media/image22.png" /></Relationships>
</file>

<file path=ppt/slides/_rels/slide19.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Normal_distribution" TargetMode="External"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image" Target="../media/image26.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 Id="rId6" Type="http://schemas.openxmlformats.org/officeDocument/2006/relationships/image" Target="../media/image7.png" /><Relationship Id="rId5" Type="http://schemas.openxmlformats.org/officeDocument/2006/relationships/image" Target="../media/image6.jpeg" /><Relationship Id="rId4" Type="http://schemas.openxmlformats.org/officeDocument/2006/relationships/image" Target="../media/image5.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8" Type="http://schemas.microsoft.com/office/2007/relationships/diagramDrawing" Target="../diagrams/drawing1.xml" /><Relationship Id="rId3" Type="http://schemas.openxmlformats.org/officeDocument/2006/relationships/image" Target="../media/image9.jpeg" /><Relationship Id="rId7" Type="http://schemas.openxmlformats.org/officeDocument/2006/relationships/diagramColors" Target="../diagrams/colors1.xml" /><Relationship Id="rId2" Type="http://schemas.openxmlformats.org/officeDocument/2006/relationships/image" Target="../media/image8.png" /><Relationship Id="rId1" Type="http://schemas.openxmlformats.org/officeDocument/2006/relationships/slideLayout" Target="../slideLayouts/slideLayout2.xml" /><Relationship Id="rId6" Type="http://schemas.openxmlformats.org/officeDocument/2006/relationships/diagramQuickStyle" Target="../diagrams/quickStyle1.xml" /><Relationship Id="rId5" Type="http://schemas.openxmlformats.org/officeDocument/2006/relationships/diagramLayout" Target="../diagrams/layout1.xml" /><Relationship Id="rId4" Type="http://schemas.openxmlformats.org/officeDocument/2006/relationships/diagramData" Target="../diagrams/data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669" y="1600201"/>
            <a:ext cx="8329031" cy="1180728"/>
          </a:xfrm>
        </p:spPr>
        <p:txBody>
          <a:bodyPr/>
          <a:lstStyle/>
          <a:p>
            <a:r>
              <a:rPr lang="en-US" dirty="0"/>
              <a:t>Naive Bayes Algorithm</a:t>
            </a:r>
          </a:p>
        </p:txBody>
      </p:sp>
      <p:sp>
        <p:nvSpPr>
          <p:cNvPr id="3" name="Subtitle 2"/>
          <p:cNvSpPr>
            <a:spLocks noGrp="1"/>
          </p:cNvSpPr>
          <p:nvPr>
            <p:ph type="subTitle" idx="1"/>
          </p:nvPr>
        </p:nvSpPr>
        <p:spPr>
          <a:xfrm>
            <a:off x="2638028" y="3140968"/>
            <a:ext cx="7516442" cy="1316333"/>
          </a:xfrm>
        </p:spPr>
        <p:txBody>
          <a:bodyPr>
            <a:noAutofit/>
          </a:bodyPr>
          <a:lstStyle/>
          <a:p>
            <a:pPr algn="ctr">
              <a:lnSpc>
                <a:spcPct val="120000"/>
              </a:lnSpc>
            </a:pPr>
            <a:r>
              <a:rPr lang="en-US" sz="1600" dirty="0"/>
              <a:t>By</a:t>
            </a:r>
          </a:p>
          <a:p>
            <a:pPr algn="ctr">
              <a:lnSpc>
                <a:spcPct val="120000"/>
              </a:lnSpc>
            </a:pPr>
            <a:r>
              <a:rPr lang="en-US" sz="1600" dirty="0" err="1"/>
              <a:t>Shruthi</a:t>
            </a:r>
            <a:r>
              <a:rPr lang="en-US" sz="1600" dirty="0"/>
              <a:t> K R</a:t>
            </a:r>
          </a:p>
          <a:p>
            <a:pPr algn="ctr">
              <a:lnSpc>
                <a:spcPct val="120000"/>
              </a:lnSpc>
            </a:pPr>
            <a:r>
              <a:rPr lang="en-US" sz="1600" dirty="0"/>
              <a:t>Asst. Professor</a:t>
            </a:r>
          </a:p>
          <a:p>
            <a:pPr algn="ctr">
              <a:lnSpc>
                <a:spcPct val="120000"/>
              </a:lnSpc>
            </a:pPr>
            <a:r>
              <a:rPr lang="en-US" sz="1600" dirty="0"/>
              <a:t>Dept. of ISE</a:t>
            </a:r>
          </a:p>
        </p:txBody>
      </p:sp>
      <p:pic>
        <p:nvPicPr>
          <p:cNvPr id="1026" name="Picture 2" descr="Naïve bayes classifier from scratch with hands on examples in r – Insight –  Data Science Society, IMI, New Delh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6460" y="4581128"/>
            <a:ext cx="5658174" cy="2276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96433" y="1196752"/>
            <a:ext cx="7167251" cy="4104456"/>
          </a:xfrm>
          <a:prstGeom prst="rect">
            <a:avLst/>
          </a:prstGeom>
        </p:spPr>
      </p:pic>
    </p:spTree>
    <p:extLst>
      <p:ext uri="{BB962C8B-B14F-4D97-AF65-F5344CB8AC3E}">
        <p14:creationId xmlns:p14="http://schemas.microsoft.com/office/powerpoint/2010/main" val="226303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908" y="332656"/>
            <a:ext cx="9782801" cy="1944216"/>
          </a:xfrm>
        </p:spPr>
        <p:txBody>
          <a:bodyPr>
            <a:noAutofit/>
          </a:bodyPr>
          <a:lstStyle/>
          <a:p>
            <a:pPr marL="0" indent="0" algn="ctr">
              <a:buNone/>
            </a:pPr>
            <a:r>
              <a:rPr lang="en-IN" dirty="0"/>
              <a:t>As you know, Covid-19 tests are common nowadays, but some results of tests are not true. Let’s assume; a diagnostic test has 99% accuracy and 60% of all people have Covid-19. If a patient tests positive, what is the probability that they actually have the disease?</a:t>
            </a:r>
          </a:p>
        </p:txBody>
      </p:sp>
      <p:pic>
        <p:nvPicPr>
          <p:cNvPr id="1026" name="Picture 2" descr="https://miro.medium.com/max/1048/1*tpbGPjzIT0g2wIlAL-5eU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1918" y="2333206"/>
            <a:ext cx="7074780" cy="17281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4150196" y="4139982"/>
            <a:ext cx="576063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charter"/>
              </a:rPr>
              <a:t>P(positive|covid19) = 0.99</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charter"/>
              </a:rPr>
              <a:t>P(covid19) = 0.6</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charter"/>
              </a:rPr>
              <a:t>P(positive) = 0.6*0.99+0.4*0.01=0.598</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5100" b="0" i="0" u="none" strike="noStrike" cap="none" normalizeH="0" baseline="0" dirty="0">
              <a:ln>
                <a:noFill/>
              </a:ln>
              <a:solidFill>
                <a:schemeClr val="tx1"/>
              </a:solidFill>
              <a:effectLst/>
              <a:latin typeface="Arial" panose="020B0604020202020204" pitchFamily="34" charset="0"/>
            </a:endParaRPr>
          </a:p>
        </p:txBody>
      </p:sp>
      <p:pic>
        <p:nvPicPr>
          <p:cNvPr id="1028" name="Picture 4" descr="https://miro.medium.com/max/794/1*iRB2YFwbwdAsj4MHo3X1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4132" y="5438239"/>
            <a:ext cx="6168287" cy="13206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ilarities and differences – COVID-19 and influenza - PAHO/WHO | Pan  American Health Organiz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667812"/>
            <a:ext cx="3574132" cy="2209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95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61964" y="980728"/>
            <a:ext cx="7781483" cy="4377084"/>
          </a:xfrm>
          <a:prstGeom prst="rect">
            <a:avLst/>
          </a:prstGeom>
        </p:spPr>
      </p:pic>
    </p:spTree>
    <p:extLst>
      <p:ext uri="{BB962C8B-B14F-4D97-AF65-F5344CB8AC3E}">
        <p14:creationId xmlns:p14="http://schemas.microsoft.com/office/powerpoint/2010/main" val="55224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Let’s work on a simple NLP problem with Bayes Theorem. By using NLP, I can detect spam e-mails in my inbox. Assume that the word ‘offer’ occurs in 80% of the spam messages in my account. Also, let’s assume ‘offer’ occurs in 10% of my desired e-mails. If 30% of the received e-mails are considered as a scam, and I will receive a new message which contains ‘offer’, what is the probability that it is spam?</a:t>
            </a:r>
          </a:p>
        </p:txBody>
      </p:sp>
    </p:spTree>
    <p:extLst>
      <p:ext uri="{BB962C8B-B14F-4D97-AF65-F5344CB8AC3E}">
        <p14:creationId xmlns:p14="http://schemas.microsoft.com/office/powerpoint/2010/main" val="251753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874936"/>
          </a:xfrm>
        </p:spPr>
        <p:txBody>
          <a:bodyPr/>
          <a:lstStyle/>
          <a:p>
            <a:pPr algn="ctr"/>
            <a:r>
              <a:rPr lang="en-IN" dirty="0"/>
              <a:t>NAÏVE BAYES</a:t>
            </a:r>
          </a:p>
        </p:txBody>
      </p:sp>
      <p:sp>
        <p:nvSpPr>
          <p:cNvPr id="3" name="Content Placeholder 2"/>
          <p:cNvSpPr>
            <a:spLocks noGrp="1"/>
          </p:cNvSpPr>
          <p:nvPr>
            <p:ph idx="1"/>
          </p:nvPr>
        </p:nvSpPr>
        <p:spPr/>
        <p:txBody>
          <a:bodyPr>
            <a:normAutofit/>
          </a:bodyPr>
          <a:lstStyle/>
          <a:p>
            <a:r>
              <a:rPr lang="en-IN" sz="2400" dirty="0"/>
              <a:t>Naive Bayes is a </a:t>
            </a:r>
            <a:r>
              <a:rPr lang="en-IN" sz="2400" dirty="0">
                <a:hlinkClick r:id="rId2"/>
              </a:rPr>
              <a:t>machine learning algorithm</a:t>
            </a:r>
            <a:r>
              <a:rPr lang="en-IN" sz="2400" dirty="0"/>
              <a:t>  used to solve classification problems.</a:t>
            </a:r>
          </a:p>
          <a:p>
            <a:endParaRPr lang="en-IN" sz="2400" dirty="0"/>
          </a:p>
        </p:txBody>
      </p:sp>
      <p:pic>
        <p:nvPicPr>
          <p:cNvPr id="4" name="Picture 3"/>
          <p:cNvPicPr>
            <a:picLocks noChangeAspect="1"/>
          </p:cNvPicPr>
          <p:nvPr/>
        </p:nvPicPr>
        <p:blipFill>
          <a:blip r:embed="rId3"/>
          <a:stretch>
            <a:fillRect/>
          </a:stretch>
        </p:blipFill>
        <p:spPr>
          <a:xfrm>
            <a:off x="1799140" y="2780928"/>
            <a:ext cx="9371392" cy="3704456"/>
          </a:xfrm>
          <a:prstGeom prst="rect">
            <a:avLst/>
          </a:prstGeom>
        </p:spPr>
      </p:pic>
    </p:spTree>
    <p:extLst>
      <p:ext uri="{BB962C8B-B14F-4D97-AF65-F5344CB8AC3E}">
        <p14:creationId xmlns:p14="http://schemas.microsoft.com/office/powerpoint/2010/main" val="49516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NAÏVE BAYES</a:t>
            </a:r>
          </a:p>
        </p:txBody>
      </p:sp>
      <p:sp>
        <p:nvSpPr>
          <p:cNvPr id="3" name="Content Placeholder 2"/>
          <p:cNvSpPr>
            <a:spLocks noGrp="1"/>
          </p:cNvSpPr>
          <p:nvPr>
            <p:ph idx="1"/>
          </p:nvPr>
        </p:nvSpPr>
        <p:spPr/>
        <p:txBody>
          <a:bodyPr>
            <a:normAutofit/>
          </a:bodyPr>
          <a:lstStyle/>
          <a:p>
            <a:r>
              <a:rPr lang="en-IN" sz="2400" dirty="0"/>
              <a:t>Naive Bayes uses the Bayes’ Theorem and assumes that all predictors are independent. In other words, this classifier assumes that the presence of one particular feature in a class doesn’t affect the presence of another one. </a:t>
            </a:r>
          </a:p>
        </p:txBody>
      </p:sp>
      <p:pic>
        <p:nvPicPr>
          <p:cNvPr id="4" name="Picture 3"/>
          <p:cNvPicPr>
            <a:picLocks noChangeAspect="1"/>
          </p:cNvPicPr>
          <p:nvPr/>
        </p:nvPicPr>
        <p:blipFill>
          <a:blip r:embed="rId2"/>
          <a:stretch>
            <a:fillRect/>
          </a:stretch>
        </p:blipFill>
        <p:spPr>
          <a:xfrm>
            <a:off x="2205980" y="3501008"/>
            <a:ext cx="3312368" cy="3047162"/>
          </a:xfrm>
          <a:prstGeom prst="rect">
            <a:avLst/>
          </a:prstGeom>
        </p:spPr>
      </p:pic>
      <p:sp>
        <p:nvSpPr>
          <p:cNvPr id="5" name="Oval Callout 4"/>
          <p:cNvSpPr/>
          <p:nvPr/>
        </p:nvSpPr>
        <p:spPr>
          <a:xfrm rot="21179695">
            <a:off x="5302324" y="3717032"/>
            <a:ext cx="1440160" cy="504056"/>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Round</a:t>
            </a:r>
          </a:p>
        </p:txBody>
      </p:sp>
      <p:sp>
        <p:nvSpPr>
          <p:cNvPr id="6" name="Oval Callout 5"/>
          <p:cNvSpPr/>
          <p:nvPr/>
        </p:nvSpPr>
        <p:spPr>
          <a:xfrm rot="661121">
            <a:off x="5764756" y="4655473"/>
            <a:ext cx="1440160" cy="504056"/>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Orange</a:t>
            </a:r>
          </a:p>
        </p:txBody>
      </p:sp>
      <p:sp>
        <p:nvSpPr>
          <p:cNvPr id="7" name="Oval Callout 6"/>
          <p:cNvSpPr/>
          <p:nvPr/>
        </p:nvSpPr>
        <p:spPr>
          <a:xfrm rot="1113199">
            <a:off x="5553244" y="5508532"/>
            <a:ext cx="1440160" cy="504056"/>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3.5 inches</a:t>
            </a:r>
          </a:p>
        </p:txBody>
      </p:sp>
      <p:sp>
        <p:nvSpPr>
          <p:cNvPr id="8" name="TextBox 7"/>
          <p:cNvSpPr txBox="1"/>
          <p:nvPr/>
        </p:nvSpPr>
        <p:spPr>
          <a:xfrm>
            <a:off x="8398668" y="4307026"/>
            <a:ext cx="2880320" cy="1415772"/>
          </a:xfrm>
          <a:prstGeom prst="rect">
            <a:avLst/>
          </a:prstGeom>
          <a:noFill/>
        </p:spPr>
        <p:txBody>
          <a:bodyPr wrap="square" rtlCol="0">
            <a:spAutoFit/>
          </a:bodyPr>
          <a:lstStyle/>
          <a:p>
            <a:pPr algn="ctr"/>
            <a:r>
              <a:rPr lang="en-IN" dirty="0"/>
              <a:t>Contribute independently to assumption</a:t>
            </a:r>
          </a:p>
          <a:p>
            <a:endParaRPr lang="en-IN" dirty="0"/>
          </a:p>
          <a:p>
            <a:pPr algn="ctr"/>
            <a:r>
              <a:rPr lang="en-IN" sz="3200" dirty="0">
                <a:solidFill>
                  <a:srgbClr val="FF0000"/>
                </a:solidFill>
              </a:rPr>
              <a:t>“Naïve”</a:t>
            </a:r>
          </a:p>
        </p:txBody>
      </p:sp>
    </p:spTree>
    <p:extLst>
      <p:ext uri="{BB962C8B-B14F-4D97-AF65-F5344CB8AC3E}">
        <p14:creationId xmlns:p14="http://schemas.microsoft.com/office/powerpoint/2010/main" val="212994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80">
                                          <p:stCondLst>
                                            <p:cond delay="0"/>
                                          </p:stCondLst>
                                        </p:cTn>
                                        <p:tgtEl>
                                          <p:spTgt spid="7"/>
                                        </p:tgtEl>
                                      </p:cBhvr>
                                    </p:animEffect>
                                    <p:anim calcmode="lin" valueType="num">
                                      <p:cBhvr>
                                        <p:cTn id="4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9" dur="26">
                                          <p:stCondLst>
                                            <p:cond delay="650"/>
                                          </p:stCondLst>
                                        </p:cTn>
                                        <p:tgtEl>
                                          <p:spTgt spid="7"/>
                                        </p:tgtEl>
                                      </p:cBhvr>
                                      <p:to x="100000" y="60000"/>
                                    </p:animScale>
                                    <p:animScale>
                                      <p:cBhvr>
                                        <p:cTn id="50" dur="166" decel="50000">
                                          <p:stCondLst>
                                            <p:cond delay="676"/>
                                          </p:stCondLst>
                                        </p:cTn>
                                        <p:tgtEl>
                                          <p:spTgt spid="7"/>
                                        </p:tgtEl>
                                      </p:cBhvr>
                                      <p:to x="100000" y="100000"/>
                                    </p:animScale>
                                    <p:animScale>
                                      <p:cBhvr>
                                        <p:cTn id="51" dur="26">
                                          <p:stCondLst>
                                            <p:cond delay="1312"/>
                                          </p:stCondLst>
                                        </p:cTn>
                                        <p:tgtEl>
                                          <p:spTgt spid="7"/>
                                        </p:tgtEl>
                                      </p:cBhvr>
                                      <p:to x="100000" y="80000"/>
                                    </p:animScale>
                                    <p:animScale>
                                      <p:cBhvr>
                                        <p:cTn id="52" dur="166" decel="50000">
                                          <p:stCondLst>
                                            <p:cond delay="1338"/>
                                          </p:stCondLst>
                                        </p:cTn>
                                        <p:tgtEl>
                                          <p:spTgt spid="7"/>
                                        </p:tgtEl>
                                      </p:cBhvr>
                                      <p:to x="100000" y="100000"/>
                                    </p:animScale>
                                    <p:animScale>
                                      <p:cBhvr>
                                        <p:cTn id="53" dur="26">
                                          <p:stCondLst>
                                            <p:cond delay="1642"/>
                                          </p:stCondLst>
                                        </p:cTn>
                                        <p:tgtEl>
                                          <p:spTgt spid="7"/>
                                        </p:tgtEl>
                                      </p:cBhvr>
                                      <p:to x="100000" y="90000"/>
                                    </p:animScale>
                                    <p:animScale>
                                      <p:cBhvr>
                                        <p:cTn id="54" dur="166" decel="50000">
                                          <p:stCondLst>
                                            <p:cond delay="1668"/>
                                          </p:stCondLst>
                                        </p:cTn>
                                        <p:tgtEl>
                                          <p:spTgt spid="7"/>
                                        </p:tgtEl>
                                      </p:cBhvr>
                                      <p:to x="100000" y="100000"/>
                                    </p:animScale>
                                    <p:animScale>
                                      <p:cBhvr>
                                        <p:cTn id="55" dur="26">
                                          <p:stCondLst>
                                            <p:cond delay="1808"/>
                                          </p:stCondLst>
                                        </p:cTn>
                                        <p:tgtEl>
                                          <p:spTgt spid="7"/>
                                        </p:tgtEl>
                                      </p:cBhvr>
                                      <p:to x="100000" y="95000"/>
                                    </p:animScale>
                                    <p:animScale>
                                      <p:cBhvr>
                                        <p:cTn id="5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Naïve Bayes Formula</a:t>
            </a:r>
          </a:p>
        </p:txBody>
      </p:sp>
      <p:sp>
        <p:nvSpPr>
          <p:cNvPr id="3" name="Content Placeholder 2"/>
          <p:cNvSpPr>
            <a:spLocks noGrp="1"/>
          </p:cNvSpPr>
          <p:nvPr>
            <p:ph idx="1"/>
          </p:nvPr>
        </p:nvSpPr>
        <p:spPr>
          <a:xfrm>
            <a:off x="1586318" y="2348880"/>
            <a:ext cx="9782801" cy="964704"/>
          </a:xfrm>
        </p:spPr>
        <p:txBody>
          <a:bodyPr/>
          <a:lstStyle/>
          <a:p>
            <a:pPr marL="0" indent="0" algn="ctr">
              <a:buNone/>
            </a:pPr>
            <a:r>
              <a:rPr lang="es-ES" dirty="0"/>
              <a:t>P(y | x1, …, </a:t>
            </a:r>
            <a:r>
              <a:rPr lang="es-ES" dirty="0" err="1"/>
              <a:t>xn</a:t>
            </a:r>
            <a:r>
              <a:rPr lang="es-ES" dirty="0"/>
              <a:t>) = [P(x1 | y) P(x2 | y) … P(</a:t>
            </a:r>
            <a:r>
              <a:rPr lang="es-ES" dirty="0" err="1"/>
              <a:t>xn</a:t>
            </a:r>
            <a:r>
              <a:rPr lang="es-ES" dirty="0"/>
              <a:t> | y) P(y)]/[P(x1) P (x2) … P(</a:t>
            </a:r>
            <a:r>
              <a:rPr lang="es-ES" dirty="0" err="1"/>
              <a:t>xn</a:t>
            </a:r>
            <a:r>
              <a:rPr lang="es-ES" dirty="0"/>
              <a:t>)]</a:t>
            </a:r>
            <a:endParaRPr lang="en-IN" dirty="0"/>
          </a:p>
        </p:txBody>
      </p:sp>
      <p:pic>
        <p:nvPicPr>
          <p:cNvPr id="4" name="Picture 3"/>
          <p:cNvPicPr>
            <a:picLocks noChangeAspect="1"/>
          </p:cNvPicPr>
          <p:nvPr/>
        </p:nvPicPr>
        <p:blipFill>
          <a:blip r:embed="rId2"/>
          <a:stretch>
            <a:fillRect/>
          </a:stretch>
        </p:blipFill>
        <p:spPr>
          <a:xfrm>
            <a:off x="1285393" y="3668693"/>
            <a:ext cx="10384649" cy="1152267"/>
          </a:xfrm>
          <a:prstGeom prst="rect">
            <a:avLst/>
          </a:prstGeom>
        </p:spPr>
      </p:pic>
      <p:pic>
        <p:nvPicPr>
          <p:cNvPr id="2050" name="Picture 2" descr="https://www.kdnuggets.com/wp-content/uploads/bayes-nagesh-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4012" y="5373216"/>
            <a:ext cx="712470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05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802928"/>
          </a:xfrm>
        </p:spPr>
        <p:txBody>
          <a:bodyPr>
            <a:normAutofit fontScale="90000"/>
          </a:bodyPr>
          <a:lstStyle/>
          <a:p>
            <a:r>
              <a:rPr lang="en-IN" sz="2800" dirty="0"/>
              <a:t>Suppose we want to find stolen cars and have the following 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84" y="1268760"/>
            <a:ext cx="7211431" cy="5343431"/>
          </a:xfrm>
          <a:prstGeom prst="rect">
            <a:avLst/>
          </a:prstGeom>
        </p:spPr>
      </p:pic>
      <p:sp>
        <p:nvSpPr>
          <p:cNvPr id="5" name="TextBox 4"/>
          <p:cNvSpPr txBox="1"/>
          <p:nvPr/>
        </p:nvSpPr>
        <p:spPr>
          <a:xfrm>
            <a:off x="8830715" y="3140968"/>
            <a:ext cx="2545521" cy="646331"/>
          </a:xfrm>
          <a:prstGeom prst="rect">
            <a:avLst/>
          </a:prstGeom>
          <a:noFill/>
        </p:spPr>
        <p:txBody>
          <a:bodyPr wrap="square" rtlCol="0">
            <a:spAutoFit/>
          </a:bodyPr>
          <a:lstStyle/>
          <a:p>
            <a:br>
              <a:rPr lang="en-IN" dirty="0"/>
            </a:br>
            <a:r>
              <a:rPr lang="en-IN" dirty="0">
                <a:solidFill>
                  <a:srgbClr val="00B0F0"/>
                </a:solidFill>
              </a:rPr>
              <a:t>{Red, Domestic, SUV}</a:t>
            </a:r>
          </a:p>
        </p:txBody>
      </p:sp>
    </p:spTree>
    <p:extLst>
      <p:ext uri="{BB962C8B-B14F-4D97-AF65-F5344CB8AC3E}">
        <p14:creationId xmlns:p14="http://schemas.microsoft.com/office/powerpoint/2010/main" val="81381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25860" y="0"/>
            <a:ext cx="7277100" cy="2354188"/>
          </a:xfrm>
          <a:prstGeom prst="rect">
            <a:avLst/>
          </a:prstGeom>
        </p:spPr>
      </p:pic>
      <p:pic>
        <p:nvPicPr>
          <p:cNvPr id="6" name="Picture 5"/>
          <p:cNvPicPr>
            <a:picLocks noChangeAspect="1"/>
          </p:cNvPicPr>
          <p:nvPr/>
        </p:nvPicPr>
        <p:blipFill>
          <a:blip r:embed="rId3"/>
          <a:stretch>
            <a:fillRect/>
          </a:stretch>
        </p:blipFill>
        <p:spPr>
          <a:xfrm>
            <a:off x="4959350" y="2348880"/>
            <a:ext cx="7229475" cy="2376264"/>
          </a:xfrm>
          <a:prstGeom prst="rect">
            <a:avLst/>
          </a:prstGeom>
        </p:spPr>
      </p:pic>
      <p:pic>
        <p:nvPicPr>
          <p:cNvPr id="7" name="Picture 6"/>
          <p:cNvPicPr>
            <a:picLocks noChangeAspect="1"/>
          </p:cNvPicPr>
          <p:nvPr/>
        </p:nvPicPr>
        <p:blipFill>
          <a:blip r:embed="rId4"/>
          <a:stretch>
            <a:fillRect/>
          </a:stretch>
        </p:blipFill>
        <p:spPr>
          <a:xfrm>
            <a:off x="549796" y="4624586"/>
            <a:ext cx="6689204" cy="2233414"/>
          </a:xfrm>
          <a:prstGeom prst="rect">
            <a:avLst/>
          </a:prstGeom>
        </p:spPr>
      </p:pic>
    </p:spTree>
    <p:extLst>
      <p:ext uri="{BB962C8B-B14F-4D97-AF65-F5344CB8AC3E}">
        <p14:creationId xmlns:p14="http://schemas.microsoft.com/office/powerpoint/2010/main" val="2600874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5980" y="0"/>
            <a:ext cx="7229475" cy="1457325"/>
          </a:xfrm>
          <a:prstGeom prst="rect">
            <a:avLst/>
          </a:prstGeom>
        </p:spPr>
      </p:pic>
      <p:sp>
        <p:nvSpPr>
          <p:cNvPr id="3" name="TextBox 2"/>
          <p:cNvSpPr txBox="1"/>
          <p:nvPr/>
        </p:nvSpPr>
        <p:spPr>
          <a:xfrm>
            <a:off x="1557908" y="1916832"/>
            <a:ext cx="8568952" cy="3693319"/>
          </a:xfrm>
          <a:prstGeom prst="rect">
            <a:avLst/>
          </a:prstGeom>
          <a:noFill/>
        </p:spPr>
        <p:txBody>
          <a:bodyPr wrap="square" rtlCol="0">
            <a:spAutoFit/>
          </a:bodyPr>
          <a:lstStyle/>
          <a:p>
            <a:pPr algn="ctr"/>
            <a:r>
              <a:rPr lang="en-IN" dirty="0"/>
              <a:t>X = (Red, SUV, Domestic)</a:t>
            </a:r>
          </a:p>
          <a:p>
            <a:pPr algn="ctr"/>
            <a:endParaRPr lang="en-IN" dirty="0"/>
          </a:p>
          <a:p>
            <a:pPr algn="ctr"/>
            <a:endParaRPr lang="en-IN" dirty="0"/>
          </a:p>
          <a:p>
            <a:pPr algn="ctr">
              <a:lnSpc>
                <a:spcPct val="200000"/>
              </a:lnSpc>
            </a:pPr>
            <a:r>
              <a:rPr lang="en-IN" i="1" dirty="0"/>
              <a:t>P(</a:t>
            </a:r>
            <a:r>
              <a:rPr lang="en-IN" i="1" dirty="0" err="1"/>
              <a:t>Yes|X</a:t>
            </a:r>
            <a:r>
              <a:rPr lang="en-IN" i="1" dirty="0"/>
              <a:t>) = P(</a:t>
            </a:r>
            <a:r>
              <a:rPr lang="en-IN" i="1" dirty="0" err="1"/>
              <a:t>Red|Yes</a:t>
            </a:r>
            <a:r>
              <a:rPr lang="en-IN" i="1" dirty="0"/>
              <a:t>) * P(</a:t>
            </a:r>
            <a:r>
              <a:rPr lang="en-IN" i="1" dirty="0" err="1"/>
              <a:t>SUV|Yes</a:t>
            </a:r>
            <a:r>
              <a:rPr lang="en-IN" i="1" dirty="0"/>
              <a:t>) * P(</a:t>
            </a:r>
            <a:r>
              <a:rPr lang="en-IN" i="1" dirty="0" err="1"/>
              <a:t>Domestic|Yes</a:t>
            </a:r>
            <a:r>
              <a:rPr lang="en-IN" i="1" dirty="0"/>
              <a:t>) * P(Yes)</a:t>
            </a:r>
          </a:p>
          <a:p>
            <a:pPr algn="ctr">
              <a:lnSpc>
                <a:spcPct val="200000"/>
              </a:lnSpc>
            </a:pPr>
            <a:r>
              <a:rPr lang="en-IN" i="1" dirty="0"/>
              <a:t>P(</a:t>
            </a:r>
            <a:r>
              <a:rPr lang="en-IN" i="1" dirty="0" err="1"/>
              <a:t>No|X</a:t>
            </a:r>
            <a:r>
              <a:rPr lang="en-IN" i="1" dirty="0"/>
              <a:t>) = P(</a:t>
            </a:r>
            <a:r>
              <a:rPr lang="en-IN" i="1" dirty="0" err="1"/>
              <a:t>Red|No</a:t>
            </a:r>
            <a:r>
              <a:rPr lang="en-IN" i="1" dirty="0"/>
              <a:t>)*P(</a:t>
            </a:r>
            <a:r>
              <a:rPr lang="en-IN" i="1" dirty="0" err="1"/>
              <a:t>SUV|No</a:t>
            </a:r>
            <a:r>
              <a:rPr lang="en-IN" i="1" dirty="0"/>
              <a:t>)*P(</a:t>
            </a:r>
            <a:r>
              <a:rPr lang="en-IN" i="1" dirty="0" err="1"/>
              <a:t>Domestic|No</a:t>
            </a:r>
            <a:r>
              <a:rPr lang="en-IN" i="1" dirty="0"/>
              <a:t>) * P(No)</a:t>
            </a:r>
          </a:p>
          <a:p>
            <a:endParaRPr lang="en-IN" i="1" dirty="0"/>
          </a:p>
          <a:p>
            <a:pPr algn="ctr"/>
            <a:r>
              <a:rPr lang="en-IN" i="1" dirty="0"/>
              <a:t>P(</a:t>
            </a:r>
            <a:r>
              <a:rPr lang="en-IN" i="1" dirty="0" err="1"/>
              <a:t>Yes|X</a:t>
            </a:r>
            <a:r>
              <a:rPr lang="en-IN" i="1" dirty="0"/>
              <a:t>) = 3/5*1/5*2/5*0.5 = 0.024</a:t>
            </a:r>
          </a:p>
          <a:p>
            <a:pPr algn="ctr"/>
            <a:endParaRPr lang="en-IN" i="1" dirty="0"/>
          </a:p>
          <a:p>
            <a:pPr algn="ctr"/>
            <a:r>
              <a:rPr lang="en-IN" i="1" dirty="0"/>
              <a:t>P(</a:t>
            </a:r>
            <a:r>
              <a:rPr lang="en-IN" i="1" dirty="0" err="1"/>
              <a:t>No|X</a:t>
            </a:r>
            <a:r>
              <a:rPr lang="en-IN" i="1" dirty="0"/>
              <a:t>) = 2/5*3/5*3/5*0.5 = 0.072</a:t>
            </a:r>
          </a:p>
          <a:p>
            <a:pPr algn="ctr">
              <a:lnSpc>
                <a:spcPct val="200000"/>
              </a:lnSpc>
            </a:pPr>
            <a:endParaRPr lang="en-IN" dirty="0"/>
          </a:p>
        </p:txBody>
      </p:sp>
      <p:sp>
        <p:nvSpPr>
          <p:cNvPr id="4" name="Rectangle 3"/>
          <p:cNvSpPr/>
          <p:nvPr/>
        </p:nvSpPr>
        <p:spPr>
          <a:xfrm>
            <a:off x="3574132" y="5348541"/>
            <a:ext cx="4865434" cy="523220"/>
          </a:xfrm>
          <a:prstGeom prst="rect">
            <a:avLst/>
          </a:prstGeom>
        </p:spPr>
        <p:txBody>
          <a:bodyPr wrap="none">
            <a:spAutoFit/>
          </a:bodyPr>
          <a:lstStyle/>
          <a:p>
            <a:r>
              <a:rPr lang="en-IN" sz="2800" dirty="0">
                <a:solidFill>
                  <a:srgbClr val="00B0F0"/>
                </a:solidFill>
              </a:rPr>
              <a:t>{Red, Domestic, SUV}  =  </a:t>
            </a:r>
            <a:r>
              <a:rPr lang="en-IN" sz="2800" dirty="0">
                <a:solidFill>
                  <a:srgbClr val="FF0000"/>
                </a:solidFill>
              </a:rPr>
              <a:t>NO</a:t>
            </a:r>
          </a:p>
        </p:txBody>
      </p:sp>
    </p:spTree>
    <p:extLst>
      <p:ext uri="{BB962C8B-B14F-4D97-AF65-F5344CB8AC3E}">
        <p14:creationId xmlns:p14="http://schemas.microsoft.com/office/powerpoint/2010/main" val="86539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b="1" dirty="0"/>
              <a:t>Outline</a:t>
            </a:r>
          </a:p>
        </p:txBody>
      </p:sp>
      <p:sp>
        <p:nvSpPr>
          <p:cNvPr id="14" name="Content Placeholder 13"/>
          <p:cNvSpPr>
            <a:spLocks noGrp="1"/>
          </p:cNvSpPr>
          <p:nvPr>
            <p:ph idx="1"/>
          </p:nvPr>
        </p:nvSpPr>
        <p:spPr/>
        <p:txBody>
          <a:bodyPr>
            <a:normAutofit lnSpcReduction="10000"/>
          </a:bodyPr>
          <a:lstStyle/>
          <a:p>
            <a:pPr>
              <a:lnSpc>
                <a:spcPct val="120000"/>
              </a:lnSpc>
            </a:pPr>
            <a:r>
              <a:rPr lang="en-GB" altLang="en-US" dirty="0"/>
              <a:t>Background</a:t>
            </a:r>
          </a:p>
          <a:p>
            <a:pPr>
              <a:lnSpc>
                <a:spcPct val="120000"/>
              </a:lnSpc>
            </a:pPr>
            <a:r>
              <a:rPr lang="en-GB" altLang="en-US" dirty="0"/>
              <a:t>Probability Basics</a:t>
            </a:r>
          </a:p>
          <a:p>
            <a:pPr>
              <a:lnSpc>
                <a:spcPct val="120000"/>
              </a:lnSpc>
            </a:pPr>
            <a:r>
              <a:rPr lang="en-GB" altLang="en-US" dirty="0"/>
              <a:t>Bayes Theorem</a:t>
            </a:r>
          </a:p>
          <a:p>
            <a:pPr>
              <a:lnSpc>
                <a:spcPct val="120000"/>
              </a:lnSpc>
            </a:pPr>
            <a:r>
              <a:rPr lang="en-GB" altLang="en-US" dirty="0"/>
              <a:t>Na</a:t>
            </a:r>
            <a:r>
              <a:rPr lang="en-US" altLang="en-US" dirty="0"/>
              <a:t>ï</a:t>
            </a:r>
            <a:r>
              <a:rPr lang="en-GB" altLang="en-US" dirty="0" err="1"/>
              <a:t>ve</a:t>
            </a:r>
            <a:r>
              <a:rPr lang="en-GB" altLang="en-US" dirty="0"/>
              <a:t> Bayes </a:t>
            </a:r>
          </a:p>
          <a:p>
            <a:pPr>
              <a:lnSpc>
                <a:spcPct val="120000"/>
              </a:lnSpc>
            </a:pPr>
            <a:r>
              <a:rPr lang="en-GB" altLang="en-US" dirty="0"/>
              <a:t>Example: , Stolen Car, Play Tennis</a:t>
            </a:r>
          </a:p>
          <a:p>
            <a:pPr>
              <a:lnSpc>
                <a:spcPct val="120000"/>
              </a:lnSpc>
            </a:pPr>
            <a:r>
              <a:rPr lang="en-GB" altLang="en-US" dirty="0"/>
              <a:t>Relevant Issues</a:t>
            </a:r>
          </a:p>
          <a:p>
            <a:pPr>
              <a:lnSpc>
                <a:spcPct val="120000"/>
              </a:lnSpc>
            </a:pPr>
            <a:r>
              <a:rPr lang="en-GB" altLang="en-US" dirty="0"/>
              <a:t>Conclusions</a:t>
            </a: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3852" y="620688"/>
            <a:ext cx="9649072" cy="4662815"/>
          </a:xfrm>
          <a:prstGeom prst="rect">
            <a:avLst/>
          </a:prstGeom>
        </p:spPr>
        <p:txBody>
          <a:bodyPr wrap="square">
            <a:spAutoFit/>
          </a:bodyPr>
          <a:lstStyle/>
          <a:p>
            <a:pPr>
              <a:lnSpc>
                <a:spcPct val="150000"/>
              </a:lnSpc>
            </a:pPr>
            <a:r>
              <a:rPr lang="en-IN" b="1" dirty="0">
                <a:solidFill>
                  <a:srgbClr val="303133"/>
                </a:solidFill>
                <a:latin typeface="-apple-system"/>
              </a:rPr>
              <a:t>Advantages</a:t>
            </a:r>
          </a:p>
          <a:p>
            <a:pPr>
              <a:lnSpc>
                <a:spcPct val="150000"/>
              </a:lnSpc>
              <a:buFont typeface="Arial" panose="020B0604020202020204" pitchFamily="34" charset="0"/>
              <a:buChar char="•"/>
            </a:pPr>
            <a:r>
              <a:rPr lang="en-IN" dirty="0">
                <a:solidFill>
                  <a:srgbClr val="303133"/>
                </a:solidFill>
                <a:latin typeface="proxima_novaregular"/>
              </a:rPr>
              <a:t>This algorithm works quickly and can save a lot of time. </a:t>
            </a:r>
          </a:p>
          <a:p>
            <a:pPr>
              <a:lnSpc>
                <a:spcPct val="150000"/>
              </a:lnSpc>
              <a:buFont typeface="Arial" panose="020B0604020202020204" pitchFamily="34" charset="0"/>
              <a:buChar char="•"/>
            </a:pPr>
            <a:r>
              <a:rPr lang="en-IN" dirty="0">
                <a:solidFill>
                  <a:srgbClr val="303133"/>
                </a:solidFill>
                <a:latin typeface="proxima_novaregular"/>
              </a:rPr>
              <a:t>Naive Bayes is suitable for solving multi-class prediction problems. </a:t>
            </a:r>
          </a:p>
          <a:p>
            <a:pPr>
              <a:lnSpc>
                <a:spcPct val="150000"/>
              </a:lnSpc>
              <a:buFont typeface="Arial" panose="020B0604020202020204" pitchFamily="34" charset="0"/>
              <a:buChar char="•"/>
            </a:pPr>
            <a:r>
              <a:rPr lang="en-IN" dirty="0">
                <a:solidFill>
                  <a:srgbClr val="303133"/>
                </a:solidFill>
                <a:latin typeface="proxima_novaregular"/>
              </a:rPr>
              <a:t>Naive Bayes is better suited for categorical input variables than numerical variables.</a:t>
            </a:r>
          </a:p>
          <a:p>
            <a:pPr>
              <a:lnSpc>
                <a:spcPct val="150000"/>
              </a:lnSpc>
            </a:pPr>
            <a:endParaRPr lang="en-IN" b="1" dirty="0">
              <a:solidFill>
                <a:srgbClr val="303133"/>
              </a:solidFill>
              <a:latin typeface="-apple-system"/>
            </a:endParaRPr>
          </a:p>
          <a:p>
            <a:pPr>
              <a:lnSpc>
                <a:spcPct val="150000"/>
              </a:lnSpc>
            </a:pPr>
            <a:r>
              <a:rPr lang="en-IN" b="1" dirty="0">
                <a:solidFill>
                  <a:srgbClr val="303133"/>
                </a:solidFill>
                <a:latin typeface="-apple-system"/>
              </a:rPr>
              <a:t>Disadvantages</a:t>
            </a:r>
          </a:p>
          <a:p>
            <a:pPr>
              <a:lnSpc>
                <a:spcPct val="150000"/>
              </a:lnSpc>
              <a:buFont typeface="Arial" panose="020B0604020202020204" pitchFamily="34" charset="0"/>
              <a:buChar char="•"/>
            </a:pPr>
            <a:r>
              <a:rPr lang="en-IN" dirty="0">
                <a:solidFill>
                  <a:srgbClr val="303133"/>
                </a:solidFill>
                <a:latin typeface="proxima_novaregular"/>
              </a:rPr>
              <a:t>Naive Bayes assumes that all predictors (or features) are independent, rarely happening in real life. This limits the applicability of this algorithm in real-world use cases.</a:t>
            </a:r>
          </a:p>
          <a:p>
            <a:pPr>
              <a:lnSpc>
                <a:spcPct val="150000"/>
              </a:lnSpc>
              <a:buFont typeface="Arial" panose="020B0604020202020204" pitchFamily="34" charset="0"/>
              <a:buChar char="•"/>
            </a:pPr>
            <a:r>
              <a:rPr lang="en-IN" dirty="0">
                <a:solidFill>
                  <a:srgbClr val="303133"/>
                </a:solidFill>
                <a:latin typeface="proxima_novaregular"/>
              </a:rPr>
              <a:t>This algorithm faces the ‘zero-frequency problem’ where it assigns zero probability to a categorical variable whose category in the test data set wasn’t available in the training dataset. It would be best if you used a smoothing technique to overcome this issue.</a:t>
            </a:r>
            <a:endParaRPr lang="en-IN" b="0" i="0" dirty="0">
              <a:solidFill>
                <a:srgbClr val="303133"/>
              </a:solidFill>
              <a:effectLst/>
              <a:latin typeface="proxima_novaregular"/>
            </a:endParaRPr>
          </a:p>
        </p:txBody>
      </p:sp>
    </p:spTree>
    <p:extLst>
      <p:ext uri="{BB962C8B-B14F-4D97-AF65-F5344CB8AC3E}">
        <p14:creationId xmlns:p14="http://schemas.microsoft.com/office/powerpoint/2010/main" val="213632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89956" y="473374"/>
            <a:ext cx="7704855" cy="5548280"/>
          </a:xfrm>
          <a:prstGeom prst="rect">
            <a:avLst/>
          </a:prstGeom>
        </p:spPr>
      </p:pic>
    </p:spTree>
    <p:extLst>
      <p:ext uri="{BB962C8B-B14F-4D97-AF65-F5344CB8AC3E}">
        <p14:creationId xmlns:p14="http://schemas.microsoft.com/office/powerpoint/2010/main" val="106061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5980" y="35948"/>
            <a:ext cx="6672014" cy="5882577"/>
          </a:xfrm>
          <a:prstGeom prst="rect">
            <a:avLst/>
          </a:prstGeom>
        </p:spPr>
      </p:pic>
      <p:sp>
        <p:nvSpPr>
          <p:cNvPr id="3" name="TextBox 2"/>
          <p:cNvSpPr txBox="1"/>
          <p:nvPr/>
        </p:nvSpPr>
        <p:spPr>
          <a:xfrm>
            <a:off x="1845940" y="6093296"/>
            <a:ext cx="7848872" cy="369332"/>
          </a:xfrm>
          <a:prstGeom prst="rect">
            <a:avLst/>
          </a:prstGeom>
          <a:noFill/>
        </p:spPr>
        <p:txBody>
          <a:bodyPr wrap="square" rtlCol="0">
            <a:spAutoFit/>
          </a:bodyPr>
          <a:lstStyle/>
          <a:p>
            <a:r>
              <a:rPr lang="en-IN" dirty="0">
                <a:solidFill>
                  <a:schemeClr val="tx2"/>
                </a:solidFill>
              </a:rPr>
              <a:t>&lt;Outlook=sunny, Temperature = cool, Humidity = high, Wind = Strong&gt;</a:t>
            </a:r>
          </a:p>
        </p:txBody>
      </p:sp>
    </p:spTree>
    <p:extLst>
      <p:ext uri="{BB962C8B-B14F-4D97-AF65-F5344CB8AC3E}">
        <p14:creationId xmlns:p14="http://schemas.microsoft.com/office/powerpoint/2010/main" val="12861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9836" y="1628800"/>
            <a:ext cx="10009112" cy="4801314"/>
          </a:xfrm>
          <a:prstGeom prst="rect">
            <a:avLst/>
          </a:prstGeom>
        </p:spPr>
        <p:txBody>
          <a:bodyPr wrap="square">
            <a:spAutoFit/>
          </a:bodyPr>
          <a:lstStyle/>
          <a:p>
            <a:r>
              <a:rPr lang="en-IN" b="1" dirty="0">
                <a:solidFill>
                  <a:srgbClr val="111111"/>
                </a:solidFill>
                <a:latin typeface="open sans"/>
              </a:rPr>
              <a:t>1. Multinomial Naïve Bayes Classifier</a:t>
            </a:r>
          </a:p>
          <a:p>
            <a:r>
              <a:rPr lang="en-IN" dirty="0">
                <a:solidFill>
                  <a:srgbClr val="111111"/>
                </a:solidFill>
                <a:latin typeface="open sans"/>
              </a:rPr>
              <a:t> </a:t>
            </a:r>
            <a:br>
              <a:rPr lang="en-IN" dirty="0">
                <a:solidFill>
                  <a:srgbClr val="111111"/>
                </a:solidFill>
                <a:latin typeface="open sans"/>
              </a:rPr>
            </a:br>
            <a:r>
              <a:rPr lang="en-IN" dirty="0">
                <a:solidFill>
                  <a:srgbClr val="111111"/>
                </a:solidFill>
                <a:latin typeface="open sans"/>
              </a:rPr>
              <a:t>Feature vectors represent the frequencies with which certain events have been generated by a </a:t>
            </a:r>
            <a:r>
              <a:rPr lang="en-IN" b="1" dirty="0">
                <a:solidFill>
                  <a:srgbClr val="111111"/>
                </a:solidFill>
                <a:latin typeface="open sans"/>
              </a:rPr>
              <a:t>multinomial distribution</a:t>
            </a:r>
            <a:r>
              <a:rPr lang="en-IN" dirty="0">
                <a:solidFill>
                  <a:srgbClr val="111111"/>
                </a:solidFill>
                <a:latin typeface="open sans"/>
              </a:rPr>
              <a:t>. This is the event model typically used for document classification.</a:t>
            </a:r>
          </a:p>
          <a:p>
            <a:r>
              <a:rPr lang="en-IN" dirty="0">
                <a:solidFill>
                  <a:srgbClr val="111111"/>
                </a:solidFill>
                <a:latin typeface="open sans"/>
              </a:rPr>
              <a:t> </a:t>
            </a:r>
          </a:p>
          <a:p>
            <a:r>
              <a:rPr lang="en-IN" b="1" dirty="0">
                <a:solidFill>
                  <a:srgbClr val="111111"/>
                </a:solidFill>
                <a:latin typeface="open sans"/>
              </a:rPr>
              <a:t>2. Bernoulli Naïve Bayes Classifier:</a:t>
            </a:r>
          </a:p>
          <a:p>
            <a:r>
              <a:rPr lang="en-IN" dirty="0">
                <a:solidFill>
                  <a:srgbClr val="111111"/>
                </a:solidFill>
                <a:latin typeface="open sans"/>
              </a:rPr>
              <a:t> </a:t>
            </a:r>
            <a:br>
              <a:rPr lang="en-IN" dirty="0">
                <a:solidFill>
                  <a:srgbClr val="111111"/>
                </a:solidFill>
                <a:latin typeface="open sans"/>
              </a:rPr>
            </a:br>
            <a:r>
              <a:rPr lang="en-IN" dirty="0">
                <a:solidFill>
                  <a:srgbClr val="111111"/>
                </a:solidFill>
                <a:latin typeface="open sans"/>
              </a:rPr>
              <a:t>In the multivariate Bernoulli event model, features are independent </a:t>
            </a:r>
            <a:r>
              <a:rPr lang="en-IN" dirty="0" err="1">
                <a:solidFill>
                  <a:srgbClr val="111111"/>
                </a:solidFill>
                <a:latin typeface="open sans"/>
              </a:rPr>
              <a:t>booleans</a:t>
            </a:r>
            <a:r>
              <a:rPr lang="en-IN" dirty="0">
                <a:solidFill>
                  <a:srgbClr val="111111"/>
                </a:solidFill>
                <a:latin typeface="open sans"/>
              </a:rPr>
              <a:t> (binary variables) describing inputs. Like the multinomial model, this model is popular for document classification tasks, where binary term occurrence (i.e. a word occurs in a document or not) features are used rather than term frequencies (i.e. frequency of a word in the document).</a:t>
            </a:r>
          </a:p>
          <a:p>
            <a:r>
              <a:rPr lang="en-IN" dirty="0">
                <a:solidFill>
                  <a:srgbClr val="111111"/>
                </a:solidFill>
                <a:latin typeface="open sans"/>
              </a:rPr>
              <a:t> </a:t>
            </a:r>
          </a:p>
          <a:p>
            <a:r>
              <a:rPr lang="en-IN" b="1" dirty="0">
                <a:solidFill>
                  <a:srgbClr val="111111"/>
                </a:solidFill>
                <a:latin typeface="open sans"/>
              </a:rPr>
              <a:t>3. Gaussian Naïve Bayes Classifier: </a:t>
            </a:r>
          </a:p>
          <a:p>
            <a:r>
              <a:rPr lang="en-IN" dirty="0">
                <a:solidFill>
                  <a:srgbClr val="111111"/>
                </a:solidFill>
                <a:latin typeface="open sans"/>
              </a:rPr>
              <a:t> </a:t>
            </a:r>
            <a:br>
              <a:rPr lang="en-IN" dirty="0">
                <a:solidFill>
                  <a:srgbClr val="111111"/>
                </a:solidFill>
                <a:latin typeface="open sans"/>
              </a:rPr>
            </a:br>
            <a:r>
              <a:rPr lang="en-IN" dirty="0">
                <a:solidFill>
                  <a:srgbClr val="111111"/>
                </a:solidFill>
                <a:latin typeface="open sans"/>
              </a:rPr>
              <a:t>In Gaussian Naïve Bayes, continuous values associated with each feature are assumed to be distributed according to a </a:t>
            </a:r>
            <a:r>
              <a:rPr lang="en-IN" b="1" dirty="0">
                <a:solidFill>
                  <a:srgbClr val="111111"/>
                </a:solidFill>
                <a:latin typeface="open sans"/>
              </a:rPr>
              <a:t>Gaussian distribution (</a:t>
            </a:r>
            <a:r>
              <a:rPr lang="en-IN" u="sng" dirty="0">
                <a:solidFill>
                  <a:srgbClr val="211F1F"/>
                </a:solidFill>
                <a:latin typeface="open sans"/>
                <a:hlinkClick r:id="rId2"/>
              </a:rPr>
              <a:t>Normal distribution</a:t>
            </a:r>
            <a:r>
              <a:rPr lang="en-IN" b="1" dirty="0">
                <a:solidFill>
                  <a:srgbClr val="111111"/>
                </a:solidFill>
                <a:latin typeface="open sans"/>
              </a:rPr>
              <a:t>)</a:t>
            </a:r>
            <a:r>
              <a:rPr lang="en-IN" dirty="0">
                <a:solidFill>
                  <a:srgbClr val="111111"/>
                </a:solidFill>
                <a:latin typeface="open sans"/>
              </a:rPr>
              <a:t>. When plotted, it gives a bell-shaped curve which is symmetric about the mean of the feature values as shown below:</a:t>
            </a:r>
            <a:endParaRPr lang="en-IN" b="0" i="0" dirty="0">
              <a:solidFill>
                <a:srgbClr val="111111"/>
              </a:solidFill>
              <a:effectLst/>
              <a:latin typeface="open sans"/>
            </a:endParaRPr>
          </a:p>
        </p:txBody>
      </p:sp>
      <p:sp>
        <p:nvSpPr>
          <p:cNvPr id="3" name="TextBox 2"/>
          <p:cNvSpPr txBox="1"/>
          <p:nvPr/>
        </p:nvSpPr>
        <p:spPr>
          <a:xfrm>
            <a:off x="2061964" y="404664"/>
            <a:ext cx="7344816" cy="861774"/>
          </a:xfrm>
          <a:prstGeom prst="rect">
            <a:avLst/>
          </a:prstGeom>
          <a:noFill/>
        </p:spPr>
        <p:txBody>
          <a:bodyPr wrap="square" rtlCol="0">
            <a:spAutoFit/>
          </a:bodyPr>
          <a:lstStyle/>
          <a:p>
            <a:pPr algn="ctr"/>
            <a:r>
              <a:rPr lang="en-IN" sz="3200" b="1" dirty="0">
                <a:solidFill>
                  <a:srgbClr val="111111"/>
                </a:solidFill>
                <a:latin typeface="open sans"/>
              </a:rPr>
              <a:t>Types of Naïve Bayes Classifiers</a:t>
            </a:r>
            <a:r>
              <a:rPr lang="en-IN" sz="3200" dirty="0">
                <a:solidFill>
                  <a:srgbClr val="111111"/>
                </a:solidFill>
                <a:latin typeface="open sans"/>
              </a:rPr>
              <a:t> </a:t>
            </a:r>
          </a:p>
          <a:p>
            <a:endParaRPr lang="en-IN" dirty="0"/>
          </a:p>
        </p:txBody>
      </p:sp>
    </p:spTree>
    <p:extLst>
      <p:ext uri="{BB962C8B-B14F-4D97-AF65-F5344CB8AC3E}">
        <p14:creationId xmlns:p14="http://schemas.microsoft.com/office/powerpoint/2010/main" val="251964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89956" y="0"/>
            <a:ext cx="7620000" cy="3810000"/>
          </a:xfrm>
          <a:prstGeom prst="rect">
            <a:avLst/>
          </a:prstGeom>
        </p:spPr>
      </p:pic>
      <p:pic>
        <p:nvPicPr>
          <p:cNvPr id="3" name="Picture 2"/>
          <p:cNvPicPr>
            <a:picLocks noChangeAspect="1"/>
          </p:cNvPicPr>
          <p:nvPr/>
        </p:nvPicPr>
        <p:blipFill>
          <a:blip r:embed="rId3"/>
          <a:stretch>
            <a:fillRect/>
          </a:stretch>
        </p:blipFill>
        <p:spPr>
          <a:xfrm>
            <a:off x="7303294" y="4293097"/>
            <a:ext cx="4885532" cy="2564904"/>
          </a:xfrm>
          <a:prstGeom prst="rect">
            <a:avLst/>
          </a:prstGeom>
        </p:spPr>
      </p:pic>
    </p:spTree>
    <p:extLst>
      <p:ext uri="{BB962C8B-B14F-4D97-AF65-F5344CB8AC3E}">
        <p14:creationId xmlns:p14="http://schemas.microsoft.com/office/powerpoint/2010/main" val="186889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Learning</a:t>
            </a:r>
          </a:p>
        </p:txBody>
      </p:sp>
      <p:sp>
        <p:nvSpPr>
          <p:cNvPr id="3" name="Content Placeholder 2"/>
          <p:cNvSpPr>
            <a:spLocks noGrp="1"/>
          </p:cNvSpPr>
          <p:nvPr>
            <p:ph idx="1"/>
          </p:nvPr>
        </p:nvSpPr>
        <p:spPr>
          <a:xfrm>
            <a:off x="1593436" y="1600200"/>
            <a:ext cx="9782801" cy="4853136"/>
          </a:xfrm>
        </p:spPr>
        <p:txBody>
          <a:bodyPr>
            <a:normAutofit lnSpcReduction="10000"/>
          </a:bodyPr>
          <a:lstStyle/>
          <a:p>
            <a:r>
              <a:rPr lang="en-IN" dirty="0"/>
              <a:t>Provides probabilistic approach to inference</a:t>
            </a:r>
          </a:p>
          <a:p>
            <a:pPr marL="0" indent="0">
              <a:buNone/>
            </a:pPr>
            <a:endParaRPr lang="en-IN" dirty="0"/>
          </a:p>
          <a:p>
            <a:r>
              <a:rPr lang="en-IN" dirty="0"/>
              <a:t>Type of Probability</a:t>
            </a:r>
          </a:p>
          <a:p>
            <a:pPr lvl="1"/>
            <a:r>
              <a:rPr lang="en-IN" dirty="0"/>
              <a:t>Marginal Probability</a:t>
            </a:r>
          </a:p>
          <a:p>
            <a:pPr lvl="1"/>
            <a:r>
              <a:rPr lang="en-IN" dirty="0"/>
              <a:t>Joint Probability</a:t>
            </a:r>
          </a:p>
          <a:p>
            <a:pPr lvl="1"/>
            <a:r>
              <a:rPr lang="en-IN" dirty="0"/>
              <a:t>Conditional Probability</a:t>
            </a:r>
          </a:p>
          <a:p>
            <a:pPr marL="365760" lvl="1" indent="0">
              <a:buNone/>
            </a:pPr>
            <a:endParaRPr lang="en-IN" dirty="0"/>
          </a:p>
          <a:p>
            <a:r>
              <a:rPr lang="en-IN" dirty="0"/>
              <a:t>Conditional Probability</a:t>
            </a:r>
          </a:p>
          <a:p>
            <a:pPr marL="0" indent="0">
              <a:buNone/>
            </a:pPr>
            <a:r>
              <a:rPr lang="en-IN" dirty="0"/>
              <a:t>		</a:t>
            </a:r>
            <a:r>
              <a:rPr lang="en-IN" sz="2000" dirty="0"/>
              <a:t>Probability of one (or more) event given the occurrence of another event, e.g. P(A given B) or P(A | B).</a:t>
            </a:r>
          </a:p>
          <a:p>
            <a:pPr marL="0" indent="0" algn="ctr">
              <a:buNone/>
            </a:pPr>
            <a:r>
              <a:rPr lang="en-IN" sz="2000" b="1" dirty="0"/>
              <a:t>P(A|B) = P(B|A) * P(A) / P(B)</a:t>
            </a:r>
          </a:p>
          <a:p>
            <a:pPr marL="0" indent="0">
              <a:buNone/>
            </a:pPr>
            <a:endParaRPr lang="en-IN" sz="2000" dirty="0"/>
          </a:p>
        </p:txBody>
      </p:sp>
      <p:pic>
        <p:nvPicPr>
          <p:cNvPr id="2050" name="Picture 2" descr="Terms in Probability | Data | Concepts| Solved Examples - Cuema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2684" y="1600200"/>
            <a:ext cx="3528392"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22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nodeType="clickEffect">
                                  <p:stCondLst>
                                    <p:cond delay="0"/>
                                  </p:stCondLst>
                                  <p:childTnLst>
                                    <p:animClr clrSpc="rgb" dir="cw">
                                      <p:cBhvr override="childStyle">
                                        <p:cTn id="24" dur="2000" fill="hold"/>
                                        <p:tgtEl>
                                          <p:spTgt spid="3">
                                            <p:txEl>
                                              <p:pRg st="5" end="5"/>
                                            </p:txEl>
                                          </p:spTgt>
                                        </p:tgtEl>
                                        <p:attrNameLst>
                                          <p:attrName>style.color</p:attrName>
                                        </p:attrNameLst>
                                      </p:cBhvr>
                                      <p:to>
                                        <a:srgbClr val="665BF7"/>
                                      </p:to>
                                    </p:animClr>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Why Probability?</a:t>
            </a:r>
          </a:p>
        </p:txBody>
      </p:sp>
      <p:pic>
        <p:nvPicPr>
          <p:cNvPr id="3074" name="Picture 2" descr="3 ways to celebrate Astronomy Day - Nasco Edu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892" y="1643509"/>
            <a:ext cx="2880320" cy="187220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orld Maths Day - October 15, 2021 - Happy Days 3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228" y="1760864"/>
            <a:ext cx="3528392" cy="173574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he 4 Steps To Perfect Customer Survey Design | Them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0676" y="1760864"/>
            <a:ext cx="3240360" cy="175485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ebate: Economics needs to understand complexity and qualitative chan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5940" y="3884056"/>
            <a:ext cx="3490565" cy="22767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a:stretch>
            <a:fillRect/>
          </a:stretch>
        </p:blipFill>
        <p:spPr>
          <a:xfrm>
            <a:off x="6094411" y="3839832"/>
            <a:ext cx="3766871" cy="2109448"/>
          </a:xfrm>
          <a:prstGeom prst="rect">
            <a:avLst/>
          </a:prstGeom>
        </p:spPr>
      </p:pic>
    </p:spTree>
    <p:extLst>
      <p:ext uri="{BB962C8B-B14F-4D97-AF65-F5344CB8AC3E}">
        <p14:creationId xmlns:p14="http://schemas.microsoft.com/office/powerpoint/2010/main" val="298990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barn(inVertical)">
                                      <p:cBhvr>
                                        <p:cTn id="12" dur="500"/>
                                        <p:tgtEl>
                                          <p:spTgt spid="307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078"/>
                                        </p:tgtEl>
                                        <p:attrNameLst>
                                          <p:attrName>style.visibility</p:attrName>
                                        </p:attrNameLst>
                                      </p:cBhvr>
                                      <p:to>
                                        <p:strVal val="visible"/>
                                      </p:to>
                                    </p:set>
                                    <p:animEffect transition="in" filter="barn(inVertical)">
                                      <p:cBhvr>
                                        <p:cTn id="17" dur="500"/>
                                        <p:tgtEl>
                                          <p:spTgt spid="307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080"/>
                                        </p:tgtEl>
                                        <p:attrNameLst>
                                          <p:attrName>style.visibility</p:attrName>
                                        </p:attrNameLst>
                                      </p:cBhvr>
                                      <p:to>
                                        <p:strVal val="visible"/>
                                      </p:to>
                                    </p:set>
                                    <p:animEffect transition="in" filter="barn(inVertical)">
                                      <p:cBhvr>
                                        <p:cTn id="22" dur="500"/>
                                        <p:tgtEl>
                                          <p:spTgt spid="308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BAYES THEOREM</a:t>
            </a:r>
          </a:p>
        </p:txBody>
      </p:sp>
      <p:sp>
        <p:nvSpPr>
          <p:cNvPr id="3" name="Content Placeholder 2"/>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r>
              <a:rPr lang="en-IN" dirty="0"/>
              <a:t>Bayes Theorem is a method to determine conditional probabilities – that is, the probability of one event occurring given that another event has already occurred. Because a conditional probability includes additional conditions – in other words, more data – it can contribute to more accurate results.</a:t>
            </a:r>
          </a:p>
          <a:p>
            <a:endParaRPr lang="en-IN" dirty="0"/>
          </a:p>
        </p:txBody>
      </p:sp>
    </p:spTree>
    <p:extLst>
      <p:ext uri="{BB962C8B-B14F-4D97-AF65-F5344CB8AC3E}">
        <p14:creationId xmlns:p14="http://schemas.microsoft.com/office/powerpoint/2010/main" val="19039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Example</a:t>
            </a:r>
          </a:p>
        </p:txBody>
      </p:sp>
      <p:pic>
        <p:nvPicPr>
          <p:cNvPr id="4098" name="Picture 2" descr="Predictive Analytics — Book Sales | by Lis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968" y="1587299"/>
            <a:ext cx="4896544" cy="290861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rofessional Clipart Manager - Gujarat State Civil Supplies Corporation  Recruitment - Png Download (#4864347) - PinClip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500" y="1600200"/>
            <a:ext cx="4570685" cy="29086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p:cNvGraphicFramePr/>
          <p:nvPr>
            <p:extLst>
              <p:ext uri="{D42A27DB-BD31-4B8C-83A1-F6EECF244321}">
                <p14:modId xmlns:p14="http://schemas.microsoft.com/office/powerpoint/2010/main" val="1536130624"/>
              </p:ext>
            </p:extLst>
          </p:nvPr>
        </p:nvGraphicFramePr>
        <p:xfrm>
          <a:off x="3070076" y="4585317"/>
          <a:ext cx="7159285" cy="22045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21214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Bayes Theorem with Example</a:t>
            </a:r>
          </a:p>
        </p:txBody>
      </p:sp>
      <p:sp>
        <p:nvSpPr>
          <p:cNvPr id="3" name="Content Placeholder 2"/>
          <p:cNvSpPr>
            <a:spLocks noGrp="1"/>
          </p:cNvSpPr>
          <p:nvPr>
            <p:ph idx="1"/>
          </p:nvPr>
        </p:nvSpPr>
        <p:spPr/>
        <p:txBody>
          <a:bodyPr>
            <a:normAutofit/>
          </a:bodyPr>
          <a:lstStyle/>
          <a:p>
            <a:r>
              <a:rPr lang="en-IN" sz="2400" dirty="0"/>
              <a:t>Let us term our data X. In Bayesian terminology, X is called evidence. We have some hypothesis H, where we have some X that belongs to a certain class C.</a:t>
            </a:r>
          </a:p>
          <a:p>
            <a:r>
              <a:rPr lang="en-IN" sz="2400" dirty="0"/>
              <a:t>Our goal is to determine the conditional probability of our hypothesis H given X, i.e., P(H | X).</a:t>
            </a:r>
          </a:p>
          <a:p>
            <a:pPr marL="0" indent="0">
              <a:buNone/>
            </a:pPr>
            <a:endParaRPr lang="en-IN" sz="2400" dirty="0"/>
          </a:p>
          <a:p>
            <a:pPr marL="0" indent="0" algn="ctr">
              <a:buNone/>
            </a:pPr>
            <a:r>
              <a:rPr lang="en-IN" sz="2400" dirty="0"/>
              <a:t>In simple terms, by determining P(H | X), we get the probability of X belonging to class C, given X. X has attributes of age and income – let’s say, for instance, 26 years old with an income of $2000. H is our hypothesis that the customer will buy the book.</a:t>
            </a:r>
          </a:p>
        </p:txBody>
      </p:sp>
    </p:spTree>
    <p:extLst>
      <p:ext uri="{BB962C8B-B14F-4D97-AF65-F5344CB8AC3E}">
        <p14:creationId xmlns:p14="http://schemas.microsoft.com/office/powerpoint/2010/main" val="118043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Bayes Theorem with Example</a:t>
            </a:r>
          </a:p>
        </p:txBody>
      </p:sp>
      <p:sp>
        <p:nvSpPr>
          <p:cNvPr id="3" name="Content Placeholder 2"/>
          <p:cNvSpPr>
            <a:spLocks noGrp="1"/>
          </p:cNvSpPr>
          <p:nvPr>
            <p:ph idx="1"/>
          </p:nvPr>
        </p:nvSpPr>
        <p:spPr/>
        <p:txBody>
          <a:bodyPr>
            <a:normAutofit fontScale="92500"/>
          </a:bodyPr>
          <a:lstStyle/>
          <a:p>
            <a:r>
              <a:rPr lang="en-IN" sz="2400" dirty="0"/>
              <a:t>Evidence – As discussed earlier, P(X) is known as evidence. It is simply the probability that the customer will, in this case, be of age 26, earning $2000.</a:t>
            </a:r>
          </a:p>
          <a:p>
            <a:r>
              <a:rPr lang="en-IN" sz="2400" dirty="0"/>
              <a:t>Prior Probability – P(H), known as the prior probability, is the simple probability of our hypothesis – namely, that the customer will buy a book. This probability will not be provided with any extra input based on age and income. Since the calculation is done with lesser information, the result is less accurate.</a:t>
            </a:r>
          </a:p>
          <a:p>
            <a:r>
              <a:rPr lang="en-IN" sz="2400" dirty="0"/>
              <a:t>Posterior Probability – P(H | X) is known as the posterior probability. Here, P(H | X) is the probability of the customer buying a book (H) given X (that he is 26 years old and earns $2000). </a:t>
            </a:r>
          </a:p>
          <a:p>
            <a:r>
              <a:rPr lang="en-IN" sz="2400" dirty="0"/>
              <a:t>Likelihood – P(X | H) is the likelihood probability. In this case, given that we know the customer will buy the book, the likelihood probability is the probability that the customer is of age 26 and has an income of $2000.</a:t>
            </a:r>
          </a:p>
          <a:p>
            <a:endParaRPr lang="en-IN" sz="2400" dirty="0"/>
          </a:p>
        </p:txBody>
      </p:sp>
    </p:spTree>
    <p:extLst>
      <p:ext uri="{BB962C8B-B14F-4D97-AF65-F5344CB8AC3E}">
        <p14:creationId xmlns:p14="http://schemas.microsoft.com/office/powerpoint/2010/main" val="253177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Bayes Theorem</a:t>
            </a:r>
          </a:p>
        </p:txBody>
      </p:sp>
      <p:sp>
        <p:nvSpPr>
          <p:cNvPr id="3" name="Content Placeholder 2"/>
          <p:cNvSpPr>
            <a:spLocks noGrp="1"/>
          </p:cNvSpPr>
          <p:nvPr>
            <p:ph idx="1"/>
          </p:nvPr>
        </p:nvSpPr>
        <p:spPr/>
        <p:txBody>
          <a:bodyPr/>
          <a:lstStyle/>
          <a:p>
            <a:pPr marL="0" indent="0" algn="ctr">
              <a:buNone/>
            </a:pPr>
            <a:endParaRPr lang="pt-BR" dirty="0"/>
          </a:p>
          <a:p>
            <a:pPr marL="0" indent="0" algn="ctr">
              <a:buNone/>
            </a:pPr>
            <a:endParaRPr lang="pt-BR" dirty="0"/>
          </a:p>
          <a:p>
            <a:pPr marL="0" indent="0" algn="ctr">
              <a:buNone/>
            </a:pPr>
            <a:endParaRPr lang="pt-BR" dirty="0"/>
          </a:p>
          <a:p>
            <a:pPr marL="0" indent="0" algn="ctr">
              <a:buNone/>
            </a:pPr>
            <a:r>
              <a:rPr lang="pt-BR" sz="4000" dirty="0">
                <a:solidFill>
                  <a:srgbClr val="0070C0"/>
                </a:solidFill>
              </a:rPr>
              <a:t>P(H | X) = [ P(X | H) * P(H) ] / P(X)</a:t>
            </a:r>
            <a:endParaRPr lang="en-IN" sz="4000" dirty="0">
              <a:solidFill>
                <a:srgbClr val="0070C0"/>
              </a:solidFill>
            </a:endParaRPr>
          </a:p>
        </p:txBody>
      </p:sp>
    </p:spTree>
    <p:extLst>
      <p:ext uri="{BB962C8B-B14F-4D97-AF65-F5344CB8AC3E}">
        <p14:creationId xmlns:p14="http://schemas.microsoft.com/office/powerpoint/2010/main" val="317141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506</TotalTime>
  <Words>629</Words>
  <Application>Microsoft Office PowerPoint</Application>
  <PresentationFormat>Custom</PresentationFormat>
  <Paragraphs>96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Math 16x9</vt:lpstr>
      <vt:lpstr>Naive Bayes Algorithm</vt:lpstr>
      <vt:lpstr>Outline</vt:lpstr>
      <vt:lpstr>Bayesian Learning</vt:lpstr>
      <vt:lpstr>Why Probability?</vt:lpstr>
      <vt:lpstr>BAYES THEOREM</vt:lpstr>
      <vt:lpstr>Example</vt:lpstr>
      <vt:lpstr>Bayes Theorem with Example</vt:lpstr>
      <vt:lpstr>Bayes Theorem with Example</vt:lpstr>
      <vt:lpstr>Bayes Theorem</vt:lpstr>
      <vt:lpstr>PowerPoint Presentation</vt:lpstr>
      <vt:lpstr>PowerPoint Presentation</vt:lpstr>
      <vt:lpstr>PowerPoint Presentation</vt:lpstr>
      <vt:lpstr>PowerPoint Presentation</vt:lpstr>
      <vt:lpstr>NAÏVE BAYES</vt:lpstr>
      <vt:lpstr>NAÏVE BAYES</vt:lpstr>
      <vt:lpstr>Naïve Bayes Formula</vt:lpstr>
      <vt:lpstr>Suppose we want to find stolen cars and have the following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Naive Bayes Algorithm</dc:title>
  <dc:creator>SHRUTHI</dc:creator>
  <cp:lastModifiedBy>Dr. Ashwini K</cp:lastModifiedBy>
  <cp:revision>22</cp:revision>
  <dcterms:created xsi:type="dcterms:W3CDTF">2022-04-18T04:56:06Z</dcterms:created>
  <dcterms:modified xsi:type="dcterms:W3CDTF">2022-04-21T11:39:09Z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