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22" r:id="rId26"/>
    <p:sldId id="321" r:id="rId27"/>
    <p:sldId id="332" r:id="rId28"/>
    <p:sldId id="323" r:id="rId29"/>
    <p:sldId id="281" r:id="rId30"/>
    <p:sldId id="282" r:id="rId31"/>
    <p:sldId id="283" r:id="rId32"/>
    <p:sldId id="284" r:id="rId33"/>
    <p:sldId id="285" r:id="rId34"/>
    <p:sldId id="287" r:id="rId35"/>
    <p:sldId id="320" r:id="rId36"/>
    <p:sldId id="289" r:id="rId37"/>
    <p:sldId id="290" r:id="rId38"/>
    <p:sldId id="291" r:id="rId39"/>
    <p:sldId id="292" r:id="rId40"/>
    <p:sldId id="293" r:id="rId41"/>
    <p:sldId id="316" r:id="rId42"/>
    <p:sldId id="317" r:id="rId43"/>
    <p:sldId id="318" r:id="rId44"/>
    <p:sldId id="294" r:id="rId45"/>
    <p:sldId id="295" r:id="rId46"/>
    <p:sldId id="296" r:id="rId47"/>
    <p:sldId id="297" r:id="rId48"/>
    <p:sldId id="298" r:id="rId49"/>
    <p:sldId id="299" r:id="rId50"/>
    <p:sldId id="300" r:id="rId51"/>
    <p:sldId id="301" r:id="rId52"/>
    <p:sldId id="302" r:id="rId53"/>
    <p:sldId id="303" r:id="rId54"/>
    <p:sldId id="319" r:id="rId55"/>
    <p:sldId id="304" r:id="rId56"/>
    <p:sldId id="305" r:id="rId57"/>
    <p:sldId id="306" r:id="rId58"/>
    <p:sldId id="307" r:id="rId59"/>
    <p:sldId id="308" r:id="rId60"/>
    <p:sldId id="309" r:id="rId61"/>
    <p:sldId id="310" r:id="rId62"/>
    <p:sldId id="312" r:id="rId63"/>
    <p:sldId id="313" r:id="rId64"/>
    <p:sldId id="314" r:id="rId65"/>
    <p:sldId id="315" r:id="rId66"/>
    <p:sldId id="325" r:id="rId67"/>
    <p:sldId id="324" r:id="rId68"/>
    <p:sldId id="329" r:id="rId69"/>
    <p:sldId id="326" r:id="rId70"/>
    <p:sldId id="330" r:id="rId71"/>
    <p:sldId id="328"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53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tableStyles" Target="tableStyles.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B4864-790F-4C0A-BD9A-25C951FCC2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3C51BC-C38F-49DA-85C2-E8D23ED76A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17DE05-EF4E-4076-B904-7BA27A640833}"/>
              </a:ext>
            </a:extLst>
          </p:cNvPr>
          <p:cNvSpPr>
            <a:spLocks noGrp="1"/>
          </p:cNvSpPr>
          <p:nvPr>
            <p:ph type="dt" sz="half" idx="10"/>
          </p:nvPr>
        </p:nvSpPr>
        <p:spPr/>
        <p:txBody>
          <a:bodyPr/>
          <a:lstStyle/>
          <a:p>
            <a:fld id="{18D8E0CA-9AB8-4DED-B5B4-5D0BD2CFA0D4}" type="datetimeFigureOut">
              <a:rPr lang="en-IN" smtClean="0"/>
              <a:pPr/>
              <a:t>19-04-2022</a:t>
            </a:fld>
            <a:endParaRPr lang="en-IN"/>
          </a:p>
        </p:txBody>
      </p:sp>
      <p:sp>
        <p:nvSpPr>
          <p:cNvPr id="5" name="Footer Placeholder 4">
            <a:extLst>
              <a:ext uri="{FF2B5EF4-FFF2-40B4-BE49-F238E27FC236}">
                <a16:creationId xmlns:a16="http://schemas.microsoft.com/office/drawing/2014/main" id="{63C81D39-683C-4692-B220-FE5AC3DBC7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CCF97E-EBB8-4245-B00F-CB196CB1FAED}"/>
              </a:ext>
            </a:extLst>
          </p:cNvPr>
          <p:cNvSpPr>
            <a:spLocks noGrp="1"/>
          </p:cNvSpPr>
          <p:nvPr>
            <p:ph type="sldNum" sz="quarter" idx="12"/>
          </p:nvPr>
        </p:nvSpPr>
        <p:spPr/>
        <p:txBody>
          <a:bodyPr/>
          <a:lstStyle/>
          <a:p>
            <a:fld id="{BE241AEC-E9B2-4515-9B1F-F016D73DE787}" type="slidenum">
              <a:rPr lang="en-IN" smtClean="0"/>
              <a:pPr/>
              <a:t>‹#›</a:t>
            </a:fld>
            <a:endParaRPr lang="en-IN"/>
          </a:p>
        </p:txBody>
      </p:sp>
    </p:spTree>
    <p:extLst>
      <p:ext uri="{BB962C8B-B14F-4D97-AF65-F5344CB8AC3E}">
        <p14:creationId xmlns:p14="http://schemas.microsoft.com/office/powerpoint/2010/main" val="320995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57229-5453-4AB1-83FB-FCE3FAA34F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1A269C-3628-46C9-8DA5-0052641AF4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749FDA-41CB-4AF4-9204-C05FDE57DEF3}"/>
              </a:ext>
            </a:extLst>
          </p:cNvPr>
          <p:cNvSpPr>
            <a:spLocks noGrp="1"/>
          </p:cNvSpPr>
          <p:nvPr>
            <p:ph type="dt" sz="half" idx="10"/>
          </p:nvPr>
        </p:nvSpPr>
        <p:spPr/>
        <p:txBody>
          <a:bodyPr/>
          <a:lstStyle/>
          <a:p>
            <a:fld id="{18D8E0CA-9AB8-4DED-B5B4-5D0BD2CFA0D4}" type="datetimeFigureOut">
              <a:rPr lang="en-IN" smtClean="0"/>
              <a:pPr/>
              <a:t>19-04-2022</a:t>
            </a:fld>
            <a:endParaRPr lang="en-IN"/>
          </a:p>
        </p:txBody>
      </p:sp>
      <p:sp>
        <p:nvSpPr>
          <p:cNvPr id="5" name="Footer Placeholder 4">
            <a:extLst>
              <a:ext uri="{FF2B5EF4-FFF2-40B4-BE49-F238E27FC236}">
                <a16:creationId xmlns:a16="http://schemas.microsoft.com/office/drawing/2014/main" id="{30906307-54C9-4022-B989-312FDCF8C6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2FD3E0-B6A2-4E03-A98A-6CF2B3BC3221}"/>
              </a:ext>
            </a:extLst>
          </p:cNvPr>
          <p:cNvSpPr>
            <a:spLocks noGrp="1"/>
          </p:cNvSpPr>
          <p:nvPr>
            <p:ph type="sldNum" sz="quarter" idx="12"/>
          </p:nvPr>
        </p:nvSpPr>
        <p:spPr/>
        <p:txBody>
          <a:bodyPr/>
          <a:lstStyle/>
          <a:p>
            <a:fld id="{BE241AEC-E9B2-4515-9B1F-F016D73DE787}" type="slidenum">
              <a:rPr lang="en-IN" smtClean="0"/>
              <a:pPr/>
              <a:t>‹#›</a:t>
            </a:fld>
            <a:endParaRPr lang="en-IN"/>
          </a:p>
        </p:txBody>
      </p:sp>
    </p:spTree>
    <p:extLst>
      <p:ext uri="{BB962C8B-B14F-4D97-AF65-F5344CB8AC3E}">
        <p14:creationId xmlns:p14="http://schemas.microsoft.com/office/powerpoint/2010/main" val="1439772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F4DEB3-A488-490E-9B16-C6557E2F49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094AD1-40C1-4D73-B395-0B14F7C3D6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E0FE1C-E406-4E24-9860-F6269224CA59}"/>
              </a:ext>
            </a:extLst>
          </p:cNvPr>
          <p:cNvSpPr>
            <a:spLocks noGrp="1"/>
          </p:cNvSpPr>
          <p:nvPr>
            <p:ph type="dt" sz="half" idx="10"/>
          </p:nvPr>
        </p:nvSpPr>
        <p:spPr/>
        <p:txBody>
          <a:bodyPr/>
          <a:lstStyle/>
          <a:p>
            <a:fld id="{18D8E0CA-9AB8-4DED-B5B4-5D0BD2CFA0D4}" type="datetimeFigureOut">
              <a:rPr lang="en-IN" smtClean="0"/>
              <a:pPr/>
              <a:t>19-04-2022</a:t>
            </a:fld>
            <a:endParaRPr lang="en-IN"/>
          </a:p>
        </p:txBody>
      </p:sp>
      <p:sp>
        <p:nvSpPr>
          <p:cNvPr id="5" name="Footer Placeholder 4">
            <a:extLst>
              <a:ext uri="{FF2B5EF4-FFF2-40B4-BE49-F238E27FC236}">
                <a16:creationId xmlns:a16="http://schemas.microsoft.com/office/drawing/2014/main" id="{D74F5CD7-E158-4735-BAAB-9027119F51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3F80BE-CA56-40DA-9043-FE9DCBF3781A}"/>
              </a:ext>
            </a:extLst>
          </p:cNvPr>
          <p:cNvSpPr>
            <a:spLocks noGrp="1"/>
          </p:cNvSpPr>
          <p:nvPr>
            <p:ph type="sldNum" sz="quarter" idx="12"/>
          </p:nvPr>
        </p:nvSpPr>
        <p:spPr/>
        <p:txBody>
          <a:bodyPr/>
          <a:lstStyle/>
          <a:p>
            <a:fld id="{BE241AEC-E9B2-4515-9B1F-F016D73DE787}" type="slidenum">
              <a:rPr lang="en-IN" smtClean="0"/>
              <a:pPr/>
              <a:t>‹#›</a:t>
            </a:fld>
            <a:endParaRPr lang="en-IN"/>
          </a:p>
        </p:txBody>
      </p:sp>
    </p:spTree>
    <p:extLst>
      <p:ext uri="{BB962C8B-B14F-4D97-AF65-F5344CB8AC3E}">
        <p14:creationId xmlns:p14="http://schemas.microsoft.com/office/powerpoint/2010/main" val="190887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C4EC-2F98-43A6-AE84-1C66C93166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48D194-73C2-444A-9536-BD8DEBC57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A30284-3D09-4D5B-B872-5A4C89023478}"/>
              </a:ext>
            </a:extLst>
          </p:cNvPr>
          <p:cNvSpPr>
            <a:spLocks noGrp="1"/>
          </p:cNvSpPr>
          <p:nvPr>
            <p:ph type="dt" sz="half" idx="10"/>
          </p:nvPr>
        </p:nvSpPr>
        <p:spPr/>
        <p:txBody>
          <a:bodyPr/>
          <a:lstStyle/>
          <a:p>
            <a:fld id="{18D8E0CA-9AB8-4DED-B5B4-5D0BD2CFA0D4}" type="datetimeFigureOut">
              <a:rPr lang="en-IN" smtClean="0"/>
              <a:pPr/>
              <a:t>19-04-2022</a:t>
            </a:fld>
            <a:endParaRPr lang="en-IN"/>
          </a:p>
        </p:txBody>
      </p:sp>
      <p:sp>
        <p:nvSpPr>
          <p:cNvPr id="5" name="Footer Placeholder 4">
            <a:extLst>
              <a:ext uri="{FF2B5EF4-FFF2-40B4-BE49-F238E27FC236}">
                <a16:creationId xmlns:a16="http://schemas.microsoft.com/office/drawing/2014/main" id="{EBDF8F2D-CCB4-46CB-98EE-F15354188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54CC01-30B7-4866-BBBE-697A205E6716}"/>
              </a:ext>
            </a:extLst>
          </p:cNvPr>
          <p:cNvSpPr>
            <a:spLocks noGrp="1"/>
          </p:cNvSpPr>
          <p:nvPr>
            <p:ph type="sldNum" sz="quarter" idx="12"/>
          </p:nvPr>
        </p:nvSpPr>
        <p:spPr/>
        <p:txBody>
          <a:bodyPr/>
          <a:lstStyle/>
          <a:p>
            <a:fld id="{BE241AEC-E9B2-4515-9B1F-F016D73DE787}" type="slidenum">
              <a:rPr lang="en-IN" smtClean="0"/>
              <a:pPr/>
              <a:t>‹#›</a:t>
            </a:fld>
            <a:endParaRPr lang="en-IN"/>
          </a:p>
        </p:txBody>
      </p:sp>
    </p:spTree>
    <p:extLst>
      <p:ext uri="{BB962C8B-B14F-4D97-AF65-F5344CB8AC3E}">
        <p14:creationId xmlns:p14="http://schemas.microsoft.com/office/powerpoint/2010/main" val="400308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5C815-15E3-43B8-82FE-9DA7FD40EC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B190BE-357B-4010-928C-1460C36327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1189BC-EC35-468D-9D09-C9AF254264A8}"/>
              </a:ext>
            </a:extLst>
          </p:cNvPr>
          <p:cNvSpPr>
            <a:spLocks noGrp="1"/>
          </p:cNvSpPr>
          <p:nvPr>
            <p:ph type="dt" sz="half" idx="10"/>
          </p:nvPr>
        </p:nvSpPr>
        <p:spPr/>
        <p:txBody>
          <a:bodyPr/>
          <a:lstStyle/>
          <a:p>
            <a:fld id="{18D8E0CA-9AB8-4DED-B5B4-5D0BD2CFA0D4}" type="datetimeFigureOut">
              <a:rPr lang="en-IN" smtClean="0"/>
              <a:pPr/>
              <a:t>19-04-2022</a:t>
            </a:fld>
            <a:endParaRPr lang="en-IN"/>
          </a:p>
        </p:txBody>
      </p:sp>
      <p:sp>
        <p:nvSpPr>
          <p:cNvPr id="5" name="Footer Placeholder 4">
            <a:extLst>
              <a:ext uri="{FF2B5EF4-FFF2-40B4-BE49-F238E27FC236}">
                <a16:creationId xmlns:a16="http://schemas.microsoft.com/office/drawing/2014/main" id="{7A15D2AE-FED8-4C88-9F98-B6093AA442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D1FFFD-D3FF-44AD-8275-F6999E761474}"/>
              </a:ext>
            </a:extLst>
          </p:cNvPr>
          <p:cNvSpPr>
            <a:spLocks noGrp="1"/>
          </p:cNvSpPr>
          <p:nvPr>
            <p:ph type="sldNum" sz="quarter" idx="12"/>
          </p:nvPr>
        </p:nvSpPr>
        <p:spPr/>
        <p:txBody>
          <a:bodyPr/>
          <a:lstStyle/>
          <a:p>
            <a:fld id="{BE241AEC-E9B2-4515-9B1F-F016D73DE787}" type="slidenum">
              <a:rPr lang="en-IN" smtClean="0"/>
              <a:pPr/>
              <a:t>‹#›</a:t>
            </a:fld>
            <a:endParaRPr lang="en-IN"/>
          </a:p>
        </p:txBody>
      </p:sp>
    </p:spTree>
    <p:extLst>
      <p:ext uri="{BB962C8B-B14F-4D97-AF65-F5344CB8AC3E}">
        <p14:creationId xmlns:p14="http://schemas.microsoft.com/office/powerpoint/2010/main" val="435946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DAAD3-955F-4443-9855-7A543409AB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C4B749-3213-457F-B662-F8B9E27AB9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F4AE37-5F54-4A2C-A3CB-B30AD28B10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0CF1F3-109E-4AB4-96F1-08BB0FF017E9}"/>
              </a:ext>
            </a:extLst>
          </p:cNvPr>
          <p:cNvSpPr>
            <a:spLocks noGrp="1"/>
          </p:cNvSpPr>
          <p:nvPr>
            <p:ph type="dt" sz="half" idx="10"/>
          </p:nvPr>
        </p:nvSpPr>
        <p:spPr/>
        <p:txBody>
          <a:bodyPr/>
          <a:lstStyle/>
          <a:p>
            <a:fld id="{18D8E0CA-9AB8-4DED-B5B4-5D0BD2CFA0D4}" type="datetimeFigureOut">
              <a:rPr lang="en-IN" smtClean="0"/>
              <a:pPr/>
              <a:t>19-04-2022</a:t>
            </a:fld>
            <a:endParaRPr lang="en-IN"/>
          </a:p>
        </p:txBody>
      </p:sp>
      <p:sp>
        <p:nvSpPr>
          <p:cNvPr id="6" name="Footer Placeholder 5">
            <a:extLst>
              <a:ext uri="{FF2B5EF4-FFF2-40B4-BE49-F238E27FC236}">
                <a16:creationId xmlns:a16="http://schemas.microsoft.com/office/drawing/2014/main" id="{B8B5CF3F-B34D-4E09-9543-B2C115E717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D86AF8-442A-4D5E-8127-0B8E5E90404F}"/>
              </a:ext>
            </a:extLst>
          </p:cNvPr>
          <p:cNvSpPr>
            <a:spLocks noGrp="1"/>
          </p:cNvSpPr>
          <p:nvPr>
            <p:ph type="sldNum" sz="quarter" idx="12"/>
          </p:nvPr>
        </p:nvSpPr>
        <p:spPr/>
        <p:txBody>
          <a:bodyPr/>
          <a:lstStyle/>
          <a:p>
            <a:fld id="{BE241AEC-E9B2-4515-9B1F-F016D73DE787}" type="slidenum">
              <a:rPr lang="en-IN" smtClean="0"/>
              <a:pPr/>
              <a:t>‹#›</a:t>
            </a:fld>
            <a:endParaRPr lang="en-IN"/>
          </a:p>
        </p:txBody>
      </p:sp>
    </p:spTree>
    <p:extLst>
      <p:ext uri="{BB962C8B-B14F-4D97-AF65-F5344CB8AC3E}">
        <p14:creationId xmlns:p14="http://schemas.microsoft.com/office/powerpoint/2010/main" val="211102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B398E-C05D-4220-800C-973B6F82D5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64E2C9-250E-4413-8C88-D1A07A3625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529DC-A6D9-470A-A79E-99661F3E26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F62C4F-F424-4A9C-9CB7-C059DD236C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D8FBD0-B910-498D-A5CB-ED62221926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162831-11B3-4AF9-85BB-C0CE713FF2A9}"/>
              </a:ext>
            </a:extLst>
          </p:cNvPr>
          <p:cNvSpPr>
            <a:spLocks noGrp="1"/>
          </p:cNvSpPr>
          <p:nvPr>
            <p:ph type="dt" sz="half" idx="10"/>
          </p:nvPr>
        </p:nvSpPr>
        <p:spPr/>
        <p:txBody>
          <a:bodyPr/>
          <a:lstStyle/>
          <a:p>
            <a:fld id="{18D8E0CA-9AB8-4DED-B5B4-5D0BD2CFA0D4}" type="datetimeFigureOut">
              <a:rPr lang="en-IN" smtClean="0"/>
              <a:pPr/>
              <a:t>19-04-2022</a:t>
            </a:fld>
            <a:endParaRPr lang="en-IN"/>
          </a:p>
        </p:txBody>
      </p:sp>
      <p:sp>
        <p:nvSpPr>
          <p:cNvPr id="8" name="Footer Placeholder 7">
            <a:extLst>
              <a:ext uri="{FF2B5EF4-FFF2-40B4-BE49-F238E27FC236}">
                <a16:creationId xmlns:a16="http://schemas.microsoft.com/office/drawing/2014/main" id="{E2EB2002-583C-4C97-9E5D-09E7173E5D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0C6E8E-7A0C-48CE-BF6C-A74D7498C739}"/>
              </a:ext>
            </a:extLst>
          </p:cNvPr>
          <p:cNvSpPr>
            <a:spLocks noGrp="1"/>
          </p:cNvSpPr>
          <p:nvPr>
            <p:ph type="sldNum" sz="quarter" idx="12"/>
          </p:nvPr>
        </p:nvSpPr>
        <p:spPr/>
        <p:txBody>
          <a:bodyPr/>
          <a:lstStyle/>
          <a:p>
            <a:fld id="{BE241AEC-E9B2-4515-9B1F-F016D73DE787}" type="slidenum">
              <a:rPr lang="en-IN" smtClean="0"/>
              <a:pPr/>
              <a:t>‹#›</a:t>
            </a:fld>
            <a:endParaRPr lang="en-IN"/>
          </a:p>
        </p:txBody>
      </p:sp>
    </p:spTree>
    <p:extLst>
      <p:ext uri="{BB962C8B-B14F-4D97-AF65-F5344CB8AC3E}">
        <p14:creationId xmlns:p14="http://schemas.microsoft.com/office/powerpoint/2010/main" val="3039773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55F3B-69E2-4AA7-B5FF-F0AD3B2995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FBC2CE-0C2A-4B92-AC7B-FF2D2C4A9DB1}"/>
              </a:ext>
            </a:extLst>
          </p:cNvPr>
          <p:cNvSpPr>
            <a:spLocks noGrp="1"/>
          </p:cNvSpPr>
          <p:nvPr>
            <p:ph type="dt" sz="half" idx="10"/>
          </p:nvPr>
        </p:nvSpPr>
        <p:spPr/>
        <p:txBody>
          <a:bodyPr/>
          <a:lstStyle/>
          <a:p>
            <a:fld id="{18D8E0CA-9AB8-4DED-B5B4-5D0BD2CFA0D4}" type="datetimeFigureOut">
              <a:rPr lang="en-IN" smtClean="0"/>
              <a:pPr/>
              <a:t>19-04-2022</a:t>
            </a:fld>
            <a:endParaRPr lang="en-IN"/>
          </a:p>
        </p:txBody>
      </p:sp>
      <p:sp>
        <p:nvSpPr>
          <p:cNvPr id="4" name="Footer Placeholder 3">
            <a:extLst>
              <a:ext uri="{FF2B5EF4-FFF2-40B4-BE49-F238E27FC236}">
                <a16:creationId xmlns:a16="http://schemas.microsoft.com/office/drawing/2014/main" id="{E470C917-DAA6-4B1B-8745-E8CC34708B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612FD1-A2CB-431C-9311-9EF40378B223}"/>
              </a:ext>
            </a:extLst>
          </p:cNvPr>
          <p:cNvSpPr>
            <a:spLocks noGrp="1"/>
          </p:cNvSpPr>
          <p:nvPr>
            <p:ph type="sldNum" sz="quarter" idx="12"/>
          </p:nvPr>
        </p:nvSpPr>
        <p:spPr/>
        <p:txBody>
          <a:bodyPr/>
          <a:lstStyle/>
          <a:p>
            <a:fld id="{BE241AEC-E9B2-4515-9B1F-F016D73DE787}" type="slidenum">
              <a:rPr lang="en-IN" smtClean="0"/>
              <a:pPr/>
              <a:t>‹#›</a:t>
            </a:fld>
            <a:endParaRPr lang="en-IN"/>
          </a:p>
        </p:txBody>
      </p:sp>
    </p:spTree>
    <p:extLst>
      <p:ext uri="{BB962C8B-B14F-4D97-AF65-F5344CB8AC3E}">
        <p14:creationId xmlns:p14="http://schemas.microsoft.com/office/powerpoint/2010/main" val="2359808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FAC284-68A6-4AEB-BBB9-E00EF6AD484A}"/>
              </a:ext>
            </a:extLst>
          </p:cNvPr>
          <p:cNvSpPr>
            <a:spLocks noGrp="1"/>
          </p:cNvSpPr>
          <p:nvPr>
            <p:ph type="dt" sz="half" idx="10"/>
          </p:nvPr>
        </p:nvSpPr>
        <p:spPr/>
        <p:txBody>
          <a:bodyPr/>
          <a:lstStyle/>
          <a:p>
            <a:fld id="{18D8E0CA-9AB8-4DED-B5B4-5D0BD2CFA0D4}" type="datetimeFigureOut">
              <a:rPr lang="en-IN" smtClean="0"/>
              <a:pPr/>
              <a:t>19-04-2022</a:t>
            </a:fld>
            <a:endParaRPr lang="en-IN"/>
          </a:p>
        </p:txBody>
      </p:sp>
      <p:sp>
        <p:nvSpPr>
          <p:cNvPr id="3" name="Footer Placeholder 2">
            <a:extLst>
              <a:ext uri="{FF2B5EF4-FFF2-40B4-BE49-F238E27FC236}">
                <a16:creationId xmlns:a16="http://schemas.microsoft.com/office/drawing/2014/main" id="{273BDF87-4F15-4A54-B62F-301C5D16A8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74357F-2A72-4EA1-9B35-BDA4180E8DDF}"/>
              </a:ext>
            </a:extLst>
          </p:cNvPr>
          <p:cNvSpPr>
            <a:spLocks noGrp="1"/>
          </p:cNvSpPr>
          <p:nvPr>
            <p:ph type="sldNum" sz="quarter" idx="12"/>
          </p:nvPr>
        </p:nvSpPr>
        <p:spPr/>
        <p:txBody>
          <a:bodyPr/>
          <a:lstStyle/>
          <a:p>
            <a:fld id="{BE241AEC-E9B2-4515-9B1F-F016D73DE787}" type="slidenum">
              <a:rPr lang="en-IN" smtClean="0"/>
              <a:pPr/>
              <a:t>‹#›</a:t>
            </a:fld>
            <a:endParaRPr lang="en-IN"/>
          </a:p>
        </p:txBody>
      </p:sp>
    </p:spTree>
    <p:extLst>
      <p:ext uri="{BB962C8B-B14F-4D97-AF65-F5344CB8AC3E}">
        <p14:creationId xmlns:p14="http://schemas.microsoft.com/office/powerpoint/2010/main" val="3737500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EFC2E-3A79-457F-AAF1-41091F880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8FB0ED-92B8-4D5B-BBF5-8EB4E780AF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D9C188-7463-4235-8EAE-A60E28043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6B4334-C6BC-4BC1-8E1C-5ED698E21730}"/>
              </a:ext>
            </a:extLst>
          </p:cNvPr>
          <p:cNvSpPr>
            <a:spLocks noGrp="1"/>
          </p:cNvSpPr>
          <p:nvPr>
            <p:ph type="dt" sz="half" idx="10"/>
          </p:nvPr>
        </p:nvSpPr>
        <p:spPr/>
        <p:txBody>
          <a:bodyPr/>
          <a:lstStyle/>
          <a:p>
            <a:fld id="{18D8E0CA-9AB8-4DED-B5B4-5D0BD2CFA0D4}" type="datetimeFigureOut">
              <a:rPr lang="en-IN" smtClean="0"/>
              <a:pPr/>
              <a:t>19-04-2022</a:t>
            </a:fld>
            <a:endParaRPr lang="en-IN"/>
          </a:p>
        </p:txBody>
      </p:sp>
      <p:sp>
        <p:nvSpPr>
          <p:cNvPr id="6" name="Footer Placeholder 5">
            <a:extLst>
              <a:ext uri="{FF2B5EF4-FFF2-40B4-BE49-F238E27FC236}">
                <a16:creationId xmlns:a16="http://schemas.microsoft.com/office/drawing/2014/main" id="{CC727281-D084-4737-A10E-50F5592B68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CECF47-54C3-4783-A359-0F163A06975A}"/>
              </a:ext>
            </a:extLst>
          </p:cNvPr>
          <p:cNvSpPr>
            <a:spLocks noGrp="1"/>
          </p:cNvSpPr>
          <p:nvPr>
            <p:ph type="sldNum" sz="quarter" idx="12"/>
          </p:nvPr>
        </p:nvSpPr>
        <p:spPr/>
        <p:txBody>
          <a:bodyPr/>
          <a:lstStyle/>
          <a:p>
            <a:fld id="{BE241AEC-E9B2-4515-9B1F-F016D73DE787}" type="slidenum">
              <a:rPr lang="en-IN" smtClean="0"/>
              <a:pPr/>
              <a:t>‹#›</a:t>
            </a:fld>
            <a:endParaRPr lang="en-IN"/>
          </a:p>
        </p:txBody>
      </p:sp>
    </p:spTree>
    <p:extLst>
      <p:ext uri="{BB962C8B-B14F-4D97-AF65-F5344CB8AC3E}">
        <p14:creationId xmlns:p14="http://schemas.microsoft.com/office/powerpoint/2010/main" val="270784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9513-B3B9-4D6A-88FD-6172B1C99C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DC1E55-DD6F-4F69-9604-8E27FF579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34F5BB-9767-4B11-8429-AD9247EBE4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E55F0A-6D03-4171-A28B-BE9DBCFA72BD}"/>
              </a:ext>
            </a:extLst>
          </p:cNvPr>
          <p:cNvSpPr>
            <a:spLocks noGrp="1"/>
          </p:cNvSpPr>
          <p:nvPr>
            <p:ph type="dt" sz="half" idx="10"/>
          </p:nvPr>
        </p:nvSpPr>
        <p:spPr/>
        <p:txBody>
          <a:bodyPr/>
          <a:lstStyle/>
          <a:p>
            <a:fld id="{18D8E0CA-9AB8-4DED-B5B4-5D0BD2CFA0D4}" type="datetimeFigureOut">
              <a:rPr lang="en-IN" smtClean="0"/>
              <a:pPr/>
              <a:t>19-04-2022</a:t>
            </a:fld>
            <a:endParaRPr lang="en-IN"/>
          </a:p>
        </p:txBody>
      </p:sp>
      <p:sp>
        <p:nvSpPr>
          <p:cNvPr id="6" name="Footer Placeholder 5">
            <a:extLst>
              <a:ext uri="{FF2B5EF4-FFF2-40B4-BE49-F238E27FC236}">
                <a16:creationId xmlns:a16="http://schemas.microsoft.com/office/drawing/2014/main" id="{CF71AB22-2F14-49FB-B815-45451504D8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B6F2CF-D1AA-49DE-87A7-69FD58B7ACAB}"/>
              </a:ext>
            </a:extLst>
          </p:cNvPr>
          <p:cNvSpPr>
            <a:spLocks noGrp="1"/>
          </p:cNvSpPr>
          <p:nvPr>
            <p:ph type="sldNum" sz="quarter" idx="12"/>
          </p:nvPr>
        </p:nvSpPr>
        <p:spPr/>
        <p:txBody>
          <a:bodyPr/>
          <a:lstStyle/>
          <a:p>
            <a:fld id="{BE241AEC-E9B2-4515-9B1F-F016D73DE787}" type="slidenum">
              <a:rPr lang="en-IN" smtClean="0"/>
              <a:pPr/>
              <a:t>‹#›</a:t>
            </a:fld>
            <a:endParaRPr lang="en-IN"/>
          </a:p>
        </p:txBody>
      </p:sp>
    </p:spTree>
    <p:extLst>
      <p:ext uri="{BB962C8B-B14F-4D97-AF65-F5344CB8AC3E}">
        <p14:creationId xmlns:p14="http://schemas.microsoft.com/office/powerpoint/2010/main" val="40949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7C78A1-7623-4567-87F1-6ECA062047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5D839C-41CE-490A-82F8-BC5552F75B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8C876B-3404-406A-9030-D3B488CE76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8E0CA-9AB8-4DED-B5B4-5D0BD2CFA0D4}" type="datetimeFigureOut">
              <a:rPr lang="en-IN" smtClean="0"/>
              <a:pPr/>
              <a:t>19-04-2022</a:t>
            </a:fld>
            <a:endParaRPr lang="en-IN"/>
          </a:p>
        </p:txBody>
      </p:sp>
      <p:sp>
        <p:nvSpPr>
          <p:cNvPr id="5" name="Footer Placeholder 4">
            <a:extLst>
              <a:ext uri="{FF2B5EF4-FFF2-40B4-BE49-F238E27FC236}">
                <a16:creationId xmlns:a16="http://schemas.microsoft.com/office/drawing/2014/main" id="{5BBF24F7-538E-485C-8F86-AF986F620F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24A2AB-B9AF-4406-A490-EDE25A9840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241AEC-E9B2-4515-9B1F-F016D73DE787}" type="slidenum">
              <a:rPr lang="en-IN" smtClean="0"/>
              <a:pPr/>
              <a:t>‹#›</a:t>
            </a:fld>
            <a:endParaRPr lang="en-IN"/>
          </a:p>
        </p:txBody>
      </p:sp>
    </p:spTree>
    <p:extLst>
      <p:ext uri="{BB962C8B-B14F-4D97-AF65-F5344CB8AC3E}">
        <p14:creationId xmlns:p14="http://schemas.microsoft.com/office/powerpoint/2010/main" val="205270877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0.emf" /><Relationship Id="rId2" Type="http://schemas.openxmlformats.org/officeDocument/2006/relationships/image" Target="../media/image9.emf"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emf"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3.emf"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16.emf"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7.emf"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8.emf"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9.emf"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21.emf"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22.emf"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23.emf"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24.emf"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hyperlink" Target="https://www.statology.org/poisson-distribution-calculator/" TargetMode="Externa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hyperlink" Target="https://www.statology.org/poisson-distribution-calculator/" TargetMode="Externa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hyperlink" Target="https://www.statology.org/poisson-distribution-calculator/" TargetMode="Externa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25.emf"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26.emf"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27.emf"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3" Type="http://schemas.openxmlformats.org/officeDocument/2006/relationships/image" Target="../media/image29.emf" /><Relationship Id="rId2" Type="http://schemas.openxmlformats.org/officeDocument/2006/relationships/image" Target="../media/image28.emf"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image" Target="../media/image32.png" /><Relationship Id="rId1" Type="http://schemas.openxmlformats.org/officeDocument/2006/relationships/slideLayout" Target="../slideLayouts/slideLayout2.xml" /><Relationship Id="rId4" Type="http://schemas.openxmlformats.org/officeDocument/2006/relationships/image" Target="../media/image34.png" /></Relationships>
</file>

<file path=ppt/slides/_rels/slide55.xml.rels><?xml version="1.0" encoding="UTF-8" standalone="yes"?>
<Relationships xmlns="http://schemas.openxmlformats.org/package/2006/relationships"><Relationship Id="rId2" Type="http://schemas.openxmlformats.org/officeDocument/2006/relationships/image" Target="../media/image35.emf"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image" Target="../media/image37.emf"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image" Target="../media/image38.emf"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image" Target="../media/image39.pn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image" Target="../media/image40.emf"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AAB11-59AF-4F27-8142-88DFE459D0DD}"/>
              </a:ext>
            </a:extLst>
          </p:cNvPr>
          <p:cNvSpPr>
            <a:spLocks noGrp="1"/>
          </p:cNvSpPr>
          <p:nvPr>
            <p:ph type="ctrTitle"/>
          </p:nvPr>
        </p:nvSpPr>
        <p:spPr>
          <a:xfrm>
            <a:off x="1524000" y="101600"/>
            <a:ext cx="9987280" cy="3032443"/>
          </a:xfrm>
        </p:spPr>
        <p:txBody>
          <a:bodyPr>
            <a:normAutofit/>
          </a:bodyPr>
          <a:lstStyle/>
          <a:p>
            <a:r>
              <a:rPr lang="en-US" sz="4400" b="1" dirty="0">
                <a:solidFill>
                  <a:srgbClr val="002060"/>
                </a:solidFill>
                <a:latin typeface="Times New Roman" panose="02020603050405020304" pitchFamily="18" charset="0"/>
                <a:cs typeface="Times New Roman" panose="02020603050405020304" pitchFamily="18" charset="0"/>
              </a:rPr>
              <a:t>Applied Statistics </a:t>
            </a:r>
            <a:endParaRPr lang="en-IN" sz="4400" b="1"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611EE4-96B5-4699-8CB9-3B71D29A185E}"/>
              </a:ext>
            </a:extLst>
          </p:cNvPr>
          <p:cNvSpPr>
            <a:spLocks noGrp="1"/>
          </p:cNvSpPr>
          <p:nvPr>
            <p:ph type="subTitle" idx="1"/>
          </p:nvPr>
        </p:nvSpPr>
        <p:spPr>
          <a:xfrm>
            <a:off x="1747520" y="4628198"/>
            <a:ext cx="9144000" cy="1655762"/>
          </a:xfrm>
        </p:spPr>
        <p:txBody>
          <a:bodyPr>
            <a:noAutofit/>
          </a:bodyPr>
          <a:lstStyle/>
          <a:p>
            <a:r>
              <a:rPr lang="en-IN" dirty="0">
                <a:latin typeface="Times New Roman" panose="02020603050405020304" pitchFamily="18" charset="0"/>
                <a:cs typeface="Times New Roman" panose="02020603050405020304" pitchFamily="18" charset="0"/>
              </a:rPr>
              <a:t>Sheela S, Assistant Professor</a:t>
            </a:r>
          </a:p>
          <a:p>
            <a:r>
              <a:rPr lang="en-IN" dirty="0">
                <a:latin typeface="Times New Roman" panose="02020603050405020304" pitchFamily="18" charset="0"/>
                <a:cs typeface="Times New Roman" panose="02020603050405020304" pitchFamily="18" charset="0"/>
              </a:rPr>
              <a:t>Department of CSE</a:t>
            </a:r>
          </a:p>
          <a:p>
            <a:r>
              <a:rPr lang="en-IN" dirty="0">
                <a:latin typeface="Times New Roman" panose="02020603050405020304" pitchFamily="18" charset="0"/>
                <a:cs typeface="Times New Roman" panose="02020603050405020304" pitchFamily="18" charset="0"/>
              </a:rPr>
              <a:t>GAT</a:t>
            </a:r>
          </a:p>
        </p:txBody>
      </p:sp>
    </p:spTree>
    <p:extLst>
      <p:ext uri="{BB962C8B-B14F-4D97-AF65-F5344CB8AC3E}">
        <p14:creationId xmlns:p14="http://schemas.microsoft.com/office/powerpoint/2010/main" val="3157214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DFC30-DCA9-4C40-92BC-8373D493CEB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Continuous random variable</a:t>
            </a:r>
          </a:p>
        </p:txBody>
      </p:sp>
      <p:sp>
        <p:nvSpPr>
          <p:cNvPr id="3" name="Content Placeholder 2">
            <a:extLst>
              <a:ext uri="{FF2B5EF4-FFF2-40B4-BE49-F238E27FC236}">
                <a16:creationId xmlns:a16="http://schemas.microsoft.com/office/drawing/2014/main" id="{5C8E43E3-44EE-4120-B86A-FB411A060E92}"/>
              </a:ext>
            </a:extLst>
          </p:cNvPr>
          <p:cNvSpPr>
            <a:spLocks noGrp="1"/>
          </p:cNvSpPr>
          <p:nvPr>
            <p:ph idx="1"/>
          </p:nvPr>
        </p:nvSpPr>
        <p:spPr>
          <a:xfrm>
            <a:off x="693019" y="1586447"/>
            <a:ext cx="10660781" cy="4906428"/>
          </a:xfrm>
        </p:spPr>
        <p:txBody>
          <a:bodyPr>
            <a:normAutofit fontScale="62500" lnSpcReduction="20000"/>
          </a:bodyPr>
          <a:lstStyle/>
          <a:p>
            <a:pPr marL="0" indent="0">
              <a:buNone/>
            </a:pPr>
            <a:r>
              <a:rPr lang="en-US" sz="3600" dirty="0">
                <a:latin typeface="Times New Roman" panose="02020603050405020304" pitchFamily="18" charset="0"/>
                <a:cs typeface="Times New Roman" panose="02020603050405020304" pitchFamily="18" charset="0"/>
              </a:rPr>
              <a:t>●A continuous random variable takes infinitely many values (within a specified range)</a:t>
            </a: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●It can either take an uncountably infinite set of values or values in a given interval</a:t>
            </a:r>
          </a:p>
          <a:p>
            <a:pPr marL="0" indent="0">
              <a:buNone/>
            </a:pPr>
            <a:r>
              <a:rPr lang="en-US" sz="3600" dirty="0">
                <a:latin typeface="Times New Roman" panose="02020603050405020304" pitchFamily="18" charset="0"/>
                <a:cs typeface="Times New Roman" panose="02020603050405020304" pitchFamily="18" charset="0"/>
              </a:rPr>
              <a:t>Examples:</a:t>
            </a: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●Let Z: The income of a person</a:t>
            </a:r>
          </a:p>
          <a:p>
            <a:pPr marL="0" indent="0">
              <a:buNone/>
            </a:pPr>
            <a:r>
              <a:rPr lang="en-US" sz="3600" dirty="0">
                <a:latin typeface="Times New Roman" panose="02020603050405020304" pitchFamily="18" charset="0"/>
                <a:cs typeface="Times New Roman" panose="02020603050405020304" pitchFamily="18" charset="0"/>
              </a:rPr>
              <a:t>Ω = (0, maximum income of a person)</a:t>
            </a: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●Let V: The level of water in a dam</a:t>
            </a:r>
          </a:p>
          <a:p>
            <a:pPr marL="0" indent="0">
              <a:buNone/>
            </a:pPr>
            <a:r>
              <a:rPr lang="en-US" sz="3600" dirty="0">
                <a:latin typeface="Times New Roman" panose="02020603050405020304" pitchFamily="18" charset="0"/>
                <a:cs typeface="Times New Roman" panose="02020603050405020304" pitchFamily="18" charset="0"/>
              </a:rPr>
              <a:t>Ω = (0, height of the dam)</a:t>
            </a: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Note that random variables Z and V take values from a range and are thus continuous</a:t>
            </a:r>
          </a:p>
          <a:p>
            <a:pPr marL="0" indent="0">
              <a:buNone/>
            </a:pPr>
            <a:r>
              <a:rPr lang="en-US" sz="3600" dirty="0">
                <a:latin typeface="Times New Roman" panose="02020603050405020304" pitchFamily="18" charset="0"/>
                <a:cs typeface="Times New Roman" panose="02020603050405020304" pitchFamily="18" charset="0"/>
              </a:rPr>
              <a:t>random variables</a:t>
            </a:r>
          </a:p>
          <a:p>
            <a:pPr marL="0" indent="0">
              <a:buNone/>
            </a:pPr>
            <a:endParaRPr lang="en-US" sz="3600" dirty="0"/>
          </a:p>
          <a:p>
            <a:pPr marL="0" indent="0">
              <a:buNone/>
            </a:pPr>
            <a:endParaRPr lang="en-IN" dirty="0"/>
          </a:p>
        </p:txBody>
      </p:sp>
    </p:spTree>
    <p:extLst>
      <p:ext uri="{BB962C8B-B14F-4D97-AF65-F5344CB8AC3E}">
        <p14:creationId xmlns:p14="http://schemas.microsoft.com/office/powerpoint/2010/main" val="592071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D4BD-D12F-4518-A729-ECF2949AE73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D293D6F-A82F-4BAE-902C-0CF68643AEAF}"/>
              </a:ext>
            </a:extLst>
          </p:cNvPr>
          <p:cNvSpPr>
            <a:spLocks noGrp="1"/>
          </p:cNvSpPr>
          <p:nvPr>
            <p:ph idx="1"/>
          </p:nvPr>
        </p:nvSpPr>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Identify whether the variable is discrete or continuous random variable.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1.Number of children in a family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2.The Depth of drilling to find oil</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3.Defective Light bulbs in a box of ten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4.Amount of sugar in an orange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5.The time required to run a mile</a:t>
            </a:r>
          </a:p>
          <a:p>
            <a:pPr marL="0" indent="0">
              <a:buNone/>
            </a:pPr>
            <a:endParaRPr lang="en-IN" dirty="0"/>
          </a:p>
        </p:txBody>
      </p:sp>
      <p:pic>
        <p:nvPicPr>
          <p:cNvPr id="4" name="image6.jpeg">
            <a:extLst>
              <a:ext uri="{FF2B5EF4-FFF2-40B4-BE49-F238E27FC236}">
                <a16:creationId xmlns:a16="http://schemas.microsoft.com/office/drawing/2014/main" id="{9F638155-2E70-468E-B911-F8F925E22792}"/>
              </a:ext>
            </a:extLst>
          </p:cNvPr>
          <p:cNvPicPr>
            <a:picLocks noChangeAspect="1"/>
          </p:cNvPicPr>
          <p:nvPr/>
        </p:nvPicPr>
        <p:blipFill>
          <a:blip r:embed="rId2" cstate="print"/>
          <a:stretch>
            <a:fillRect/>
          </a:stretch>
        </p:blipFill>
        <p:spPr>
          <a:xfrm>
            <a:off x="5273842" y="365125"/>
            <a:ext cx="1829602" cy="1157659"/>
          </a:xfrm>
          <a:prstGeom prst="rect">
            <a:avLst/>
          </a:prstGeom>
        </p:spPr>
      </p:pic>
    </p:spTree>
    <p:extLst>
      <p:ext uri="{BB962C8B-B14F-4D97-AF65-F5344CB8AC3E}">
        <p14:creationId xmlns:p14="http://schemas.microsoft.com/office/powerpoint/2010/main" val="3775135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9AABC-3DDF-4F59-B35E-927C33BDD4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65407D-B525-459E-8E46-347FF9542FAB}"/>
              </a:ext>
            </a:extLst>
          </p:cNvPr>
          <p:cNvSpPr>
            <a:spLocks noGrp="1"/>
          </p:cNvSpPr>
          <p:nvPr>
            <p:ph idx="1"/>
          </p:nvPr>
        </p:nvSpPr>
        <p:spPr/>
        <p:txBody>
          <a:bodyPr>
            <a:normAutofit/>
          </a:bodyPr>
          <a:lstStyle/>
          <a:p>
            <a:pPr marL="0" indent="0" algn="ctr">
              <a:buNone/>
            </a:pPr>
            <a:endParaRPr lang="en-IN" sz="5400" dirty="0"/>
          </a:p>
          <a:p>
            <a:pPr marL="0" indent="0" algn="ctr">
              <a:buNone/>
            </a:pPr>
            <a:endParaRPr lang="en-IN" sz="5400" b="1" dirty="0">
              <a:latin typeface="Times New Roman" panose="02020603050405020304" pitchFamily="18" charset="0"/>
              <a:cs typeface="Times New Roman" panose="02020603050405020304" pitchFamily="18" charset="0"/>
            </a:endParaRPr>
          </a:p>
          <a:p>
            <a:pPr marL="0" indent="0" algn="ctr">
              <a:buNone/>
            </a:pPr>
            <a:r>
              <a:rPr lang="en-IN" sz="5400" b="1" dirty="0">
                <a:latin typeface="Times New Roman" panose="02020603050405020304" pitchFamily="18" charset="0"/>
                <a:cs typeface="Times New Roman" panose="02020603050405020304" pitchFamily="18" charset="0"/>
              </a:rPr>
              <a:t>Probability Distributions</a:t>
            </a:r>
          </a:p>
        </p:txBody>
      </p:sp>
    </p:spTree>
    <p:extLst>
      <p:ext uri="{BB962C8B-B14F-4D97-AF65-F5344CB8AC3E}">
        <p14:creationId xmlns:p14="http://schemas.microsoft.com/office/powerpoint/2010/main" val="119204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1779E-2CFB-429E-8798-A4F736C57A9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Distribution of the data</a:t>
            </a:r>
          </a:p>
        </p:txBody>
      </p:sp>
      <p:sp>
        <p:nvSpPr>
          <p:cNvPr id="3" name="Content Placeholder 2">
            <a:extLst>
              <a:ext uri="{FF2B5EF4-FFF2-40B4-BE49-F238E27FC236}">
                <a16:creationId xmlns:a16="http://schemas.microsoft.com/office/drawing/2014/main" id="{E7A1F305-384F-4B11-AD48-9A3288F095F5}"/>
              </a:ext>
            </a:extLst>
          </p:cNvPr>
          <p:cNvSpPr>
            <a:spLocks noGrp="1"/>
          </p:cNvSpPr>
          <p:nvPr>
            <p:ph idx="1"/>
          </p:nvPr>
        </p:nvSpPr>
        <p:spPr>
          <a:xfrm>
            <a:off x="664143" y="1472665"/>
            <a:ext cx="10689657" cy="4925679"/>
          </a:xfrm>
        </p:spPr>
        <p:txBody>
          <a:bodyPr/>
          <a:lstStyle/>
          <a:p>
            <a:r>
              <a:rPr lang="en-US" sz="3200" dirty="0">
                <a:latin typeface="Times New Roman" panose="02020603050405020304" pitchFamily="18" charset="0"/>
                <a:cs typeface="Times New Roman" panose="02020603050405020304" pitchFamily="18" charset="0"/>
              </a:rPr>
              <a:t>The distribution is a summary of the frequency of values taken by a random variable</a:t>
            </a:r>
          </a:p>
          <a:p>
            <a:r>
              <a:rPr lang="en-US" sz="3200" dirty="0">
                <a:latin typeface="Times New Roman" panose="02020603050405020304" pitchFamily="18" charset="0"/>
                <a:cs typeface="Times New Roman" panose="02020603050405020304" pitchFamily="18" charset="0"/>
              </a:rPr>
              <a:t>The distribution of the data gives information on the shape and spread of the data</a:t>
            </a:r>
          </a:p>
          <a:p>
            <a:r>
              <a:rPr lang="en-US" sz="3200" dirty="0">
                <a:latin typeface="Times New Roman" panose="02020603050405020304" pitchFamily="18" charset="0"/>
                <a:cs typeface="Times New Roman" panose="02020603050405020304" pitchFamily="18" charset="0"/>
              </a:rPr>
              <a:t>On plotting the histogram or a frequency curve for a variable, we actually look at how the data is distributed over its range</a:t>
            </a:r>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F3BA68F3-D83C-4C82-9875-16390BDF5BA4}"/>
              </a:ext>
            </a:extLst>
          </p:cNvPr>
          <p:cNvPicPr>
            <a:picLocks noChangeAspect="1"/>
          </p:cNvPicPr>
          <p:nvPr/>
        </p:nvPicPr>
        <p:blipFill>
          <a:blip r:embed="rId2"/>
          <a:stretch>
            <a:fillRect/>
          </a:stretch>
        </p:blipFill>
        <p:spPr>
          <a:xfrm>
            <a:off x="2451499" y="4437246"/>
            <a:ext cx="7549149" cy="1893714"/>
          </a:xfrm>
          <a:prstGeom prst="rect">
            <a:avLst/>
          </a:prstGeom>
        </p:spPr>
      </p:pic>
    </p:spTree>
    <p:extLst>
      <p:ext uri="{BB962C8B-B14F-4D97-AF65-F5344CB8AC3E}">
        <p14:creationId xmlns:p14="http://schemas.microsoft.com/office/powerpoint/2010/main" val="218834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809B-B2DE-4799-B1AF-63CC71E4BB1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Probability distribution</a:t>
            </a:r>
          </a:p>
        </p:txBody>
      </p:sp>
      <p:sp>
        <p:nvSpPr>
          <p:cNvPr id="3" name="Content Placeholder 2">
            <a:extLst>
              <a:ext uri="{FF2B5EF4-FFF2-40B4-BE49-F238E27FC236}">
                <a16:creationId xmlns:a16="http://schemas.microsoft.com/office/drawing/2014/main" id="{D2BC539D-4340-4B69-94F6-9394BA7705C8}"/>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Recall the example of data collection at the store. The data was collected for the mode of payment and the bill amount.</a:t>
            </a:r>
          </a:p>
          <a:p>
            <a:pPr marL="0" indent="0">
              <a:buNone/>
            </a:pPr>
            <a:r>
              <a:rPr lang="en-US" dirty="0">
                <a:latin typeface="Times New Roman" panose="02020603050405020304" pitchFamily="18" charset="0"/>
                <a:cs typeface="Times New Roman" panose="02020603050405020304" pitchFamily="18" charset="0"/>
              </a:rPr>
              <a:t>If we represent the data will have the following figures:</a:t>
            </a:r>
          </a:p>
          <a:p>
            <a:pPr marL="0" indent="0">
              <a:buNone/>
            </a:pPr>
            <a:endParaRPr lang="en-IN" dirty="0"/>
          </a:p>
        </p:txBody>
      </p:sp>
      <p:pic>
        <p:nvPicPr>
          <p:cNvPr id="4" name="Picture 3">
            <a:extLst>
              <a:ext uri="{FF2B5EF4-FFF2-40B4-BE49-F238E27FC236}">
                <a16:creationId xmlns:a16="http://schemas.microsoft.com/office/drawing/2014/main" id="{19CEEE2D-F9E6-4134-8B1D-39F918571073}"/>
              </a:ext>
            </a:extLst>
          </p:cNvPr>
          <p:cNvPicPr>
            <a:picLocks noChangeAspect="1"/>
          </p:cNvPicPr>
          <p:nvPr/>
        </p:nvPicPr>
        <p:blipFill>
          <a:blip r:embed="rId2"/>
          <a:stretch>
            <a:fillRect/>
          </a:stretch>
        </p:blipFill>
        <p:spPr>
          <a:xfrm>
            <a:off x="838200" y="3638349"/>
            <a:ext cx="5461114" cy="2292967"/>
          </a:xfrm>
          <a:prstGeom prst="rect">
            <a:avLst/>
          </a:prstGeom>
        </p:spPr>
      </p:pic>
      <p:pic>
        <p:nvPicPr>
          <p:cNvPr id="5" name="image9.jpeg">
            <a:extLst>
              <a:ext uri="{FF2B5EF4-FFF2-40B4-BE49-F238E27FC236}">
                <a16:creationId xmlns:a16="http://schemas.microsoft.com/office/drawing/2014/main" id="{A89DF19F-2C24-408A-B2FE-E28A0F7F92E8}"/>
              </a:ext>
            </a:extLst>
          </p:cNvPr>
          <p:cNvPicPr>
            <a:picLocks noChangeAspect="1"/>
          </p:cNvPicPr>
          <p:nvPr/>
        </p:nvPicPr>
        <p:blipFill>
          <a:blip r:embed="rId3" cstate="print"/>
          <a:stretch>
            <a:fillRect/>
          </a:stretch>
        </p:blipFill>
        <p:spPr>
          <a:xfrm>
            <a:off x="6501886" y="3753852"/>
            <a:ext cx="4031757" cy="2061960"/>
          </a:xfrm>
          <a:prstGeom prst="rect">
            <a:avLst/>
          </a:prstGeom>
        </p:spPr>
      </p:pic>
    </p:spTree>
    <p:extLst>
      <p:ext uri="{BB962C8B-B14F-4D97-AF65-F5344CB8AC3E}">
        <p14:creationId xmlns:p14="http://schemas.microsoft.com/office/powerpoint/2010/main" val="2023896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11703-F053-441D-94CF-771B908E192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Need for probability distribution</a:t>
            </a:r>
          </a:p>
        </p:txBody>
      </p:sp>
      <p:sp>
        <p:nvSpPr>
          <p:cNvPr id="3" name="Content Placeholder 2">
            <a:extLst>
              <a:ext uri="{FF2B5EF4-FFF2-40B4-BE49-F238E27FC236}">
                <a16:creationId xmlns:a16="http://schemas.microsoft.com/office/drawing/2014/main" id="{9AFB45DB-6AA5-47B1-9688-933B1C8E90BC}"/>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The statistical tests have assumptions based on the probability distributions that are needed to be verified before using the test.</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Once the distribution of the data is known, the descriptive statistics of the data is readily available.</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For instance, if the stock trader can determine the probability distribution of a particular stock, then the trader can estimate the potential expected returns that may yield in the future.</a:t>
            </a:r>
          </a:p>
          <a:p>
            <a:pPr marL="0" indent="0">
              <a:buNone/>
            </a:pPr>
            <a:endParaRPr lang="en-IN" dirty="0"/>
          </a:p>
        </p:txBody>
      </p:sp>
    </p:spTree>
    <p:extLst>
      <p:ext uri="{BB962C8B-B14F-4D97-AF65-F5344CB8AC3E}">
        <p14:creationId xmlns:p14="http://schemas.microsoft.com/office/powerpoint/2010/main" val="2390132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4D917-CE29-46E6-A852-D66122ACE915}"/>
              </a:ext>
            </a:extLst>
          </p:cNvPr>
          <p:cNvSpPr>
            <a:spLocks noGrp="1"/>
          </p:cNvSpPr>
          <p:nvPr>
            <p:ph type="title"/>
          </p:nvPr>
        </p:nvSpPr>
        <p:spPr>
          <a:xfrm>
            <a:off x="250257" y="365125"/>
            <a:ext cx="11103543" cy="1325563"/>
          </a:xfrm>
        </p:spPr>
        <p:txBody>
          <a:bodyPr/>
          <a:lstStyle/>
          <a:p>
            <a:r>
              <a:rPr lang="en-IN" b="1" dirty="0">
                <a:latin typeface="Times New Roman" panose="02020603050405020304" pitchFamily="18" charset="0"/>
                <a:cs typeface="Times New Roman" panose="02020603050405020304" pitchFamily="18" charset="0"/>
              </a:rPr>
              <a:t>Probability distribution</a:t>
            </a:r>
          </a:p>
        </p:txBody>
      </p:sp>
      <p:sp>
        <p:nvSpPr>
          <p:cNvPr id="3" name="Content Placeholder 2">
            <a:extLst>
              <a:ext uri="{FF2B5EF4-FFF2-40B4-BE49-F238E27FC236}">
                <a16:creationId xmlns:a16="http://schemas.microsoft.com/office/drawing/2014/main" id="{8B0D75F4-B40E-4F76-95D9-A94F7C88E528}"/>
              </a:ext>
            </a:extLst>
          </p:cNvPr>
          <p:cNvSpPr>
            <a:spLocks noGrp="1"/>
          </p:cNvSpPr>
          <p:nvPr>
            <p:ph idx="1"/>
          </p:nvPr>
        </p:nvSpPr>
        <p:spPr>
          <a:xfrm>
            <a:off x="442762" y="1607419"/>
            <a:ext cx="11396312" cy="4985885"/>
          </a:xfrm>
        </p:spPr>
        <p:txBody>
          <a:bodyPr>
            <a:normAutofit/>
          </a:bodyPr>
          <a:lstStyle/>
          <a:p>
            <a:pPr marL="0" indent="0">
              <a:buNone/>
            </a:pPr>
            <a:r>
              <a:rPr lang="en-US" dirty="0"/>
              <a:t>●A probability distribution is a list of all the possible outcomes of a random variable along with their corresponding probability of occurrence</a:t>
            </a:r>
          </a:p>
          <a:p>
            <a:pPr marL="0" indent="0">
              <a:buNone/>
            </a:pPr>
            <a:endParaRPr lang="en-US" dirty="0"/>
          </a:p>
          <a:p>
            <a:pPr marL="0" indent="0">
              <a:buNone/>
            </a:pPr>
            <a:r>
              <a:rPr lang="en-US" dirty="0"/>
              <a:t>●P(X=x) refers to the probability that the random variable X takes a particular value x</a:t>
            </a:r>
          </a:p>
          <a:p>
            <a:pPr marL="0" indent="0">
              <a:buNone/>
            </a:pPr>
            <a:endParaRPr lang="en-US" dirty="0"/>
          </a:p>
          <a:p>
            <a:pPr marL="0" indent="0">
              <a:buNone/>
            </a:pPr>
            <a:r>
              <a:rPr lang="en-US" dirty="0"/>
              <a:t>●A probability distribution is defined by its</a:t>
            </a:r>
          </a:p>
          <a:p>
            <a:pPr marL="0" indent="0">
              <a:buNone/>
            </a:pPr>
            <a:endParaRPr lang="en-US" dirty="0"/>
          </a:p>
          <a:p>
            <a:pPr>
              <a:buFont typeface="Wingdings" panose="05000000000000000000" pitchFamily="2" charset="2"/>
              <a:buChar char="q"/>
            </a:pPr>
            <a:r>
              <a:rPr lang="en-US" dirty="0"/>
              <a:t>probability mass function (</a:t>
            </a:r>
            <a:r>
              <a:rPr lang="en-US" dirty="0" err="1"/>
              <a:t>p.m.f</a:t>
            </a:r>
            <a:r>
              <a:rPr lang="en-US" dirty="0"/>
              <a:t>) for a discrete random variable</a:t>
            </a:r>
          </a:p>
          <a:p>
            <a:pPr>
              <a:buFont typeface="Wingdings" panose="05000000000000000000" pitchFamily="2" charset="2"/>
              <a:buChar char="q"/>
            </a:pPr>
            <a:r>
              <a:rPr lang="en-US" dirty="0"/>
              <a:t>probability density function (</a:t>
            </a:r>
            <a:r>
              <a:rPr lang="en-US" dirty="0" err="1"/>
              <a:t>p.d.f</a:t>
            </a:r>
            <a:r>
              <a:rPr lang="en-US" dirty="0"/>
              <a:t>) for a continuous random variable</a:t>
            </a:r>
          </a:p>
          <a:p>
            <a:pPr marL="0" indent="0">
              <a:buNone/>
            </a:pPr>
            <a:endParaRPr lang="en-IN" dirty="0"/>
          </a:p>
        </p:txBody>
      </p:sp>
    </p:spTree>
    <p:extLst>
      <p:ext uri="{BB962C8B-B14F-4D97-AF65-F5344CB8AC3E}">
        <p14:creationId xmlns:p14="http://schemas.microsoft.com/office/powerpoint/2010/main" val="3551993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8C94-4265-4098-8D88-6425B271B82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Probability distribution</a:t>
            </a:r>
          </a:p>
        </p:txBody>
      </p:sp>
      <p:pic>
        <p:nvPicPr>
          <p:cNvPr id="4" name="Content Placeholder 3">
            <a:extLst>
              <a:ext uri="{FF2B5EF4-FFF2-40B4-BE49-F238E27FC236}">
                <a16:creationId xmlns:a16="http://schemas.microsoft.com/office/drawing/2014/main" id="{43C54121-ECD3-4290-AFD5-98D584CCB4A5}"/>
              </a:ext>
            </a:extLst>
          </p:cNvPr>
          <p:cNvPicPr>
            <a:picLocks noGrp="1" noChangeAspect="1"/>
          </p:cNvPicPr>
          <p:nvPr>
            <p:ph idx="1"/>
          </p:nvPr>
        </p:nvPicPr>
        <p:blipFill>
          <a:blip r:embed="rId2"/>
          <a:stretch>
            <a:fillRect/>
          </a:stretch>
        </p:blipFill>
        <p:spPr>
          <a:xfrm>
            <a:off x="1075195" y="2348448"/>
            <a:ext cx="10507966" cy="2738620"/>
          </a:xfrm>
          <a:prstGeom prst="rect">
            <a:avLst/>
          </a:prstGeom>
        </p:spPr>
      </p:pic>
      <p:pic>
        <p:nvPicPr>
          <p:cNvPr id="7" name="Picture 6">
            <a:extLst>
              <a:ext uri="{FF2B5EF4-FFF2-40B4-BE49-F238E27FC236}">
                <a16:creationId xmlns:a16="http://schemas.microsoft.com/office/drawing/2014/main" id="{A7603E74-6BE7-4C3E-9A44-7462673F73CD}"/>
              </a:ext>
            </a:extLst>
          </p:cNvPr>
          <p:cNvPicPr>
            <a:picLocks noChangeAspect="1"/>
          </p:cNvPicPr>
          <p:nvPr/>
        </p:nvPicPr>
        <p:blipFill>
          <a:blip r:embed="rId3"/>
          <a:stretch>
            <a:fillRect/>
          </a:stretch>
        </p:blipFill>
        <p:spPr>
          <a:xfrm>
            <a:off x="5786577" y="2348448"/>
            <a:ext cx="9826745" cy="2561078"/>
          </a:xfrm>
          <a:prstGeom prst="rect">
            <a:avLst/>
          </a:prstGeom>
        </p:spPr>
      </p:pic>
      <p:sp>
        <p:nvSpPr>
          <p:cNvPr id="9" name="TextBox 8">
            <a:extLst>
              <a:ext uri="{FF2B5EF4-FFF2-40B4-BE49-F238E27FC236}">
                <a16:creationId xmlns:a16="http://schemas.microsoft.com/office/drawing/2014/main" id="{CE51ECC5-C558-4A42-9D0A-2FEB3973A8E3}"/>
              </a:ext>
            </a:extLst>
          </p:cNvPr>
          <p:cNvSpPr txBox="1"/>
          <p:nvPr/>
        </p:nvSpPr>
        <p:spPr>
          <a:xfrm>
            <a:off x="1510748" y="5197954"/>
            <a:ext cx="8358327" cy="369332"/>
          </a:xfrm>
          <a:prstGeom prst="rect">
            <a:avLst/>
          </a:prstGeom>
          <a:noFill/>
        </p:spPr>
        <p:txBody>
          <a:bodyPr wrap="square">
            <a:spAutoFit/>
          </a:bodyPr>
          <a:lstStyle/>
          <a:p>
            <a:r>
              <a:rPr lang="en-IN" dirty="0"/>
              <a:t>Discrete Variable                                                                  Continuous Variable</a:t>
            </a:r>
          </a:p>
        </p:txBody>
      </p:sp>
    </p:spTree>
    <p:extLst>
      <p:ext uri="{BB962C8B-B14F-4D97-AF65-F5344CB8AC3E}">
        <p14:creationId xmlns:p14="http://schemas.microsoft.com/office/powerpoint/2010/main" val="1573492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842A9-4CE3-4CD0-8DB9-373202365BC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The PMF and PDF difference</a:t>
            </a:r>
            <a:br>
              <a:rPr lang="en-US" dirty="0"/>
            </a:br>
            <a:endParaRPr lang="en-IN" dirty="0"/>
          </a:p>
        </p:txBody>
      </p:sp>
      <p:sp>
        <p:nvSpPr>
          <p:cNvPr id="3" name="Content Placeholder 2">
            <a:extLst>
              <a:ext uri="{FF2B5EF4-FFF2-40B4-BE49-F238E27FC236}">
                <a16:creationId xmlns:a16="http://schemas.microsoft.com/office/drawing/2014/main" id="{59EE159F-5777-4D4F-AADA-E471FD4843D2}"/>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The mathematical difference between a discrete distribution and a continuous distribution is:</a:t>
            </a:r>
          </a:p>
          <a:p>
            <a:pPr marL="0" indent="0">
              <a:buNone/>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The discrete distribution is defined by the probability mass function (pmf) which is the probability at a particular point</a:t>
            </a:r>
          </a:p>
          <a:p>
            <a:pPr marL="0" indent="0">
              <a:buNone/>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The continuous distribution is defined by the probability density function (pdf) which is the integration over it’s range</a:t>
            </a:r>
          </a:p>
          <a:p>
            <a:pPr marL="0" indent="0">
              <a:buNone/>
            </a:pPr>
            <a:endParaRPr lang="en-IN" dirty="0"/>
          </a:p>
        </p:txBody>
      </p:sp>
    </p:spTree>
    <p:extLst>
      <p:ext uri="{BB962C8B-B14F-4D97-AF65-F5344CB8AC3E}">
        <p14:creationId xmlns:p14="http://schemas.microsoft.com/office/powerpoint/2010/main" val="3156156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59574-7F5A-4413-9FEB-9AC95AE7FEEE}"/>
              </a:ext>
            </a:extLst>
          </p:cNvPr>
          <p:cNvSpPr>
            <a:spLocks noGrp="1"/>
          </p:cNvSpPr>
          <p:nvPr>
            <p:ph type="title"/>
          </p:nvPr>
        </p:nvSpPr>
        <p:spPr/>
        <p:txBody>
          <a:bodyPr/>
          <a:lstStyle/>
          <a:p>
            <a:r>
              <a:rPr lang="fr-FR" b="1" dirty="0">
                <a:latin typeface="Times New Roman" panose="02020603050405020304" pitchFamily="18" charset="0"/>
                <a:cs typeface="Times New Roman" panose="02020603050405020304" pitchFamily="18" charset="0"/>
              </a:rPr>
              <a:t>Cumulative distribution function (</a:t>
            </a:r>
            <a:r>
              <a:rPr lang="fr-FR" b="1" dirty="0" err="1">
                <a:latin typeface="Times New Roman" panose="02020603050405020304" pitchFamily="18" charset="0"/>
                <a:cs typeface="Times New Roman" panose="02020603050405020304" pitchFamily="18" charset="0"/>
              </a:rPr>
              <a:t>c.d.f</a:t>
            </a:r>
            <a:r>
              <a:rPr lang="fr-FR"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BD6820-F623-4380-8D53-70CC627D8D2F}"/>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advantage of the CDF is that it can be defined for any kind of random variable (discrete, continuous, and mixed).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gives the cumulative distribution function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P(X ≤ x)</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Denoted by F(x)</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That is, F(x) = P(X ≤ x)</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area of shaded region is 0.5</a:t>
            </a:r>
          </a:p>
          <a:p>
            <a:pPr marL="0" indent="0">
              <a:buNone/>
            </a:pPr>
            <a:endParaRPr lang="en-IN" dirty="0"/>
          </a:p>
        </p:txBody>
      </p:sp>
      <p:pic>
        <p:nvPicPr>
          <p:cNvPr id="5" name="Picture 4">
            <a:extLst>
              <a:ext uri="{FF2B5EF4-FFF2-40B4-BE49-F238E27FC236}">
                <a16:creationId xmlns:a16="http://schemas.microsoft.com/office/drawing/2014/main" id="{30B47010-A0CE-4A76-801E-9B29F62F50DE}"/>
              </a:ext>
            </a:extLst>
          </p:cNvPr>
          <p:cNvPicPr>
            <a:picLocks noChangeAspect="1"/>
          </p:cNvPicPr>
          <p:nvPr/>
        </p:nvPicPr>
        <p:blipFill>
          <a:blip r:embed="rId2"/>
          <a:stretch>
            <a:fillRect/>
          </a:stretch>
        </p:blipFill>
        <p:spPr>
          <a:xfrm>
            <a:off x="6814686" y="3537075"/>
            <a:ext cx="4113271" cy="2774825"/>
          </a:xfrm>
          <a:prstGeom prst="rect">
            <a:avLst/>
          </a:prstGeom>
        </p:spPr>
      </p:pic>
    </p:spTree>
    <p:extLst>
      <p:ext uri="{BB962C8B-B14F-4D97-AF65-F5344CB8AC3E}">
        <p14:creationId xmlns:p14="http://schemas.microsoft.com/office/powerpoint/2010/main" val="15632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7A07E-C8BC-4CCA-AD4A-9D52904B4EC8}"/>
              </a:ext>
            </a:extLst>
          </p:cNvPr>
          <p:cNvSpPr>
            <a:spLocks noGrp="1"/>
          </p:cNvSpPr>
          <p:nvPr>
            <p:ph type="title"/>
          </p:nvPr>
        </p:nvSpPr>
        <p:spPr/>
        <p:txBody>
          <a:bodyPr/>
          <a:lstStyle/>
          <a:p>
            <a:pPr marL="12700">
              <a:lnSpc>
                <a:spcPts val="3210"/>
              </a:lnSpc>
            </a:pPr>
            <a:r>
              <a:rPr lang="en-US" sz="4400" dirty="0">
                <a:effectLst/>
                <a:latin typeface="Tahoma" panose="020B0604030504040204" pitchFamily="34" charset="0"/>
                <a:ea typeface="Tahoma" panose="020B0604030504040204" pitchFamily="34" charset="0"/>
              </a:rPr>
              <a:t>Agenda</a:t>
            </a:r>
            <a:br>
              <a:rPr lang="en-IN" sz="1800" dirty="0">
                <a:effectLst/>
                <a:latin typeface="Tahoma" panose="020B0604030504040204" pitchFamily="34" charset="0"/>
                <a:ea typeface="Tahoma" panose="020B0604030504040204" pitchFamily="34" charset="0"/>
              </a:rPr>
            </a:br>
            <a:endParaRPr lang="en-IN" dirty="0"/>
          </a:p>
        </p:txBody>
      </p:sp>
      <p:pic>
        <p:nvPicPr>
          <p:cNvPr id="13" name="Content Placeholder 12">
            <a:extLst>
              <a:ext uri="{FF2B5EF4-FFF2-40B4-BE49-F238E27FC236}">
                <a16:creationId xmlns:a16="http://schemas.microsoft.com/office/drawing/2014/main" id="{0B65B515-8EBB-4696-9817-6983B18D5384}"/>
              </a:ext>
            </a:extLst>
          </p:cNvPr>
          <p:cNvPicPr>
            <a:picLocks noGrp="1" noChangeAspect="1"/>
          </p:cNvPicPr>
          <p:nvPr>
            <p:ph idx="1"/>
          </p:nvPr>
        </p:nvPicPr>
        <p:blipFill>
          <a:blip r:embed="rId2"/>
          <a:stretch>
            <a:fillRect/>
          </a:stretch>
        </p:blipFill>
        <p:spPr>
          <a:xfrm>
            <a:off x="838200" y="1347537"/>
            <a:ext cx="9606280" cy="5307263"/>
          </a:xfrm>
          <a:prstGeom prst="rect">
            <a:avLst/>
          </a:prstGeom>
        </p:spPr>
      </p:pic>
    </p:spTree>
    <p:extLst>
      <p:ext uri="{BB962C8B-B14F-4D97-AF65-F5344CB8AC3E}">
        <p14:creationId xmlns:p14="http://schemas.microsoft.com/office/powerpoint/2010/main" val="3807480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CCF7-0F29-4F82-B387-B3AE2D6655E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Properties of </a:t>
            </a:r>
            <a:r>
              <a:rPr lang="en-US" b="1" dirty="0" err="1">
                <a:latin typeface="Times New Roman" panose="02020603050405020304" pitchFamily="18" charset="0"/>
                <a:cs typeface="Times New Roman" panose="02020603050405020304" pitchFamily="18" charset="0"/>
              </a:rPr>
              <a:t>c.d.f.</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EC913B-B763-4EEF-A917-31E73F1DC56D}"/>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0 ≤ F(x) ≤ 1 since it is a probability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 increasing function or monotonically non- decreasing function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 = 0 and F(∞) = 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any two numbers a and b such that a &lt; b,</a:t>
            </a:r>
          </a:p>
          <a:p>
            <a:r>
              <a:rPr lang="en-US" dirty="0">
                <a:latin typeface="Times New Roman" panose="02020603050405020304" pitchFamily="18" charset="0"/>
                <a:cs typeface="Times New Roman" panose="02020603050405020304" pitchFamily="18" charset="0"/>
              </a:rPr>
              <a:t>the probability is computed as: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P(a ≤ X ≤ b) = F(b) - F(a)</a:t>
            </a:r>
          </a:p>
          <a:p>
            <a:pPr marL="0" indent="0">
              <a:buNone/>
            </a:pPr>
            <a:endParaRPr lang="en-IN" dirty="0"/>
          </a:p>
        </p:txBody>
      </p:sp>
      <p:pic>
        <p:nvPicPr>
          <p:cNvPr id="12" name="Picture 11">
            <a:extLst>
              <a:ext uri="{FF2B5EF4-FFF2-40B4-BE49-F238E27FC236}">
                <a16:creationId xmlns:a16="http://schemas.microsoft.com/office/drawing/2014/main" id="{688291B1-2D37-4F69-BE7A-52BE6522F583}"/>
              </a:ext>
            </a:extLst>
          </p:cNvPr>
          <p:cNvPicPr>
            <a:picLocks noChangeAspect="1"/>
          </p:cNvPicPr>
          <p:nvPr/>
        </p:nvPicPr>
        <p:blipFill>
          <a:blip r:embed="rId2"/>
          <a:stretch>
            <a:fillRect/>
          </a:stretch>
        </p:blipFill>
        <p:spPr>
          <a:xfrm>
            <a:off x="7284273" y="3421781"/>
            <a:ext cx="4574051" cy="3171692"/>
          </a:xfrm>
          <a:prstGeom prst="rect">
            <a:avLst/>
          </a:prstGeom>
        </p:spPr>
      </p:pic>
    </p:spTree>
    <p:extLst>
      <p:ext uri="{BB962C8B-B14F-4D97-AF65-F5344CB8AC3E}">
        <p14:creationId xmlns:p14="http://schemas.microsoft.com/office/powerpoint/2010/main" val="1118386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89ADC-1FFF-449E-9EE5-6FDFF66D03EF}"/>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Mathematical expectation of a random variable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AC4E8F-13DA-4EB2-8BA0-3B77B2A02B66}"/>
              </a:ext>
            </a:extLst>
          </p:cNvPr>
          <p:cNvSpPr>
            <a:spLocks noGrp="1"/>
          </p:cNvSpPr>
          <p:nvPr>
            <p:ph idx="1"/>
          </p:nvPr>
        </p:nvSpPr>
        <p:spPr>
          <a:xfrm>
            <a:off x="644893" y="1690688"/>
            <a:ext cx="11097928" cy="4719737"/>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It is the mathematical mean of a random variable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It is the central location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Also known as expected value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Denoted by µ</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For a probability distribution, it is µ = ∑ x. f(x) Where f(x) is the probability mass function</a:t>
            </a:r>
          </a:p>
          <a:p>
            <a:pPr marL="0" indent="0">
              <a:buNone/>
            </a:pPr>
            <a:endParaRPr lang="en-IN" dirty="0"/>
          </a:p>
        </p:txBody>
      </p:sp>
    </p:spTree>
    <p:extLst>
      <p:ext uri="{BB962C8B-B14F-4D97-AF65-F5344CB8AC3E}">
        <p14:creationId xmlns:p14="http://schemas.microsoft.com/office/powerpoint/2010/main" val="3270016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B39E-9617-4F58-8F46-C9C0DDB43635}"/>
              </a:ext>
            </a:extLst>
          </p:cNvPr>
          <p:cNvSpPr>
            <a:spLocks noGrp="1"/>
          </p:cNvSpPr>
          <p:nvPr>
            <p:ph type="title"/>
          </p:nvPr>
        </p:nvSpPr>
        <p:spPr>
          <a:xfrm>
            <a:off x="838200" y="336250"/>
            <a:ext cx="10515600" cy="1325563"/>
          </a:xfrm>
        </p:spPr>
        <p:txBody>
          <a:bodyPr/>
          <a:lstStyle/>
          <a:p>
            <a:r>
              <a:rPr lang="en-US" b="1" dirty="0">
                <a:latin typeface="Times New Roman" panose="02020603050405020304" pitchFamily="18" charset="0"/>
                <a:cs typeface="Times New Roman" panose="02020603050405020304" pitchFamily="18" charset="0"/>
              </a:rPr>
              <a:t>Variance of a random variable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D5514F-E08D-4AD0-8C46-D2228A504E1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is the mathematical mean of squares of deviations taken from the mean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Denoted by σ2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a probability distribution, it is σ2 = ∑ (x - µ)2. f(x) where f(x) is the probability mass function</a:t>
            </a:r>
          </a:p>
          <a:p>
            <a:pPr marL="0" indent="0">
              <a:buNone/>
            </a:pPr>
            <a:endParaRPr lang="en-IN" dirty="0"/>
          </a:p>
        </p:txBody>
      </p:sp>
    </p:spTree>
    <p:extLst>
      <p:ext uri="{BB962C8B-B14F-4D97-AF65-F5344CB8AC3E}">
        <p14:creationId xmlns:p14="http://schemas.microsoft.com/office/powerpoint/2010/main" val="3891347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0E70-4543-424F-86B7-4CEFF40A35D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Probability distributions</a:t>
            </a:r>
          </a:p>
        </p:txBody>
      </p:sp>
      <p:pic>
        <p:nvPicPr>
          <p:cNvPr id="27" name="Content Placeholder 26">
            <a:extLst>
              <a:ext uri="{FF2B5EF4-FFF2-40B4-BE49-F238E27FC236}">
                <a16:creationId xmlns:a16="http://schemas.microsoft.com/office/drawing/2014/main" id="{E4C717F2-EA48-45BE-BA7F-1FAA598EBABB}"/>
              </a:ext>
            </a:extLst>
          </p:cNvPr>
          <p:cNvPicPr>
            <a:picLocks noGrp="1" noChangeAspect="1"/>
          </p:cNvPicPr>
          <p:nvPr>
            <p:ph idx="1"/>
          </p:nvPr>
        </p:nvPicPr>
        <p:blipFill>
          <a:blip r:embed="rId2"/>
          <a:stretch>
            <a:fillRect/>
          </a:stretch>
        </p:blipFill>
        <p:spPr>
          <a:xfrm>
            <a:off x="838200" y="1560741"/>
            <a:ext cx="9535518" cy="4426173"/>
          </a:xfrm>
        </p:spPr>
      </p:pic>
    </p:spTree>
    <p:extLst>
      <p:ext uri="{BB962C8B-B14F-4D97-AF65-F5344CB8AC3E}">
        <p14:creationId xmlns:p14="http://schemas.microsoft.com/office/powerpoint/2010/main" val="2714605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102A3-BFFF-4EA9-8F5D-C8852AF754D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Probability distributions</a:t>
            </a:r>
          </a:p>
        </p:txBody>
      </p:sp>
      <p:pic>
        <p:nvPicPr>
          <p:cNvPr id="5" name="Content Placeholder 4">
            <a:extLst>
              <a:ext uri="{FF2B5EF4-FFF2-40B4-BE49-F238E27FC236}">
                <a16:creationId xmlns:a16="http://schemas.microsoft.com/office/drawing/2014/main" id="{B52144CD-14BF-4CC9-BAA4-4C6DF718593E}"/>
              </a:ext>
            </a:extLst>
          </p:cNvPr>
          <p:cNvPicPr>
            <a:picLocks noGrp="1" noChangeAspect="1"/>
          </p:cNvPicPr>
          <p:nvPr>
            <p:ph idx="1"/>
          </p:nvPr>
        </p:nvPicPr>
        <p:blipFill>
          <a:blip r:embed="rId2"/>
          <a:stretch>
            <a:fillRect/>
          </a:stretch>
        </p:blipFill>
        <p:spPr>
          <a:xfrm>
            <a:off x="1852612" y="2020094"/>
            <a:ext cx="8486775" cy="3962400"/>
          </a:xfrm>
        </p:spPr>
      </p:pic>
    </p:spTree>
    <p:extLst>
      <p:ext uri="{BB962C8B-B14F-4D97-AF65-F5344CB8AC3E}">
        <p14:creationId xmlns:p14="http://schemas.microsoft.com/office/powerpoint/2010/main" val="2427370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9252-3783-41D3-BF7D-B55AC047DAA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Uniform Distribution</a:t>
            </a:r>
          </a:p>
        </p:txBody>
      </p:sp>
      <p:sp>
        <p:nvSpPr>
          <p:cNvPr id="3" name="Content Placeholder 2">
            <a:extLst>
              <a:ext uri="{FF2B5EF4-FFF2-40B4-BE49-F238E27FC236}">
                <a16:creationId xmlns:a16="http://schemas.microsoft.com/office/drawing/2014/main" id="{1C752C02-6234-46C2-8AD3-F00223D89FD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Any situation in which every outcome in a sample space is equally likely will use a uniform distribution. </a:t>
            </a:r>
          </a:p>
          <a:p>
            <a:r>
              <a:rPr lang="en-US" dirty="0">
                <a:latin typeface="Times New Roman" panose="02020603050405020304" pitchFamily="18" charset="0"/>
                <a:cs typeface="Times New Roman" panose="02020603050405020304" pitchFamily="18" charset="0"/>
              </a:rPr>
              <a:t>uniform probability model. • a model in which every outcome has equal probability.</a:t>
            </a:r>
          </a:p>
          <a:p>
            <a:r>
              <a:rPr lang="en-US" dirty="0">
                <a:latin typeface="Times New Roman" panose="02020603050405020304" pitchFamily="18" charset="0"/>
                <a:cs typeface="Times New Roman" panose="02020603050405020304" pitchFamily="18" charset="0"/>
              </a:rPr>
              <a:t>One example of this in a discrete case is rolling a single standard die. There are a total of six sides of the die, and each side has the same probability of being rolled face up</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647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99ECC-B03E-49FB-A97D-D1E7975DBE07}"/>
              </a:ext>
            </a:extLst>
          </p:cNvPr>
          <p:cNvSpPr>
            <a:spLocks noGrp="1"/>
          </p:cNvSpPr>
          <p:nvPr>
            <p:ph type="title"/>
          </p:nvPr>
        </p:nvSpPr>
        <p:spPr/>
        <p:txBody>
          <a:bodyPr>
            <a:normAutofit fontScale="90000"/>
          </a:bodyPr>
          <a:lstStyle/>
          <a:p>
            <a:pPr algn="ctr" fontAlgn="base"/>
            <a:r>
              <a:rPr lang="en-US" sz="4000" b="1" i="0" dirty="0">
                <a:solidFill>
                  <a:srgbClr val="020202"/>
                </a:solidFill>
                <a:effectLst/>
                <a:latin typeface="Times New Roman" panose="02020603050405020304" pitchFamily="18" charset="0"/>
                <a:cs typeface="Times New Roman" panose="02020603050405020304" pitchFamily="18" charset="0"/>
              </a:rPr>
              <a:t>Real-Life Examples of the Uniform Distribution</a:t>
            </a:r>
            <a:br>
              <a:rPr lang="en-US" b="1" i="0" dirty="0">
                <a:solidFill>
                  <a:srgbClr val="020202"/>
                </a:solidFill>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095672C5-0902-4E8D-B33B-238A46E3B800}"/>
              </a:ext>
            </a:extLst>
          </p:cNvPr>
          <p:cNvSpPr>
            <a:spLocks noGrp="1"/>
          </p:cNvSpPr>
          <p:nvPr>
            <p:ph idx="1"/>
          </p:nvPr>
        </p:nvSpPr>
        <p:spPr/>
        <p:txBody>
          <a:bodyPr/>
          <a:lstStyle/>
          <a:p>
            <a:pPr algn="just" fontAlgn="base"/>
            <a:r>
              <a:rPr lang="en-US" b="1" i="0" dirty="0">
                <a:solidFill>
                  <a:srgbClr val="000000"/>
                </a:solidFill>
                <a:effectLst/>
                <a:latin typeface="Times New Roman" panose="02020603050405020304" pitchFamily="18" charset="0"/>
                <a:cs typeface="Times New Roman" panose="02020603050405020304" pitchFamily="18" charset="0"/>
              </a:rPr>
              <a:t>Example 1: Guessing a Birthday: </a:t>
            </a:r>
            <a:r>
              <a:rPr lang="en-US" b="1" dirty="0">
                <a:solidFill>
                  <a:srgbClr val="000000"/>
                </a:solidFill>
                <a:latin typeface="Times New Roman" panose="02020603050405020304" pitchFamily="18" charset="0"/>
                <a:cs typeface="Times New Roman" panose="02020603050405020304" pitchFamily="18" charset="0"/>
              </a:rPr>
              <a:t>If</a:t>
            </a:r>
            <a:r>
              <a:rPr lang="en-US" b="0" i="0" dirty="0">
                <a:solidFill>
                  <a:srgbClr val="000000"/>
                </a:solidFill>
                <a:effectLst/>
                <a:latin typeface="Times New Roman" panose="02020603050405020304" pitchFamily="18" charset="0"/>
                <a:cs typeface="Times New Roman" panose="02020603050405020304" pitchFamily="18" charset="0"/>
              </a:rPr>
              <a:t> you walked up to a random person on the street, the probability that their birthday falls on a given date would follow a uniform distribution because each day of the year is equally likely to be their birthday.</a:t>
            </a:r>
          </a:p>
          <a:p>
            <a:pPr marL="0" indent="0" algn="just" fontAlgn="base">
              <a:buNone/>
            </a:pPr>
            <a:endParaRPr lang="en-US" b="0" i="0" dirty="0">
              <a:solidFill>
                <a:srgbClr val="3D3D3D"/>
              </a:solidFill>
              <a:effectLst/>
              <a:latin typeface="Times New Roman" panose="02020603050405020304" pitchFamily="18" charset="0"/>
              <a:cs typeface="Times New Roman" panose="02020603050405020304" pitchFamily="18" charset="0"/>
            </a:endParaRPr>
          </a:p>
          <a:p>
            <a:pPr algn="just" fontAlgn="base"/>
            <a:r>
              <a:rPr lang="en-US" b="1" i="0" dirty="0">
                <a:solidFill>
                  <a:srgbClr val="000000"/>
                </a:solidFill>
                <a:effectLst/>
                <a:latin typeface="Times New Roman" panose="02020603050405020304" pitchFamily="18" charset="0"/>
                <a:cs typeface="Times New Roman" panose="02020603050405020304" pitchFamily="18" charset="0"/>
              </a:rPr>
              <a:t>Example 2: Rolling a </a:t>
            </a:r>
            <a:r>
              <a:rPr lang="en-US" b="1" i="0" dirty="0" err="1">
                <a:solidFill>
                  <a:srgbClr val="000000"/>
                </a:solidFill>
                <a:effectLst/>
                <a:latin typeface="Times New Roman" panose="02020603050405020304" pitchFamily="18" charset="0"/>
                <a:cs typeface="Times New Roman" panose="02020603050405020304" pitchFamily="18" charset="0"/>
              </a:rPr>
              <a:t>Die</a:t>
            </a:r>
            <a:r>
              <a:rPr lang="en-US" b="1" dirty="0" err="1">
                <a:solidFill>
                  <a:srgbClr val="020202"/>
                </a:solidFill>
                <a:latin typeface="Times New Roman" panose="02020603050405020304" pitchFamily="18" charset="0"/>
                <a:cs typeface="Times New Roman" panose="02020603050405020304" pitchFamily="18" charset="0"/>
              </a:rPr>
              <a:t>:</a:t>
            </a:r>
            <a:r>
              <a:rPr lang="en-US" b="0" i="0" dirty="0" err="1">
                <a:solidFill>
                  <a:srgbClr val="000000"/>
                </a:solidFill>
                <a:effectLst/>
                <a:latin typeface="Times New Roman" panose="02020603050405020304" pitchFamily="18" charset="0"/>
                <a:cs typeface="Times New Roman" panose="02020603050405020304" pitchFamily="18" charset="0"/>
              </a:rPr>
              <a:t>If</a:t>
            </a:r>
            <a:r>
              <a:rPr lang="en-US" b="0" i="0" dirty="0">
                <a:solidFill>
                  <a:srgbClr val="000000"/>
                </a:solidFill>
                <a:effectLst/>
                <a:latin typeface="Times New Roman" panose="02020603050405020304" pitchFamily="18" charset="0"/>
                <a:cs typeface="Times New Roman" panose="02020603050405020304" pitchFamily="18" charset="0"/>
              </a:rPr>
              <a:t> you roll a die one time, the probability that it falls on a number between 1 and 6 follows a uniform distribution because each number is equally likely to occur.</a:t>
            </a:r>
            <a:endParaRPr lang="en-US" b="0" i="0" dirty="0">
              <a:solidFill>
                <a:srgbClr val="3D3D3D"/>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92815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BD0E-B0C4-4A31-B00E-962270944E64}"/>
              </a:ext>
            </a:extLst>
          </p:cNvPr>
          <p:cNvSpPr>
            <a:spLocks noGrp="1"/>
          </p:cNvSpPr>
          <p:nvPr>
            <p:ph type="title"/>
          </p:nvPr>
        </p:nvSpPr>
        <p:spPr/>
        <p:txBody>
          <a:bodyPr/>
          <a:lstStyle/>
          <a:p>
            <a:endParaRPr lang="en-IN"/>
          </a:p>
        </p:txBody>
      </p:sp>
      <p:pic>
        <p:nvPicPr>
          <p:cNvPr id="1026" name="Picture 2" descr="Uniform Distribution - Overview, Examples, and Types">
            <a:extLst>
              <a:ext uri="{FF2B5EF4-FFF2-40B4-BE49-F238E27FC236}">
                <a16:creationId xmlns:a16="http://schemas.microsoft.com/office/drawing/2014/main" id="{0F95C9D2-E320-4997-953C-5AF6B30C5B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21793"/>
            <a:ext cx="10515600" cy="4159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108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C310-A06F-4A80-8C8A-129066137EB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Binomial Distribution</a:t>
            </a:r>
          </a:p>
        </p:txBody>
      </p:sp>
      <p:sp>
        <p:nvSpPr>
          <p:cNvPr id="3" name="Content Placeholder 2">
            <a:extLst>
              <a:ext uri="{FF2B5EF4-FFF2-40B4-BE49-F238E27FC236}">
                <a16:creationId xmlns:a16="http://schemas.microsoft.com/office/drawing/2014/main" id="{BE63BA95-237E-4429-9031-D8D80E396889}"/>
              </a:ext>
            </a:extLst>
          </p:cNvPr>
          <p:cNvSpPr>
            <a:spLocks noGrp="1"/>
          </p:cNvSpPr>
          <p:nvPr>
            <p:ph idx="1"/>
          </p:nvPr>
        </p:nvSpPr>
        <p:spPr/>
        <p:txBody>
          <a:bodyPr/>
          <a:lstStyle/>
          <a:p>
            <a:pPr algn="just"/>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b="0" i="0" dirty="0">
                <a:solidFill>
                  <a:srgbClr val="202124"/>
                </a:solidFill>
                <a:effectLst/>
                <a:latin typeface="Times New Roman" panose="02020603050405020304" pitchFamily="18" charset="0"/>
                <a:cs typeface="Times New Roman" panose="02020603050405020304" pitchFamily="18" charset="0"/>
              </a:rPr>
              <a:t>The binomial distribution is </a:t>
            </a:r>
            <a:r>
              <a:rPr lang="en-US" b="1" i="0" dirty="0">
                <a:solidFill>
                  <a:srgbClr val="202124"/>
                </a:solidFill>
                <a:effectLst/>
                <a:latin typeface="Times New Roman" panose="02020603050405020304" pitchFamily="18" charset="0"/>
                <a:cs typeface="Times New Roman" panose="02020603050405020304" pitchFamily="18" charset="0"/>
              </a:rPr>
              <a:t>the sum of a series of multiple independent and identically distributed Bernoulli trials</a:t>
            </a:r>
            <a:r>
              <a:rPr lang="en-US" b="0" i="0" dirty="0">
                <a:solidFill>
                  <a:srgbClr val="202124"/>
                </a:solidFill>
                <a:effectLst/>
                <a:latin typeface="Times New Roman" panose="02020603050405020304" pitchFamily="18" charset="0"/>
                <a:cs typeface="Times New Roman" panose="02020603050405020304" pitchFamily="18" charset="0"/>
              </a:rPr>
              <a:t>.</a:t>
            </a:r>
          </a:p>
          <a:p>
            <a:pPr marL="0" indent="0" algn="just">
              <a:buNone/>
            </a:pP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b="0" i="0" dirty="0">
                <a:solidFill>
                  <a:srgbClr val="202124"/>
                </a:solidFill>
                <a:effectLst/>
                <a:latin typeface="Times New Roman" panose="02020603050405020304" pitchFamily="18" charset="0"/>
                <a:cs typeface="Times New Roman" panose="02020603050405020304" pitchFamily="18" charset="0"/>
              </a:rPr>
              <a:t> In a Bernoulli trial, the experiment is said to be random and can only have two possible outcomes: success or failure.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7716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1C89C-6D69-4126-81BF-E6B7D25B071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Binomial distribution</a:t>
            </a:r>
          </a:p>
        </p:txBody>
      </p:sp>
      <p:pic>
        <p:nvPicPr>
          <p:cNvPr id="6" name="Content Placeholder 5">
            <a:extLst>
              <a:ext uri="{FF2B5EF4-FFF2-40B4-BE49-F238E27FC236}">
                <a16:creationId xmlns:a16="http://schemas.microsoft.com/office/drawing/2014/main" id="{4204B7CD-24BB-41A4-8AE7-CF8386EFEC7B}"/>
              </a:ext>
            </a:extLst>
          </p:cNvPr>
          <p:cNvPicPr>
            <a:picLocks noGrp="1" noChangeAspect="1"/>
          </p:cNvPicPr>
          <p:nvPr>
            <p:ph idx="1"/>
          </p:nvPr>
        </p:nvPicPr>
        <p:blipFill>
          <a:blip r:embed="rId2"/>
          <a:stretch>
            <a:fillRect/>
          </a:stretch>
        </p:blipFill>
        <p:spPr>
          <a:xfrm>
            <a:off x="394635" y="1617045"/>
            <a:ext cx="10664791" cy="4957010"/>
          </a:xfrm>
          <a:prstGeom prst="rect">
            <a:avLst/>
          </a:prstGeom>
        </p:spPr>
      </p:pic>
    </p:spTree>
    <p:extLst>
      <p:ext uri="{BB962C8B-B14F-4D97-AF65-F5344CB8AC3E}">
        <p14:creationId xmlns:p14="http://schemas.microsoft.com/office/powerpoint/2010/main" val="399884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BDD0-3405-458F-AEC0-F04B94E42F00}"/>
              </a:ext>
            </a:extLst>
          </p:cNvPr>
          <p:cNvSpPr>
            <a:spLocks noGrp="1"/>
          </p:cNvSpPr>
          <p:nvPr>
            <p:ph type="title"/>
          </p:nvPr>
        </p:nvSpPr>
        <p:spPr/>
        <p:txBody>
          <a:bodyPr/>
          <a:lstStyle/>
          <a:p>
            <a:pPr marL="12700">
              <a:lnSpc>
                <a:spcPts val="3210"/>
              </a:lnSpc>
            </a:pPr>
            <a:r>
              <a:rPr lang="en-US" sz="4400" b="1" dirty="0">
                <a:effectLst/>
                <a:latin typeface="Times New Roman" panose="02020603050405020304" pitchFamily="18" charset="0"/>
                <a:ea typeface="Tahoma" panose="020B0604030504040204" pitchFamily="34" charset="0"/>
                <a:cs typeface="Times New Roman" panose="02020603050405020304" pitchFamily="18" charset="0"/>
              </a:rPr>
              <a:t>Random</a:t>
            </a:r>
            <a:r>
              <a:rPr lang="en-US" sz="4400" b="1" spc="415"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4400" b="1" dirty="0">
                <a:effectLst/>
                <a:latin typeface="Times New Roman" panose="02020603050405020304" pitchFamily="18" charset="0"/>
                <a:ea typeface="Tahoma" panose="020B0604030504040204" pitchFamily="34" charset="0"/>
                <a:cs typeface="Times New Roman" panose="02020603050405020304" pitchFamily="18" charset="0"/>
              </a:rPr>
              <a:t>variable</a:t>
            </a:r>
            <a:br>
              <a:rPr lang="en-IN" sz="1800" b="1" dirty="0">
                <a:effectLst/>
                <a:latin typeface="Times New Roman" panose="02020603050405020304" pitchFamily="18" charset="0"/>
                <a:ea typeface="Tahoma" panose="020B0604030504040204" pitchFamily="34"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2BCAC6-2369-491D-9C70-AFCB4B83F2A9}"/>
              </a:ext>
            </a:extLst>
          </p:cNvPr>
          <p:cNvSpPr>
            <a:spLocks noGrp="1"/>
          </p:cNvSpPr>
          <p:nvPr>
            <p:ph idx="1"/>
          </p:nvPr>
        </p:nvSpPr>
        <p:spPr/>
        <p:txBody>
          <a:bodyPr>
            <a:normAutofit fontScale="92500" lnSpcReduction="10000"/>
          </a:bodyPr>
          <a:lstStyle/>
          <a:p>
            <a:pPr marL="0" indent="0" algn="just">
              <a:buNone/>
            </a:pPr>
            <a:r>
              <a:rPr lang="en-US" sz="3200" dirty="0">
                <a:latin typeface="Times New Roman" panose="02020603050405020304" pitchFamily="18" charset="0"/>
                <a:cs typeface="Times New Roman" panose="02020603050405020304" pitchFamily="18" charset="0"/>
              </a:rPr>
              <a:t>●The action of rolling a die is called a random experiment</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●The set of possible outcomes of an experiment is called the Sample Space and it is denoted by Ω</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●Possible outcomes for this experiment are: 1, 2, 3, 4, 5, and 6</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●A Random Variable is a function defined from the sample space to real numbers</a:t>
            </a:r>
          </a:p>
          <a:p>
            <a:pPr marL="0" indent="0">
              <a:buNone/>
            </a:pPr>
            <a:endParaRPr lang="en-IN" dirty="0"/>
          </a:p>
        </p:txBody>
      </p:sp>
    </p:spTree>
    <p:extLst>
      <p:ext uri="{BB962C8B-B14F-4D97-AF65-F5344CB8AC3E}">
        <p14:creationId xmlns:p14="http://schemas.microsoft.com/office/powerpoint/2010/main" val="105618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14BF-D808-4DB9-984A-7011588ECE4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Binomial distribution</a:t>
            </a:r>
          </a:p>
        </p:txBody>
      </p:sp>
      <p:pic>
        <p:nvPicPr>
          <p:cNvPr id="4" name="Content Placeholder 3">
            <a:extLst>
              <a:ext uri="{FF2B5EF4-FFF2-40B4-BE49-F238E27FC236}">
                <a16:creationId xmlns:a16="http://schemas.microsoft.com/office/drawing/2014/main" id="{62EFF284-FE07-4F55-A54D-A80E9CCF6B21}"/>
              </a:ext>
            </a:extLst>
          </p:cNvPr>
          <p:cNvPicPr>
            <a:picLocks noGrp="1" noChangeAspect="1"/>
          </p:cNvPicPr>
          <p:nvPr>
            <p:ph idx="1"/>
          </p:nvPr>
        </p:nvPicPr>
        <p:blipFill>
          <a:blip r:embed="rId2"/>
          <a:stretch>
            <a:fillRect/>
          </a:stretch>
        </p:blipFill>
        <p:spPr>
          <a:xfrm>
            <a:off x="592677" y="1443789"/>
            <a:ext cx="10591879" cy="5049086"/>
          </a:xfrm>
          <a:prstGeom prst="rect">
            <a:avLst/>
          </a:prstGeom>
        </p:spPr>
      </p:pic>
    </p:spTree>
    <p:extLst>
      <p:ext uri="{BB962C8B-B14F-4D97-AF65-F5344CB8AC3E}">
        <p14:creationId xmlns:p14="http://schemas.microsoft.com/office/powerpoint/2010/main" val="3332100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CE90-33B9-4853-A919-13473180FC7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Binomial distribution</a:t>
            </a:r>
          </a:p>
        </p:txBody>
      </p:sp>
      <p:pic>
        <p:nvPicPr>
          <p:cNvPr id="4" name="Content Placeholder 3">
            <a:extLst>
              <a:ext uri="{FF2B5EF4-FFF2-40B4-BE49-F238E27FC236}">
                <a16:creationId xmlns:a16="http://schemas.microsoft.com/office/drawing/2014/main" id="{FCD94319-D354-4276-9A89-B3EB54BA89A1}"/>
              </a:ext>
            </a:extLst>
          </p:cNvPr>
          <p:cNvPicPr>
            <a:picLocks noGrp="1" noChangeAspect="1"/>
          </p:cNvPicPr>
          <p:nvPr>
            <p:ph idx="1"/>
          </p:nvPr>
        </p:nvPicPr>
        <p:blipFill>
          <a:blip r:embed="rId2"/>
          <a:stretch>
            <a:fillRect/>
          </a:stretch>
        </p:blipFill>
        <p:spPr>
          <a:xfrm>
            <a:off x="-49745" y="1443789"/>
            <a:ext cx="11715564" cy="5290361"/>
          </a:xfrm>
          <a:prstGeom prst="rect">
            <a:avLst/>
          </a:prstGeom>
        </p:spPr>
      </p:pic>
    </p:spTree>
    <p:extLst>
      <p:ext uri="{BB962C8B-B14F-4D97-AF65-F5344CB8AC3E}">
        <p14:creationId xmlns:p14="http://schemas.microsoft.com/office/powerpoint/2010/main" val="3976092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448D-84EF-4F0C-BD44-2D20A238DBB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Binomial distribution</a:t>
            </a:r>
          </a:p>
        </p:txBody>
      </p:sp>
      <p:pic>
        <p:nvPicPr>
          <p:cNvPr id="4" name="Content Placeholder 3">
            <a:extLst>
              <a:ext uri="{FF2B5EF4-FFF2-40B4-BE49-F238E27FC236}">
                <a16:creationId xmlns:a16="http://schemas.microsoft.com/office/drawing/2014/main" id="{5EA075B4-32EA-4275-91FB-DF2EB50FDCC9}"/>
              </a:ext>
            </a:extLst>
          </p:cNvPr>
          <p:cNvPicPr>
            <a:picLocks noGrp="1" noChangeAspect="1"/>
          </p:cNvPicPr>
          <p:nvPr>
            <p:ph idx="1"/>
          </p:nvPr>
        </p:nvPicPr>
        <p:blipFill>
          <a:blip r:embed="rId2"/>
          <a:stretch>
            <a:fillRect/>
          </a:stretch>
        </p:blipFill>
        <p:spPr>
          <a:xfrm>
            <a:off x="596767" y="1366787"/>
            <a:ext cx="10684042" cy="5126087"/>
          </a:xfrm>
          <a:prstGeom prst="rect">
            <a:avLst/>
          </a:prstGeom>
        </p:spPr>
      </p:pic>
    </p:spTree>
    <p:extLst>
      <p:ext uri="{BB962C8B-B14F-4D97-AF65-F5344CB8AC3E}">
        <p14:creationId xmlns:p14="http://schemas.microsoft.com/office/powerpoint/2010/main" val="2848083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C013-ED33-428E-A0E3-349BB9B795F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Binomial distribution</a:t>
            </a:r>
          </a:p>
        </p:txBody>
      </p:sp>
      <p:sp>
        <p:nvSpPr>
          <p:cNvPr id="3" name="Content Placeholder 2">
            <a:extLst>
              <a:ext uri="{FF2B5EF4-FFF2-40B4-BE49-F238E27FC236}">
                <a16:creationId xmlns:a16="http://schemas.microsoft.com/office/drawing/2014/main" id="{F4287615-1FB2-4DA4-A5FA-0A231A4E4D82}"/>
              </a:ext>
            </a:extLst>
          </p:cNvPr>
          <p:cNvSpPr>
            <a:spLocks noGrp="1"/>
          </p:cNvSpPr>
          <p:nvPr>
            <p:ph idx="1"/>
          </p:nvPr>
        </p:nvSpPr>
        <p:spPr/>
        <p:txBody>
          <a:bodyPr>
            <a:normAutofit fontScale="77500" lnSpcReduction="20000"/>
          </a:bodyPr>
          <a:lstStyle/>
          <a:p>
            <a:pPr marL="0" indent="0" algn="just">
              <a:buNone/>
            </a:pPr>
            <a:r>
              <a:rPr lang="en-US" dirty="0">
                <a:latin typeface="Times New Roman" panose="02020603050405020304" pitchFamily="18" charset="0"/>
                <a:cs typeface="Times New Roman" panose="02020603050405020304" pitchFamily="18" charset="0"/>
              </a:rPr>
              <a:t>●It is based on the Bernoulli distribution</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 discrete random variable (X) taking values 0,1,2,...,n follows a binomial distribution if</a:t>
            </a:r>
          </a:p>
          <a:p>
            <a:pPr marL="0" indent="0" algn="just">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p.m.f</a:t>
            </a:r>
            <a:r>
              <a:rPr lang="en-US" dirty="0">
                <a:latin typeface="Times New Roman" panose="02020603050405020304" pitchFamily="18" charset="0"/>
                <a:cs typeface="Times New Roman" panose="02020603050405020304" pitchFamily="18" charset="0"/>
              </a:rPr>
              <a:t>. of X is given as: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●X follows binomial distribution with parameters n and p,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X ~ Binomial(</a:t>
            </a:r>
            <a:r>
              <a:rPr lang="en-US" dirty="0" err="1">
                <a:latin typeface="Times New Roman" panose="02020603050405020304" pitchFamily="18" charset="0"/>
                <a:cs typeface="Times New Roman" panose="02020603050405020304" pitchFamily="18" charset="0"/>
              </a:rPr>
              <a:t>n,p</a:t>
            </a:r>
            <a:r>
              <a:rPr lang="en-US" dirty="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●p is the probability of success, q is the probability of failure and n is the number of</a:t>
            </a:r>
          </a:p>
          <a:p>
            <a:pPr marL="0" indent="0" algn="just">
              <a:buNone/>
            </a:pPr>
            <a:r>
              <a:rPr lang="en-US" dirty="0">
                <a:latin typeface="Times New Roman" panose="02020603050405020304" pitchFamily="18" charset="0"/>
                <a:cs typeface="Times New Roman" panose="02020603050405020304" pitchFamily="18" charset="0"/>
              </a:rPr>
              <a:t>times the experiment is conducted</a:t>
            </a:r>
          </a:p>
          <a:p>
            <a:pPr marL="0" indent="0">
              <a:buNone/>
            </a:pPr>
            <a:endParaRPr lang="en-IN" dirty="0"/>
          </a:p>
        </p:txBody>
      </p:sp>
      <p:pic>
        <p:nvPicPr>
          <p:cNvPr id="4" name="Picture 3">
            <a:extLst>
              <a:ext uri="{FF2B5EF4-FFF2-40B4-BE49-F238E27FC236}">
                <a16:creationId xmlns:a16="http://schemas.microsoft.com/office/drawing/2014/main" id="{818B49E7-7DDC-4217-BFF1-43DCBE3A482E}"/>
              </a:ext>
            </a:extLst>
          </p:cNvPr>
          <p:cNvPicPr>
            <a:picLocks noChangeAspect="1"/>
          </p:cNvPicPr>
          <p:nvPr/>
        </p:nvPicPr>
        <p:blipFill>
          <a:blip r:embed="rId2"/>
          <a:stretch>
            <a:fillRect/>
          </a:stretch>
        </p:blipFill>
        <p:spPr>
          <a:xfrm>
            <a:off x="3129916" y="3436219"/>
            <a:ext cx="4180148" cy="644893"/>
          </a:xfrm>
          <a:prstGeom prst="rect">
            <a:avLst/>
          </a:prstGeom>
        </p:spPr>
      </p:pic>
    </p:spTree>
    <p:extLst>
      <p:ext uri="{BB962C8B-B14F-4D97-AF65-F5344CB8AC3E}">
        <p14:creationId xmlns:p14="http://schemas.microsoft.com/office/powerpoint/2010/main" val="3600304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2CA0A-A9AB-4642-9C9B-20EC064341F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Binomial distribution</a:t>
            </a:r>
          </a:p>
        </p:txBody>
      </p:sp>
      <p:pic>
        <p:nvPicPr>
          <p:cNvPr id="4" name="Content Placeholder 3">
            <a:extLst>
              <a:ext uri="{FF2B5EF4-FFF2-40B4-BE49-F238E27FC236}">
                <a16:creationId xmlns:a16="http://schemas.microsoft.com/office/drawing/2014/main" id="{ADF4D95A-CC70-4B24-98AD-12A1E2CC9044}"/>
              </a:ext>
            </a:extLst>
          </p:cNvPr>
          <p:cNvPicPr>
            <a:picLocks noGrp="1" noChangeAspect="1"/>
          </p:cNvPicPr>
          <p:nvPr>
            <p:ph idx="1"/>
          </p:nvPr>
        </p:nvPicPr>
        <p:blipFill>
          <a:blip r:embed="rId2"/>
          <a:stretch>
            <a:fillRect/>
          </a:stretch>
        </p:blipFill>
        <p:spPr>
          <a:xfrm>
            <a:off x="943276" y="2047878"/>
            <a:ext cx="9725486" cy="3686966"/>
          </a:xfrm>
          <a:prstGeom prst="rect">
            <a:avLst/>
          </a:prstGeom>
        </p:spPr>
      </p:pic>
    </p:spTree>
    <p:extLst>
      <p:ext uri="{BB962C8B-B14F-4D97-AF65-F5344CB8AC3E}">
        <p14:creationId xmlns:p14="http://schemas.microsoft.com/office/powerpoint/2010/main" val="1754587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85E7D-E9C4-48B6-85F7-CA23892A47A5}"/>
              </a:ext>
            </a:extLst>
          </p:cNvPr>
          <p:cNvSpPr>
            <a:spLocks noGrp="1"/>
          </p:cNvSpPr>
          <p:nvPr>
            <p:ph type="title"/>
          </p:nvPr>
        </p:nvSpPr>
        <p:spPr>
          <a:xfrm>
            <a:off x="336884" y="0"/>
            <a:ext cx="10968789" cy="1325563"/>
          </a:xfrm>
        </p:spPr>
        <p:txBody>
          <a:bodyPr>
            <a:normAutofit fontScale="90000"/>
          </a:bodyPr>
          <a:lstStyle/>
          <a:p>
            <a:pPr algn="ctr" fontAlgn="base"/>
            <a:br>
              <a:rPr lang="en-US" b="1" i="0" dirty="0">
                <a:solidFill>
                  <a:srgbClr val="020202"/>
                </a:solidFill>
                <a:effectLst/>
                <a:latin typeface="Montserrat" panose="00000500000000000000" pitchFamily="2" charset="0"/>
              </a:rPr>
            </a:br>
            <a:br>
              <a:rPr lang="en-US" b="1" i="0" dirty="0">
                <a:solidFill>
                  <a:srgbClr val="020202"/>
                </a:solidFill>
                <a:effectLst/>
                <a:latin typeface="Montserrat" panose="00000500000000000000" pitchFamily="2" charset="0"/>
              </a:rPr>
            </a:br>
            <a:r>
              <a:rPr lang="en-US" b="1" i="0" dirty="0">
                <a:solidFill>
                  <a:srgbClr val="020202"/>
                </a:solidFill>
                <a:effectLst/>
                <a:latin typeface="Times New Roman" panose="02020603050405020304" pitchFamily="18" charset="0"/>
                <a:cs typeface="Times New Roman" panose="02020603050405020304" pitchFamily="18" charset="0"/>
              </a:rPr>
              <a:t>Real-Life Examples of the Binomial Distribution</a:t>
            </a:r>
            <a:br>
              <a:rPr lang="en-US" b="1" i="0" dirty="0">
                <a:solidFill>
                  <a:srgbClr val="020202"/>
                </a:solidFill>
                <a:effectLst/>
                <a:latin typeface="Montserrat" panose="00000500000000000000" pitchFamily="2" charset="0"/>
              </a:rPr>
            </a:br>
            <a:br>
              <a:rPr lang="en-US" dirty="0"/>
            </a:br>
            <a:endParaRPr lang="en-IN" dirty="0"/>
          </a:p>
        </p:txBody>
      </p:sp>
      <p:sp>
        <p:nvSpPr>
          <p:cNvPr id="3" name="Content Placeholder 2">
            <a:extLst>
              <a:ext uri="{FF2B5EF4-FFF2-40B4-BE49-F238E27FC236}">
                <a16:creationId xmlns:a16="http://schemas.microsoft.com/office/drawing/2014/main" id="{863A1233-870C-4CE6-B218-26FFBA217032}"/>
              </a:ext>
            </a:extLst>
          </p:cNvPr>
          <p:cNvSpPr>
            <a:spLocks noGrp="1"/>
          </p:cNvSpPr>
          <p:nvPr>
            <p:ph idx="1"/>
          </p:nvPr>
        </p:nvSpPr>
        <p:spPr>
          <a:xfrm>
            <a:off x="-1" y="1405288"/>
            <a:ext cx="11973827" cy="5524901"/>
          </a:xfrm>
        </p:spPr>
        <p:txBody>
          <a:bodyPr>
            <a:normAutofit/>
          </a:bodyPr>
          <a:lstStyle/>
          <a:p>
            <a:pPr algn="just" fontAlgn="base"/>
            <a:r>
              <a:rPr lang="en-US" b="1" i="0" dirty="0">
                <a:solidFill>
                  <a:srgbClr val="000000"/>
                </a:solidFill>
                <a:effectLst/>
                <a:latin typeface="Times New Roman" panose="02020603050405020304" pitchFamily="18" charset="0"/>
                <a:cs typeface="Times New Roman" panose="02020603050405020304" pitchFamily="18" charset="0"/>
              </a:rPr>
              <a:t>Example 1: Number of Side Effects from Medications: </a:t>
            </a:r>
            <a:r>
              <a:rPr lang="en-US" i="0" dirty="0">
                <a:solidFill>
                  <a:srgbClr val="000000"/>
                </a:solidFill>
                <a:effectLst/>
                <a:latin typeface="Times New Roman" panose="02020603050405020304" pitchFamily="18" charset="0"/>
                <a:cs typeface="Times New Roman" panose="02020603050405020304" pitchFamily="18" charset="0"/>
              </a:rPr>
              <a:t>Medical professionals use the binomial distribution to model the probability that </a:t>
            </a:r>
            <a:r>
              <a:rPr lang="en-US" b="0" i="0" dirty="0">
                <a:solidFill>
                  <a:srgbClr val="000000"/>
                </a:solidFill>
                <a:effectLst/>
                <a:latin typeface="Times New Roman" panose="02020603050405020304" pitchFamily="18" charset="0"/>
                <a:cs typeface="Times New Roman" panose="02020603050405020304" pitchFamily="18" charset="0"/>
              </a:rPr>
              <a:t>a certain number of patients will experience side effects as a result of taking new medications.</a:t>
            </a:r>
          </a:p>
          <a:p>
            <a:pPr algn="just" fontAlgn="base"/>
            <a:r>
              <a:rPr lang="en-US" b="1" i="0" dirty="0">
                <a:solidFill>
                  <a:srgbClr val="3D3D3D"/>
                </a:solidFill>
                <a:effectLst/>
                <a:latin typeface="Times New Roman" panose="02020603050405020304" pitchFamily="18" charset="0"/>
                <a:cs typeface="Times New Roman" panose="02020603050405020304" pitchFamily="18" charset="0"/>
              </a:rPr>
              <a:t>Example 2: Number of Fraud Transactions: </a:t>
            </a:r>
            <a:r>
              <a:rPr lang="en-US" i="0" dirty="0">
                <a:solidFill>
                  <a:srgbClr val="3D3D3D"/>
                </a:solidFill>
                <a:effectLst/>
                <a:latin typeface="Times New Roman" panose="02020603050405020304" pitchFamily="18" charset="0"/>
                <a:cs typeface="Times New Roman" panose="02020603050405020304" pitchFamily="18" charset="0"/>
              </a:rPr>
              <a:t>Banks</a:t>
            </a:r>
            <a:r>
              <a:rPr lang="en-US" b="0" i="0" dirty="0">
                <a:solidFill>
                  <a:srgbClr val="3D3D3D"/>
                </a:solidFill>
                <a:effectLst/>
                <a:latin typeface="Times New Roman" panose="02020603050405020304" pitchFamily="18" charset="0"/>
                <a:cs typeface="Times New Roman" panose="02020603050405020304" pitchFamily="18" charset="0"/>
              </a:rPr>
              <a:t> use the binomial distribution to model the probability that a certain number of credit card transactions are fraudulent.</a:t>
            </a:r>
          </a:p>
          <a:p>
            <a:pPr algn="just" fontAlgn="base"/>
            <a:r>
              <a:rPr lang="en-US" b="1" i="0" dirty="0">
                <a:solidFill>
                  <a:srgbClr val="020202"/>
                </a:solidFill>
                <a:effectLst/>
                <a:latin typeface="Times New Roman" panose="02020603050405020304" pitchFamily="18" charset="0"/>
                <a:cs typeface="Times New Roman" panose="02020603050405020304" pitchFamily="18" charset="0"/>
              </a:rPr>
              <a:t>Example 3: Number of Spam Emails per Day: Email</a:t>
            </a:r>
            <a:r>
              <a:rPr lang="en-US" b="0" i="0" dirty="0">
                <a:solidFill>
                  <a:srgbClr val="000000"/>
                </a:solidFill>
                <a:effectLst/>
                <a:latin typeface="Times New Roman" panose="02020603050405020304" pitchFamily="18" charset="0"/>
                <a:cs typeface="Times New Roman" panose="02020603050405020304" pitchFamily="18" charset="0"/>
              </a:rPr>
              <a:t> companies use the binomial distribution to model the probability that a certain number of spam emails land in an inbox per day.</a:t>
            </a:r>
          </a:p>
          <a:p>
            <a:pPr algn="just" fontAlgn="base"/>
            <a:r>
              <a:rPr lang="en-US" b="1" i="0" dirty="0">
                <a:solidFill>
                  <a:srgbClr val="020202"/>
                </a:solidFill>
                <a:effectLst/>
                <a:latin typeface="Times New Roman" panose="02020603050405020304" pitchFamily="18" charset="0"/>
                <a:cs typeface="Times New Roman" panose="02020603050405020304" pitchFamily="18" charset="0"/>
              </a:rPr>
              <a:t>Example 5: Shopping Returns per Week</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Retail stores use the binomial distribution to model the probability that they receive a certain number of shopping returns each week.</a:t>
            </a:r>
            <a:endParaRPr lang="en-US" b="0" i="0" dirty="0">
              <a:solidFill>
                <a:srgbClr val="3D3D3D"/>
              </a:solidFill>
              <a:effectLst/>
              <a:latin typeface="Times New Roman" panose="02020603050405020304" pitchFamily="18" charset="0"/>
              <a:cs typeface="Times New Roman" panose="02020603050405020304" pitchFamily="18" charset="0"/>
            </a:endParaRPr>
          </a:p>
          <a:p>
            <a:pPr algn="l" fontAlgn="base"/>
            <a:endParaRPr lang="en-US" b="0" i="0" dirty="0">
              <a:solidFill>
                <a:srgbClr val="000000"/>
              </a:solidFill>
              <a:effectLst/>
              <a:latin typeface="Helvetica" panose="020B0604020202020204" pitchFamily="34" charset="0"/>
            </a:endParaRPr>
          </a:p>
          <a:p>
            <a:pPr algn="l" fontAlgn="base"/>
            <a:endParaRPr lang="en-US" b="0" i="0" dirty="0">
              <a:solidFill>
                <a:srgbClr val="3D3D3D"/>
              </a:solidFill>
              <a:effectLst/>
              <a:latin typeface="Lato" panose="020F0502020204030203" pitchFamily="34" charset="0"/>
            </a:endParaRPr>
          </a:p>
          <a:p>
            <a:pPr algn="just" fontAlgn="base"/>
            <a:endParaRPr lang="en-US" b="0" i="0" dirty="0">
              <a:solidFill>
                <a:srgbClr val="3D3D3D"/>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4247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70F1-0CAA-4490-BF63-55FCB0D7178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Binomial distribution</a:t>
            </a:r>
            <a:endParaRPr lang="en-IN" dirty="0"/>
          </a:p>
        </p:txBody>
      </p:sp>
      <p:pic>
        <p:nvPicPr>
          <p:cNvPr id="4" name="Content Placeholder 3">
            <a:extLst>
              <a:ext uri="{FF2B5EF4-FFF2-40B4-BE49-F238E27FC236}">
                <a16:creationId xmlns:a16="http://schemas.microsoft.com/office/drawing/2014/main" id="{81197198-59CF-4AC8-8D3E-DBA90B0DFDF3}"/>
              </a:ext>
            </a:extLst>
          </p:cNvPr>
          <p:cNvPicPr>
            <a:picLocks noGrp="1" noChangeAspect="1"/>
          </p:cNvPicPr>
          <p:nvPr>
            <p:ph idx="1"/>
          </p:nvPr>
        </p:nvPicPr>
        <p:blipFill>
          <a:blip r:embed="rId2"/>
          <a:stretch>
            <a:fillRect/>
          </a:stretch>
        </p:blipFill>
        <p:spPr>
          <a:xfrm>
            <a:off x="1523238" y="2825528"/>
            <a:ext cx="9145524" cy="2351532"/>
          </a:xfrm>
          <a:prstGeom prst="rect">
            <a:avLst/>
          </a:prstGeom>
        </p:spPr>
      </p:pic>
    </p:spTree>
    <p:extLst>
      <p:ext uri="{BB962C8B-B14F-4D97-AF65-F5344CB8AC3E}">
        <p14:creationId xmlns:p14="http://schemas.microsoft.com/office/powerpoint/2010/main" val="549375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83BF-CFCD-4333-A1E1-C3B8162797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869036-51C2-4387-B80E-EA2DA27387E8}"/>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Question:</a:t>
            </a:r>
          </a:p>
          <a:p>
            <a:pPr marL="0" indent="0">
              <a:buNone/>
            </a:pPr>
            <a:endParaRPr lang="en-US" dirty="0"/>
          </a:p>
          <a:p>
            <a:pPr marL="0" indent="0">
              <a:buNone/>
            </a:pPr>
            <a:r>
              <a:rPr lang="en-US" dirty="0">
                <a:latin typeface="Times New Roman" panose="02020603050405020304" pitchFamily="18" charset="0"/>
                <a:cs typeface="Times New Roman" panose="02020603050405020304" pitchFamily="18" charset="0"/>
              </a:rPr>
              <a:t>In a shooting academy, data was collected on the precision shooting of a student. From 15 shots fired 11 were on target. Considering the same student, what is the probability that out of 50 shots fired, exactly 35 will hit the target?</a:t>
            </a:r>
          </a:p>
          <a:p>
            <a:pPr marL="0" indent="0">
              <a:buNone/>
            </a:pPr>
            <a:endParaRPr lang="pt-BR" dirty="0"/>
          </a:p>
          <a:p>
            <a:pPr marL="0" indent="0">
              <a:buNone/>
            </a:pPr>
            <a:r>
              <a:rPr lang="pt-BR" dirty="0"/>
              <a:t>P(X=x) = nCx px (q)n-x. </a:t>
            </a:r>
            <a:endParaRPr lang="en-IN" dirty="0"/>
          </a:p>
        </p:txBody>
      </p:sp>
    </p:spTree>
    <p:extLst>
      <p:ext uri="{BB962C8B-B14F-4D97-AF65-F5344CB8AC3E}">
        <p14:creationId xmlns:p14="http://schemas.microsoft.com/office/powerpoint/2010/main" val="14303182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E9B0-2F62-4989-97E0-C6AF1023130C}"/>
              </a:ext>
            </a:extLst>
          </p:cNvPr>
          <p:cNvSpPr>
            <a:spLocks noGrp="1"/>
          </p:cNvSpPr>
          <p:nvPr>
            <p:ph type="title"/>
          </p:nvPr>
        </p:nvSpPr>
        <p:spPr/>
        <p:txBody>
          <a:bodyPr/>
          <a:lstStyle/>
          <a:p>
            <a:r>
              <a:rPr lang="en-IN" dirty="0"/>
              <a:t>Solution:</a:t>
            </a:r>
            <a:br>
              <a:rPr lang="en-IN" dirty="0"/>
            </a:br>
            <a:endParaRPr lang="en-IN" dirty="0"/>
          </a:p>
        </p:txBody>
      </p:sp>
      <p:sp>
        <p:nvSpPr>
          <p:cNvPr id="3" name="Content Placeholder 2">
            <a:extLst>
              <a:ext uri="{FF2B5EF4-FFF2-40B4-BE49-F238E27FC236}">
                <a16:creationId xmlns:a16="http://schemas.microsoft.com/office/drawing/2014/main" id="{4AC3E1E9-9370-43C8-B2E5-3432C47C5961}"/>
              </a:ext>
            </a:extLst>
          </p:cNvPr>
          <p:cNvSpPr>
            <a:spLocks noGrp="1"/>
          </p:cNvSpPr>
          <p:nvPr>
            <p:ph idx="1"/>
          </p:nvPr>
        </p:nvSpPr>
        <p:spPr>
          <a:xfrm>
            <a:off x="431533" y="808522"/>
            <a:ext cx="11328934" cy="5765533"/>
          </a:xfrm>
        </p:spPr>
        <p:txBody>
          <a:bodyPr>
            <a:normAutofit fontScale="92500" lnSpcReduction="1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Let X denote the shot fired hits the target</a:t>
            </a:r>
          </a:p>
          <a:p>
            <a:pPr marL="0" indent="0">
              <a:buNone/>
            </a:pPr>
            <a:r>
              <a:rPr lang="en-US" dirty="0">
                <a:latin typeface="Times New Roman" panose="02020603050405020304" pitchFamily="18" charset="0"/>
                <a:cs typeface="Times New Roman" panose="02020603050405020304" pitchFamily="18" charset="0"/>
              </a:rPr>
              <a:t>The probability of success, i.e. is hitting the target is 11/15</a:t>
            </a:r>
          </a:p>
          <a:p>
            <a:pPr marL="0" indent="0">
              <a:buNone/>
            </a:pPr>
            <a:r>
              <a:rPr lang="en-US" dirty="0">
                <a:latin typeface="Times New Roman" panose="02020603050405020304" pitchFamily="18" charset="0"/>
                <a:cs typeface="Times New Roman" panose="02020603050405020304" pitchFamily="18" charset="0"/>
              </a:rPr>
              <a:t>Thus, p = 0.733</a:t>
            </a:r>
          </a:p>
          <a:p>
            <a:pPr marL="0" indent="0">
              <a:buNone/>
            </a:pPr>
            <a:r>
              <a:rPr lang="en-US" dirty="0">
                <a:latin typeface="Times New Roman" panose="02020603050405020304" pitchFamily="18" charset="0"/>
                <a:cs typeface="Times New Roman" panose="02020603050405020304" pitchFamily="18" charset="0"/>
              </a:rPr>
              <a:t>To find: the probability that out of 50 shots fired, 35 will hit the target Here, n = 50</a:t>
            </a:r>
          </a:p>
          <a:p>
            <a:pPr marL="0" indent="0">
              <a:buNone/>
            </a:pPr>
            <a:r>
              <a:rPr lang="en-US" dirty="0">
                <a:latin typeface="Times New Roman" panose="02020603050405020304" pitchFamily="18" charset="0"/>
                <a:cs typeface="Times New Roman" panose="02020603050405020304" pitchFamily="18" charset="0"/>
              </a:rPr>
              <a:t>We have </a:t>
            </a:r>
            <a:r>
              <a:rPr lang="en-US" dirty="0" err="1">
                <a:latin typeface="Times New Roman" panose="02020603050405020304" pitchFamily="18" charset="0"/>
                <a:cs typeface="Times New Roman" panose="02020603050405020304" pitchFamily="18" charset="0"/>
              </a:rPr>
              <a:t>X~Binomial</a:t>
            </a:r>
            <a:r>
              <a:rPr lang="en-US" dirty="0">
                <a:latin typeface="Times New Roman" panose="02020603050405020304" pitchFamily="18" charset="0"/>
                <a:cs typeface="Times New Roman" panose="02020603050405020304" pitchFamily="18" charset="0"/>
              </a:rPr>
              <a:t>(50, 0.733)</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required probability is P(X = 35)</a:t>
            </a:r>
          </a:p>
          <a:p>
            <a:pPr marL="0" indent="0">
              <a:buNone/>
            </a:pPr>
            <a:r>
              <a:rPr lang="en-US" dirty="0">
                <a:latin typeface="Times New Roman" panose="02020603050405020304" pitchFamily="18" charset="0"/>
                <a:cs typeface="Times New Roman" panose="02020603050405020304" pitchFamily="18" charset="0"/>
              </a:rPr>
              <a:t>P(X = x) = </a:t>
            </a:r>
            <a:r>
              <a:rPr lang="en-US" dirty="0" err="1">
                <a:latin typeface="Times New Roman" panose="02020603050405020304" pitchFamily="18" charset="0"/>
                <a:cs typeface="Times New Roman" panose="02020603050405020304" pitchFamily="18" charset="0"/>
              </a:rPr>
              <a:t>nCx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px</a:t>
            </a:r>
            <a:r>
              <a:rPr lang="en-US" dirty="0">
                <a:latin typeface="Times New Roman" panose="02020603050405020304" pitchFamily="18" charset="0"/>
                <a:cs typeface="Times New Roman" panose="02020603050405020304" pitchFamily="18" charset="0"/>
              </a:rPr>
              <a:t> (1-p)n-x</a:t>
            </a:r>
          </a:p>
          <a:p>
            <a:pPr marL="0" indent="0">
              <a:buNone/>
            </a:pPr>
            <a:r>
              <a:rPr lang="en-US" dirty="0">
                <a:latin typeface="Times New Roman" panose="02020603050405020304" pitchFamily="18" charset="0"/>
                <a:cs typeface="Times New Roman" panose="02020603050405020304" pitchFamily="18" charset="0"/>
              </a:rPr>
              <a:t>P(X = 35) = 50C35 (0.733)35 (1-0.733)50-35</a:t>
            </a:r>
          </a:p>
          <a:p>
            <a:pPr marL="0" indent="0">
              <a:buNone/>
            </a:pPr>
            <a:r>
              <a:rPr lang="en-US" dirty="0">
                <a:latin typeface="Times New Roman" panose="02020603050405020304" pitchFamily="18" charset="0"/>
                <a:cs typeface="Times New Roman" panose="02020603050405020304" pitchFamily="18" charset="0"/>
              </a:rPr>
              <a:t>= 50C35 (0.733)35 (0.267)15</a:t>
            </a:r>
          </a:p>
          <a:p>
            <a:pPr marL="0" indent="0">
              <a:buNone/>
            </a:pPr>
            <a:r>
              <a:rPr lang="en-US" dirty="0">
                <a:latin typeface="Times New Roman" panose="02020603050405020304" pitchFamily="18" charset="0"/>
                <a:cs typeface="Times New Roman" panose="02020603050405020304" pitchFamily="18" charset="0"/>
              </a:rPr>
              <a:t>= 0.107</a:t>
            </a:r>
          </a:p>
          <a:p>
            <a:pPr marL="0" indent="0">
              <a:buNone/>
            </a:pPr>
            <a:r>
              <a:rPr lang="en-US" dirty="0">
                <a:latin typeface="Times New Roman" panose="02020603050405020304" pitchFamily="18" charset="0"/>
                <a:cs typeface="Times New Roman" panose="02020603050405020304" pitchFamily="18" charset="0"/>
              </a:rPr>
              <a:t>Thus, the probability that out of 50 shots fired, exactly 35 will hit the target is 0.107</a:t>
            </a:r>
          </a:p>
          <a:p>
            <a:pPr marL="0" indent="0">
              <a:buNone/>
            </a:pPr>
            <a:endParaRPr lang="en-IN" dirty="0"/>
          </a:p>
        </p:txBody>
      </p:sp>
    </p:spTree>
    <p:extLst>
      <p:ext uri="{BB962C8B-B14F-4D97-AF65-F5344CB8AC3E}">
        <p14:creationId xmlns:p14="http://schemas.microsoft.com/office/powerpoint/2010/main" val="3362592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591C-D27C-497B-9080-08A1207EEF7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Binomial distribution</a:t>
            </a:r>
          </a:p>
        </p:txBody>
      </p:sp>
      <p:pic>
        <p:nvPicPr>
          <p:cNvPr id="5" name="Content Placeholder 4">
            <a:extLst>
              <a:ext uri="{FF2B5EF4-FFF2-40B4-BE49-F238E27FC236}">
                <a16:creationId xmlns:a16="http://schemas.microsoft.com/office/drawing/2014/main" id="{29FAE02C-42D5-47F0-8735-1F2C985F4C8A}"/>
              </a:ext>
            </a:extLst>
          </p:cNvPr>
          <p:cNvPicPr>
            <a:picLocks noGrp="1" noChangeAspect="1"/>
          </p:cNvPicPr>
          <p:nvPr>
            <p:ph idx="1"/>
          </p:nvPr>
        </p:nvPicPr>
        <p:blipFill>
          <a:blip r:embed="rId2"/>
          <a:stretch>
            <a:fillRect/>
          </a:stretch>
        </p:blipFill>
        <p:spPr>
          <a:xfrm>
            <a:off x="838200" y="955040"/>
            <a:ext cx="10515600" cy="5303520"/>
          </a:xfrm>
          <a:prstGeom prst="rect">
            <a:avLst/>
          </a:prstGeom>
        </p:spPr>
      </p:pic>
    </p:spTree>
    <p:extLst>
      <p:ext uri="{BB962C8B-B14F-4D97-AF65-F5344CB8AC3E}">
        <p14:creationId xmlns:p14="http://schemas.microsoft.com/office/powerpoint/2010/main" val="70391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BE75-490A-4AA1-9F5F-858B9891B8E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Random variable</a:t>
            </a:r>
          </a:p>
        </p:txBody>
      </p:sp>
      <p:sp>
        <p:nvSpPr>
          <p:cNvPr id="3" name="Content Placeholder 2">
            <a:extLst>
              <a:ext uri="{FF2B5EF4-FFF2-40B4-BE49-F238E27FC236}">
                <a16:creationId xmlns:a16="http://schemas.microsoft.com/office/drawing/2014/main" id="{2269221C-2038-4C43-988A-28594BA2E73F}"/>
              </a:ext>
            </a:extLst>
          </p:cNvPr>
          <p:cNvSpPr>
            <a:spLocks noGrp="1"/>
          </p:cNvSpPr>
          <p:nvPr>
            <p:ph idx="1"/>
          </p:nvPr>
        </p:nvSpPr>
        <p:spPr/>
        <p:txBody>
          <a:bodyPr/>
          <a:lstStyle/>
          <a:p>
            <a:pPr marL="0" indent="0">
              <a:buNone/>
            </a:pPr>
            <a:r>
              <a:rPr lang="en-US" dirty="0"/>
              <a:t>●</a:t>
            </a:r>
            <a:r>
              <a:rPr lang="en-US" dirty="0">
                <a:latin typeface="Times New Roman" panose="02020603050405020304" pitchFamily="18" charset="0"/>
                <a:cs typeface="Times New Roman" panose="02020603050405020304" pitchFamily="18" charset="0"/>
              </a:rPr>
              <a:t>The usual notation used for a random variable is ‘X’. However, other capital letters like</a:t>
            </a:r>
          </a:p>
          <a:p>
            <a:pPr marL="0" indent="0">
              <a:buNone/>
            </a:pPr>
            <a:r>
              <a:rPr lang="en-US" dirty="0">
                <a:latin typeface="Times New Roman" panose="02020603050405020304" pitchFamily="18" charset="0"/>
                <a:cs typeface="Times New Roman" panose="02020603050405020304" pitchFamily="18" charset="0"/>
              </a:rPr>
              <a:t>U, V, or Z can be used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●Let us observe the experiment of number appeared on the die. We define our random variable as</a:t>
            </a:r>
          </a:p>
          <a:p>
            <a:pPr marL="0" indent="0">
              <a:buNone/>
            </a:pPr>
            <a:r>
              <a:rPr lang="en-US" dirty="0">
                <a:latin typeface="Times New Roman" panose="02020603050405020304" pitchFamily="18" charset="0"/>
                <a:cs typeface="Times New Roman" panose="02020603050405020304" pitchFamily="18" charset="0"/>
              </a:rPr>
              <a:t>X: the number observed</a:t>
            </a:r>
          </a:p>
          <a:p>
            <a:pPr marL="0" indent="0">
              <a:buNone/>
            </a:pPr>
            <a:r>
              <a:rPr lang="en-US" dirty="0">
                <a:latin typeface="Times New Roman" panose="02020603050405020304" pitchFamily="18" charset="0"/>
                <a:cs typeface="Times New Roman" panose="02020603050405020304" pitchFamily="18" charset="0"/>
              </a:rPr>
              <a:t>X takes values 1, 2, 3, 4, 5, and 6.</a:t>
            </a:r>
          </a:p>
          <a:p>
            <a:pPr marL="0" indent="0">
              <a:buNone/>
            </a:pPr>
            <a:r>
              <a:rPr lang="en-US" dirty="0">
                <a:latin typeface="Times New Roman" panose="02020603050405020304" pitchFamily="18" charset="0"/>
                <a:cs typeface="Times New Roman" panose="02020603050405020304" pitchFamily="18" charset="0"/>
              </a:rPr>
              <a:t>Hence Ω = {1, 2, 3, 4, 5, 6}</a:t>
            </a:r>
          </a:p>
          <a:p>
            <a:pPr marL="0" indent="0">
              <a:buNone/>
            </a:pPr>
            <a:endParaRPr lang="en-IN" dirty="0"/>
          </a:p>
        </p:txBody>
      </p:sp>
      <p:pic>
        <p:nvPicPr>
          <p:cNvPr id="4" name="image3.jpeg">
            <a:extLst>
              <a:ext uri="{FF2B5EF4-FFF2-40B4-BE49-F238E27FC236}">
                <a16:creationId xmlns:a16="http://schemas.microsoft.com/office/drawing/2014/main" id="{CA4BA4CF-BA39-47C5-8087-E135D623DDEE}"/>
              </a:ext>
            </a:extLst>
          </p:cNvPr>
          <p:cNvPicPr>
            <a:picLocks noChangeAspect="1"/>
          </p:cNvPicPr>
          <p:nvPr/>
        </p:nvPicPr>
        <p:blipFill>
          <a:blip r:embed="rId2" cstate="print"/>
          <a:stretch>
            <a:fillRect/>
          </a:stretch>
        </p:blipFill>
        <p:spPr>
          <a:xfrm>
            <a:off x="7830687" y="4775835"/>
            <a:ext cx="1381760" cy="1536065"/>
          </a:xfrm>
          <a:prstGeom prst="rect">
            <a:avLst/>
          </a:prstGeom>
        </p:spPr>
      </p:pic>
    </p:spTree>
    <p:extLst>
      <p:ext uri="{BB962C8B-B14F-4D97-AF65-F5344CB8AC3E}">
        <p14:creationId xmlns:p14="http://schemas.microsoft.com/office/powerpoint/2010/main" val="1771862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FD69-883A-447E-A4FC-442CED50ADA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Poisson distribution</a:t>
            </a:r>
          </a:p>
        </p:txBody>
      </p:sp>
      <p:pic>
        <p:nvPicPr>
          <p:cNvPr id="4" name="Content Placeholder 3">
            <a:extLst>
              <a:ext uri="{FF2B5EF4-FFF2-40B4-BE49-F238E27FC236}">
                <a16:creationId xmlns:a16="http://schemas.microsoft.com/office/drawing/2014/main" id="{5B31E33B-27AB-40AB-9A45-FF37AFC3C115}"/>
              </a:ext>
            </a:extLst>
          </p:cNvPr>
          <p:cNvPicPr>
            <a:picLocks noGrp="1" noChangeAspect="1"/>
          </p:cNvPicPr>
          <p:nvPr>
            <p:ph idx="1"/>
          </p:nvPr>
        </p:nvPicPr>
        <p:blipFill>
          <a:blip r:embed="rId2"/>
          <a:stretch>
            <a:fillRect/>
          </a:stretch>
        </p:blipFill>
        <p:spPr>
          <a:xfrm>
            <a:off x="567891" y="2160740"/>
            <a:ext cx="10100871" cy="3874300"/>
          </a:xfrm>
          <a:prstGeom prst="rect">
            <a:avLst/>
          </a:prstGeom>
        </p:spPr>
      </p:pic>
    </p:spTree>
    <p:extLst>
      <p:ext uri="{BB962C8B-B14F-4D97-AF65-F5344CB8AC3E}">
        <p14:creationId xmlns:p14="http://schemas.microsoft.com/office/powerpoint/2010/main" val="39790802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989F-279D-4A0B-92A8-86186C300517}"/>
              </a:ext>
            </a:extLst>
          </p:cNvPr>
          <p:cNvSpPr>
            <a:spLocks noGrp="1"/>
          </p:cNvSpPr>
          <p:nvPr>
            <p:ph type="title"/>
          </p:nvPr>
        </p:nvSpPr>
        <p:spPr/>
        <p:txBody>
          <a:bodyPr/>
          <a:lstStyle/>
          <a:p>
            <a:r>
              <a:rPr lang="en-US" dirty="0"/>
              <a:t>Example 1: Calls per Hour at a Call Center</a:t>
            </a:r>
            <a:br>
              <a:rPr lang="en-US" dirty="0"/>
            </a:br>
            <a:endParaRPr lang="en-IN" dirty="0"/>
          </a:p>
        </p:txBody>
      </p:sp>
      <p:sp>
        <p:nvSpPr>
          <p:cNvPr id="3" name="Content Placeholder 2">
            <a:extLst>
              <a:ext uri="{FF2B5EF4-FFF2-40B4-BE49-F238E27FC236}">
                <a16:creationId xmlns:a16="http://schemas.microsoft.com/office/drawing/2014/main" id="{6877FED0-D5B0-46E8-BDDC-D0AB1DE5C12F}"/>
              </a:ext>
            </a:extLst>
          </p:cNvPr>
          <p:cNvSpPr>
            <a:spLocks noGrp="1"/>
          </p:cNvSpPr>
          <p:nvPr>
            <p:ph idx="1"/>
          </p:nvPr>
        </p:nvSpPr>
        <p:spPr>
          <a:xfrm>
            <a:off x="413886" y="1825624"/>
            <a:ext cx="10939914" cy="5032375"/>
          </a:xfrm>
        </p:spPr>
        <p:txBody>
          <a:bodyPr>
            <a:normAutofit fontScale="92500" lnSpcReduction="20000"/>
          </a:bodyPr>
          <a:lstStyle/>
          <a:p>
            <a:pPr marL="0" indent="0" algn="l" fontAlgn="base">
              <a:buNone/>
            </a:pPr>
            <a:r>
              <a:rPr lang="en-US" b="0" i="0" dirty="0">
                <a:solidFill>
                  <a:srgbClr val="000000"/>
                </a:solidFill>
                <a:effectLst/>
                <a:latin typeface="Times New Roman" panose="02020603050405020304" pitchFamily="18" charset="0"/>
                <a:cs typeface="Times New Roman" panose="02020603050405020304" pitchFamily="18" charset="0"/>
              </a:rPr>
              <a:t>Call centers use the Poisson distribution to model the number of expected calls per hour that they’ll receive so they know how many call center reps to keep on staff.</a:t>
            </a:r>
          </a:p>
          <a:p>
            <a:pPr marL="0" indent="0" algn="l" fontAlgn="base">
              <a:buNone/>
            </a:pPr>
            <a:endParaRPr lang="en-US" b="0" i="0" dirty="0">
              <a:solidFill>
                <a:srgbClr val="3D3D3D"/>
              </a:solidFill>
              <a:effectLst/>
              <a:latin typeface="Times New Roman" panose="02020603050405020304" pitchFamily="18" charset="0"/>
              <a:cs typeface="Times New Roman" panose="02020603050405020304" pitchFamily="18" charset="0"/>
            </a:endParaRPr>
          </a:p>
          <a:p>
            <a:pPr marL="0" indent="0" algn="l" fontAlgn="base">
              <a:buNone/>
            </a:pPr>
            <a:r>
              <a:rPr lang="en-US" b="0" i="0" dirty="0">
                <a:solidFill>
                  <a:srgbClr val="000000"/>
                </a:solidFill>
                <a:effectLst/>
                <a:latin typeface="Times New Roman" panose="02020603050405020304" pitchFamily="18" charset="0"/>
                <a:cs typeface="Times New Roman" panose="02020603050405020304" pitchFamily="18" charset="0"/>
              </a:rPr>
              <a:t>For example, suppose a given call center receives 10 calls per hour. We can use a </a:t>
            </a:r>
            <a:r>
              <a:rPr lang="en-US" b="0" i="0" u="none" strike="noStrike" dirty="0">
                <a:solidFill>
                  <a:srgbClr val="9B59B6"/>
                </a:solidFill>
                <a:effectLst/>
                <a:latin typeface="Times New Roman" panose="02020603050405020304" pitchFamily="18" charset="0"/>
                <a:cs typeface="Times New Roman" panose="02020603050405020304" pitchFamily="18" charset="0"/>
                <a:hlinkClick r:id="rId2"/>
              </a:rPr>
              <a:t>Poisson distribution calculator</a:t>
            </a:r>
            <a:r>
              <a:rPr lang="en-US" b="0" i="0" dirty="0">
                <a:solidFill>
                  <a:srgbClr val="000000"/>
                </a:solidFill>
                <a:effectLst/>
                <a:latin typeface="Times New Roman" panose="02020603050405020304" pitchFamily="18" charset="0"/>
                <a:cs typeface="Times New Roman" panose="02020603050405020304" pitchFamily="18" charset="0"/>
              </a:rPr>
              <a:t> to find the probability that a call center receives 0, 1, 2, 3 … calls in a given hour:</a:t>
            </a:r>
            <a:endParaRPr lang="en-US" b="0" i="0" dirty="0">
              <a:solidFill>
                <a:srgbClr val="3D3D3D"/>
              </a:solidFill>
              <a:effectLst/>
              <a:latin typeface="Times New Roman" panose="02020603050405020304" pitchFamily="18" charset="0"/>
              <a:cs typeface="Times New Roman" panose="02020603050405020304" pitchFamily="18" charset="0"/>
            </a:endParaRPr>
          </a:p>
          <a:p>
            <a:pPr marL="0" indent="0" algn="l" fontAlgn="base">
              <a:buNone/>
            </a:pPr>
            <a:r>
              <a:rPr lang="en-US" b="0" i="0" dirty="0">
                <a:solidFill>
                  <a:srgbClr val="000000"/>
                </a:solidFill>
                <a:effectLst/>
                <a:latin typeface="Times New Roman" panose="02020603050405020304" pitchFamily="18" charset="0"/>
                <a:cs typeface="Times New Roman" panose="02020603050405020304" pitchFamily="18" charset="0"/>
              </a:rPr>
              <a:t>P(X = 0 calls) = </a:t>
            </a:r>
            <a:r>
              <a:rPr lang="en-US" b="1" i="0" dirty="0">
                <a:solidFill>
                  <a:srgbClr val="000000"/>
                </a:solidFill>
                <a:effectLst/>
                <a:latin typeface="Times New Roman" panose="02020603050405020304" pitchFamily="18" charset="0"/>
                <a:cs typeface="Times New Roman" panose="02020603050405020304" pitchFamily="18" charset="0"/>
              </a:rPr>
              <a:t>0.00005</a:t>
            </a:r>
            <a:endParaRPr lang="en-US" b="0" i="0" dirty="0">
              <a:solidFill>
                <a:srgbClr val="3D3D3D"/>
              </a:solidFill>
              <a:effectLst/>
              <a:latin typeface="Times New Roman" panose="02020603050405020304" pitchFamily="18" charset="0"/>
              <a:cs typeface="Times New Roman" panose="02020603050405020304" pitchFamily="18" charset="0"/>
            </a:endParaRPr>
          </a:p>
          <a:p>
            <a:pPr marL="0" indent="0" algn="l" fontAlgn="base">
              <a:buNone/>
            </a:pPr>
            <a:r>
              <a:rPr lang="en-US" b="0" i="0" dirty="0">
                <a:solidFill>
                  <a:srgbClr val="000000"/>
                </a:solidFill>
                <a:effectLst/>
                <a:latin typeface="Times New Roman" panose="02020603050405020304" pitchFamily="18" charset="0"/>
                <a:cs typeface="Times New Roman" panose="02020603050405020304" pitchFamily="18" charset="0"/>
              </a:rPr>
              <a:t>P(X = 1 call) = </a:t>
            </a:r>
            <a:r>
              <a:rPr lang="en-US" b="1" i="0" dirty="0">
                <a:solidFill>
                  <a:srgbClr val="000000"/>
                </a:solidFill>
                <a:effectLst/>
                <a:latin typeface="Times New Roman" panose="02020603050405020304" pitchFamily="18" charset="0"/>
                <a:cs typeface="Times New Roman" panose="02020603050405020304" pitchFamily="18" charset="0"/>
              </a:rPr>
              <a:t>0.00045</a:t>
            </a:r>
            <a:endParaRPr lang="en-US" b="0" i="0" dirty="0">
              <a:solidFill>
                <a:srgbClr val="3D3D3D"/>
              </a:solidFill>
              <a:effectLst/>
              <a:latin typeface="Times New Roman" panose="02020603050405020304" pitchFamily="18" charset="0"/>
              <a:cs typeface="Times New Roman" panose="02020603050405020304" pitchFamily="18" charset="0"/>
            </a:endParaRPr>
          </a:p>
          <a:p>
            <a:pPr marL="0" indent="0" algn="l" fontAlgn="base">
              <a:buNone/>
            </a:pPr>
            <a:r>
              <a:rPr lang="en-US" b="0" i="0" dirty="0">
                <a:solidFill>
                  <a:srgbClr val="000000"/>
                </a:solidFill>
                <a:effectLst/>
                <a:latin typeface="Times New Roman" panose="02020603050405020304" pitchFamily="18" charset="0"/>
                <a:cs typeface="Times New Roman" panose="02020603050405020304" pitchFamily="18" charset="0"/>
              </a:rPr>
              <a:t>P(X = 2 calls) = </a:t>
            </a:r>
            <a:r>
              <a:rPr lang="en-US" b="1" i="0" dirty="0">
                <a:solidFill>
                  <a:srgbClr val="000000"/>
                </a:solidFill>
                <a:effectLst/>
                <a:latin typeface="Times New Roman" panose="02020603050405020304" pitchFamily="18" charset="0"/>
                <a:cs typeface="Times New Roman" panose="02020603050405020304" pitchFamily="18" charset="0"/>
              </a:rPr>
              <a:t>0.00227</a:t>
            </a:r>
          </a:p>
          <a:p>
            <a:pPr marL="0" indent="0" algn="l" fontAlgn="base">
              <a:buNone/>
            </a:pPr>
            <a:endParaRPr lang="en-US" b="1" i="0" dirty="0">
              <a:solidFill>
                <a:srgbClr val="000000"/>
              </a:solidFill>
              <a:effectLst/>
              <a:latin typeface="Times New Roman" panose="02020603050405020304" pitchFamily="18" charset="0"/>
              <a:cs typeface="Times New Roman" panose="02020603050405020304" pitchFamily="18" charset="0"/>
            </a:endParaRPr>
          </a:p>
          <a:p>
            <a:pPr marL="0" indent="0" algn="l" fontAlgn="base">
              <a:buNone/>
            </a:pPr>
            <a:r>
              <a:rPr lang="en-US" b="0" i="0" dirty="0">
                <a:solidFill>
                  <a:srgbClr val="3D3D3D"/>
                </a:solidFill>
                <a:effectLst/>
                <a:latin typeface="Times New Roman" panose="02020603050405020304" pitchFamily="18" charset="0"/>
                <a:cs typeface="Times New Roman" panose="02020603050405020304" pitchFamily="18" charset="0"/>
              </a:rPr>
              <a:t>This gives call center managers an idea of how many calls they’re likely to receive per hour and enables them to manage employee schedules based on the number of expected calls.</a:t>
            </a:r>
          </a:p>
          <a:p>
            <a:pPr algn="l" fontAlgn="base">
              <a:buFont typeface="Arial" panose="020B0604020202020204" pitchFamily="34" charset="0"/>
              <a:buChar char="•"/>
            </a:pPr>
            <a:endParaRPr lang="en-US" b="0" i="0" dirty="0">
              <a:solidFill>
                <a:srgbClr val="3D3D3D"/>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b="0" i="0" dirty="0">
              <a:solidFill>
                <a:srgbClr val="3D3D3D"/>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38322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7821-6579-4032-9FAC-FF6C8E5A2C28}"/>
              </a:ext>
            </a:extLst>
          </p:cNvPr>
          <p:cNvSpPr>
            <a:spLocks noGrp="1"/>
          </p:cNvSpPr>
          <p:nvPr>
            <p:ph type="title"/>
          </p:nvPr>
        </p:nvSpPr>
        <p:spPr/>
        <p:txBody>
          <a:bodyPr/>
          <a:lstStyle/>
          <a:p>
            <a:r>
              <a:rPr lang="en-US" b="1" dirty="0"/>
              <a:t>Example 2: Number of Arrivals at a Restaurant</a:t>
            </a:r>
            <a:br>
              <a:rPr lang="en-US" b="1" dirty="0"/>
            </a:br>
            <a:endParaRPr lang="en-IN" b="1" dirty="0"/>
          </a:p>
        </p:txBody>
      </p:sp>
      <p:sp>
        <p:nvSpPr>
          <p:cNvPr id="3" name="Content Placeholder 2">
            <a:extLst>
              <a:ext uri="{FF2B5EF4-FFF2-40B4-BE49-F238E27FC236}">
                <a16:creationId xmlns:a16="http://schemas.microsoft.com/office/drawing/2014/main" id="{15D668C2-5AB5-4662-8C16-A139DE60993E}"/>
              </a:ext>
            </a:extLst>
          </p:cNvPr>
          <p:cNvSpPr>
            <a:spLocks noGrp="1"/>
          </p:cNvSpPr>
          <p:nvPr>
            <p:ph idx="1"/>
          </p:nvPr>
        </p:nvSpPr>
        <p:spPr>
          <a:xfrm>
            <a:off x="838200" y="1825625"/>
            <a:ext cx="10515600" cy="4931310"/>
          </a:xfrm>
        </p:spPr>
        <p:txBody>
          <a:bodyPr>
            <a:normAutofit fontScale="85000" lnSpcReduction="10000"/>
          </a:bodyPr>
          <a:lstStyle/>
          <a:p>
            <a:pPr marL="0" indent="0" algn="l" fontAlgn="base">
              <a:buNone/>
            </a:pPr>
            <a:r>
              <a:rPr lang="en-US" b="0" i="0" dirty="0">
                <a:solidFill>
                  <a:srgbClr val="000000"/>
                </a:solidFill>
                <a:effectLst/>
                <a:latin typeface="Times New Roman" panose="02020603050405020304" pitchFamily="18" charset="0"/>
                <a:cs typeface="Times New Roman" panose="02020603050405020304" pitchFamily="18" charset="0"/>
              </a:rPr>
              <a:t>Restaurants use the Poisson distribution to model the number of expected customers that will arrive at the restaurant per day.</a:t>
            </a:r>
          </a:p>
          <a:p>
            <a:pPr marL="0" indent="0" algn="l" fontAlgn="base">
              <a:buNone/>
            </a:pPr>
            <a:endParaRPr lang="en-US" b="0" i="0" dirty="0">
              <a:solidFill>
                <a:srgbClr val="3D3D3D"/>
              </a:solidFill>
              <a:effectLst/>
              <a:latin typeface="Times New Roman" panose="02020603050405020304" pitchFamily="18" charset="0"/>
              <a:cs typeface="Times New Roman" panose="02020603050405020304" pitchFamily="18" charset="0"/>
            </a:endParaRPr>
          </a:p>
          <a:p>
            <a:pPr marL="0" indent="0" algn="l" fontAlgn="base">
              <a:buNone/>
            </a:pPr>
            <a:r>
              <a:rPr lang="en-US" b="0" i="0" dirty="0">
                <a:solidFill>
                  <a:srgbClr val="000000"/>
                </a:solidFill>
                <a:effectLst/>
                <a:latin typeface="Times New Roman" panose="02020603050405020304" pitchFamily="18" charset="0"/>
                <a:cs typeface="Times New Roman" panose="02020603050405020304" pitchFamily="18" charset="0"/>
              </a:rPr>
              <a:t>For example, suppose a given restaurant receives an average of 100 customers per day. We can use the </a:t>
            </a:r>
            <a:r>
              <a:rPr lang="en-US" b="0" i="0" u="none" strike="noStrike" dirty="0">
                <a:solidFill>
                  <a:srgbClr val="9B59B6"/>
                </a:solidFill>
                <a:effectLst/>
                <a:latin typeface="Times New Roman" panose="02020603050405020304" pitchFamily="18" charset="0"/>
                <a:cs typeface="Times New Roman" panose="02020603050405020304" pitchFamily="18" charset="0"/>
                <a:hlinkClick r:id="rId2"/>
              </a:rPr>
              <a:t>Poisson distribution calculator</a:t>
            </a:r>
            <a:r>
              <a:rPr lang="en-US" b="0" i="0" dirty="0">
                <a:solidFill>
                  <a:srgbClr val="000000"/>
                </a:solidFill>
                <a:effectLst/>
                <a:latin typeface="Times New Roman" panose="02020603050405020304" pitchFamily="18" charset="0"/>
                <a:cs typeface="Times New Roman" panose="02020603050405020304" pitchFamily="18" charset="0"/>
              </a:rPr>
              <a:t> to find the probability that the restaurant receives more than a certain number of customers:</a:t>
            </a:r>
          </a:p>
          <a:p>
            <a:pPr marL="0" indent="0" algn="l" fontAlgn="base">
              <a:buNone/>
            </a:pPr>
            <a:endParaRPr lang="en-US" b="0" i="0" dirty="0">
              <a:solidFill>
                <a:srgbClr val="3D3D3D"/>
              </a:solidFill>
              <a:effectLst/>
              <a:latin typeface="Times New Roman" panose="02020603050405020304" pitchFamily="18" charset="0"/>
              <a:cs typeface="Times New Roman" panose="02020603050405020304" pitchFamily="18" charset="0"/>
            </a:endParaRPr>
          </a:p>
          <a:p>
            <a:pPr marL="0" indent="0" algn="l" fontAlgn="base">
              <a:buNone/>
            </a:pPr>
            <a:r>
              <a:rPr lang="en-US" b="0" i="0" dirty="0">
                <a:solidFill>
                  <a:srgbClr val="000000"/>
                </a:solidFill>
                <a:effectLst/>
                <a:latin typeface="Times New Roman" panose="02020603050405020304" pitchFamily="18" charset="0"/>
                <a:cs typeface="Times New Roman" panose="02020603050405020304" pitchFamily="18" charset="0"/>
              </a:rPr>
              <a:t>P(X &gt; 110 customers) = </a:t>
            </a:r>
            <a:r>
              <a:rPr lang="en-US" b="1" i="0" dirty="0">
                <a:solidFill>
                  <a:srgbClr val="000000"/>
                </a:solidFill>
                <a:effectLst/>
                <a:latin typeface="Times New Roman" panose="02020603050405020304" pitchFamily="18" charset="0"/>
                <a:cs typeface="Times New Roman" panose="02020603050405020304" pitchFamily="18" charset="0"/>
              </a:rPr>
              <a:t>0.14714</a:t>
            </a:r>
            <a:endParaRPr lang="en-US" b="0" i="0" dirty="0">
              <a:solidFill>
                <a:srgbClr val="3D3D3D"/>
              </a:solidFill>
              <a:effectLst/>
              <a:latin typeface="Times New Roman" panose="02020603050405020304" pitchFamily="18" charset="0"/>
              <a:cs typeface="Times New Roman" panose="02020603050405020304" pitchFamily="18" charset="0"/>
            </a:endParaRPr>
          </a:p>
          <a:p>
            <a:pPr marL="0" indent="0" algn="l" fontAlgn="base">
              <a:buNone/>
            </a:pPr>
            <a:r>
              <a:rPr lang="en-US" b="0" i="0" dirty="0">
                <a:solidFill>
                  <a:srgbClr val="000000"/>
                </a:solidFill>
                <a:effectLst/>
                <a:latin typeface="Times New Roman" panose="02020603050405020304" pitchFamily="18" charset="0"/>
                <a:cs typeface="Times New Roman" panose="02020603050405020304" pitchFamily="18" charset="0"/>
              </a:rPr>
              <a:t>P(X &gt; 120 customers) = </a:t>
            </a:r>
            <a:r>
              <a:rPr lang="en-US" b="1" i="0" dirty="0">
                <a:solidFill>
                  <a:srgbClr val="000000"/>
                </a:solidFill>
                <a:effectLst/>
                <a:latin typeface="Times New Roman" panose="02020603050405020304" pitchFamily="18" charset="0"/>
                <a:cs typeface="Times New Roman" panose="02020603050405020304" pitchFamily="18" charset="0"/>
              </a:rPr>
              <a:t>0.02267</a:t>
            </a:r>
            <a:endParaRPr lang="en-US" b="0" i="0" dirty="0">
              <a:solidFill>
                <a:srgbClr val="3D3D3D"/>
              </a:solidFill>
              <a:effectLst/>
              <a:latin typeface="Times New Roman" panose="02020603050405020304" pitchFamily="18" charset="0"/>
              <a:cs typeface="Times New Roman" panose="02020603050405020304" pitchFamily="18" charset="0"/>
            </a:endParaRPr>
          </a:p>
          <a:p>
            <a:pPr marL="0" indent="0" algn="l" fontAlgn="base">
              <a:buNone/>
            </a:pPr>
            <a:r>
              <a:rPr lang="en-US" b="0" i="0" dirty="0">
                <a:solidFill>
                  <a:srgbClr val="000000"/>
                </a:solidFill>
                <a:effectLst/>
                <a:latin typeface="Times New Roman" panose="02020603050405020304" pitchFamily="18" charset="0"/>
                <a:cs typeface="Times New Roman" panose="02020603050405020304" pitchFamily="18" charset="0"/>
              </a:rPr>
              <a:t>P(X &gt; 130 customers) = </a:t>
            </a:r>
            <a:r>
              <a:rPr lang="en-US" b="1" i="0" dirty="0">
                <a:solidFill>
                  <a:srgbClr val="000000"/>
                </a:solidFill>
                <a:effectLst/>
                <a:latin typeface="Times New Roman" panose="02020603050405020304" pitchFamily="18" charset="0"/>
                <a:cs typeface="Times New Roman" panose="02020603050405020304" pitchFamily="18" charset="0"/>
              </a:rPr>
              <a:t>0.00171</a:t>
            </a:r>
          </a:p>
          <a:p>
            <a:pPr marL="0" indent="0" algn="l" fontAlgn="base">
              <a:buNone/>
            </a:pPr>
            <a:endParaRPr lang="en-US" b="0" i="0" dirty="0">
              <a:solidFill>
                <a:srgbClr val="3D3D3D"/>
              </a:solidFill>
              <a:effectLst/>
              <a:latin typeface="Times New Roman" panose="02020603050405020304" pitchFamily="18" charset="0"/>
              <a:cs typeface="Times New Roman" panose="02020603050405020304" pitchFamily="18" charset="0"/>
            </a:endParaRPr>
          </a:p>
          <a:p>
            <a:pPr marL="0" indent="0" algn="l" fontAlgn="base">
              <a:buNone/>
            </a:pPr>
            <a:r>
              <a:rPr lang="en-US" b="0" i="0" dirty="0">
                <a:solidFill>
                  <a:srgbClr val="3D3D3D"/>
                </a:solidFill>
                <a:effectLst/>
                <a:latin typeface="Times New Roman" panose="02020603050405020304" pitchFamily="18" charset="0"/>
                <a:cs typeface="Times New Roman" panose="02020603050405020304" pitchFamily="18" charset="0"/>
              </a:rPr>
              <a:t>This gives restaurant managers an idea of the likelihood that they’ll receive more than a certain number of customers in a given day.</a:t>
            </a:r>
          </a:p>
          <a:p>
            <a:pPr marL="0" indent="0">
              <a:buNone/>
            </a:pPr>
            <a:endParaRPr lang="en-IN" dirty="0"/>
          </a:p>
        </p:txBody>
      </p:sp>
    </p:spTree>
    <p:extLst>
      <p:ext uri="{BB962C8B-B14F-4D97-AF65-F5344CB8AC3E}">
        <p14:creationId xmlns:p14="http://schemas.microsoft.com/office/powerpoint/2010/main" val="2266084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2B00-3730-414F-88C8-1693184DA175}"/>
              </a:ext>
            </a:extLst>
          </p:cNvPr>
          <p:cNvSpPr>
            <a:spLocks noGrp="1"/>
          </p:cNvSpPr>
          <p:nvPr>
            <p:ph type="title"/>
          </p:nvPr>
        </p:nvSpPr>
        <p:spPr/>
        <p:txBody>
          <a:bodyPr>
            <a:normAutofit/>
          </a:bodyPr>
          <a:lstStyle/>
          <a:p>
            <a:pPr marL="228600" marR="0" lvl="0" indent="-228600" defTabSz="914400" rtl="0" eaLnBrk="1" fontAlgn="base" latinLnBrk="0" hangingPunct="1">
              <a:lnSpc>
                <a:spcPct val="90000"/>
              </a:lnSpc>
              <a:spcBef>
                <a:spcPts val="1000"/>
              </a:spcBef>
              <a:spcAft>
                <a:spcPts val="0"/>
              </a:spcAft>
              <a:tabLst/>
              <a:defRPr/>
            </a:pPr>
            <a:r>
              <a:rPr kumimoji="0" lang="en-US" sz="3600" b="1" i="0" u="none" strike="noStrike" kern="1200" cap="none" spc="0" normalizeH="0" baseline="0" noProof="0" dirty="0">
                <a:ln>
                  <a:noFill/>
                </a:ln>
                <a:solidFill>
                  <a:srgbClr val="020202"/>
                </a:solidFill>
                <a:effectLst/>
                <a:uLnTx/>
                <a:uFillTx/>
                <a:latin typeface="Times New Roman" panose="02020603050405020304" pitchFamily="18" charset="0"/>
                <a:ea typeface="+mn-ea"/>
                <a:cs typeface="Times New Roman" panose="02020603050405020304" pitchFamily="18" charset="0"/>
              </a:rPr>
              <a:t>Example 3: Number of Website Visitors per Hour</a:t>
            </a:r>
            <a:br>
              <a:rPr kumimoji="0" lang="en-US" sz="3600" b="1" i="0" u="none" strike="noStrike" kern="1200" cap="none" spc="0" normalizeH="0" baseline="0" noProof="0" dirty="0">
                <a:ln>
                  <a:noFill/>
                </a:ln>
                <a:solidFill>
                  <a:srgbClr val="020202"/>
                </a:solidFill>
                <a:effectLst/>
                <a:uLnTx/>
                <a:uFillTx/>
                <a:latin typeface="Times New Roman" panose="02020603050405020304" pitchFamily="18" charset="0"/>
                <a:ea typeface="+mn-ea"/>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52C433-D936-4A4C-8A53-B05D03F6CDCF}"/>
              </a:ext>
            </a:extLst>
          </p:cNvPr>
          <p:cNvSpPr>
            <a:spLocks noGrp="1"/>
          </p:cNvSpPr>
          <p:nvPr>
            <p:ph idx="1"/>
          </p:nvPr>
        </p:nvSpPr>
        <p:spPr>
          <a:xfrm>
            <a:off x="404261" y="1222408"/>
            <a:ext cx="11377061" cy="5534527"/>
          </a:xfrm>
        </p:spPr>
        <p:txBody>
          <a:bodyPr>
            <a:noAutofit/>
          </a:bodyPr>
          <a:lstStyle/>
          <a:p>
            <a:pPr marL="0" indent="0" algn="l" fontAlgn="base">
              <a:buNone/>
            </a:pPr>
            <a:r>
              <a:rPr lang="en-US" b="0" i="0" dirty="0">
                <a:solidFill>
                  <a:srgbClr val="000000"/>
                </a:solidFill>
                <a:effectLst/>
                <a:latin typeface="Times New Roman" panose="02020603050405020304" pitchFamily="18" charset="0"/>
                <a:cs typeface="Times New Roman" panose="02020603050405020304" pitchFamily="18" charset="0"/>
              </a:rPr>
              <a:t>Website hosting companies use the Poisson distribution to model the number of expected visitors per hour that websites will receive.</a:t>
            </a:r>
          </a:p>
          <a:p>
            <a:pPr marL="0" indent="0" algn="l" fontAlgn="base">
              <a:buNone/>
            </a:pPr>
            <a:endParaRPr lang="en-US" b="0" i="0" dirty="0">
              <a:solidFill>
                <a:srgbClr val="3D3D3D"/>
              </a:solidFill>
              <a:effectLst/>
              <a:latin typeface="Times New Roman" panose="02020603050405020304" pitchFamily="18" charset="0"/>
              <a:cs typeface="Times New Roman" panose="02020603050405020304" pitchFamily="18" charset="0"/>
            </a:endParaRPr>
          </a:p>
          <a:p>
            <a:pPr marL="0" indent="0" algn="l" fontAlgn="base">
              <a:buNone/>
            </a:pPr>
            <a:r>
              <a:rPr lang="en-US" b="0" i="0" dirty="0">
                <a:solidFill>
                  <a:srgbClr val="000000"/>
                </a:solidFill>
                <a:effectLst/>
                <a:latin typeface="Times New Roman" panose="02020603050405020304" pitchFamily="18" charset="0"/>
                <a:cs typeface="Times New Roman" panose="02020603050405020304" pitchFamily="18" charset="0"/>
              </a:rPr>
              <a:t>For example, suppose a given website receives an average of 20 visitors per hour. We can use the </a:t>
            </a:r>
            <a:r>
              <a:rPr lang="en-US" b="0" i="0" u="none" strike="noStrike" dirty="0">
                <a:solidFill>
                  <a:srgbClr val="9B59B6"/>
                </a:solidFill>
                <a:effectLst/>
                <a:latin typeface="Times New Roman" panose="02020603050405020304" pitchFamily="18" charset="0"/>
                <a:cs typeface="Times New Roman" panose="02020603050405020304" pitchFamily="18" charset="0"/>
                <a:hlinkClick r:id="rId2"/>
              </a:rPr>
              <a:t>Poisson distribution calculator</a:t>
            </a:r>
            <a:r>
              <a:rPr lang="en-US" b="0" i="0" dirty="0">
                <a:solidFill>
                  <a:srgbClr val="000000"/>
                </a:solidFill>
                <a:effectLst/>
                <a:latin typeface="Times New Roman" panose="02020603050405020304" pitchFamily="18" charset="0"/>
                <a:cs typeface="Times New Roman" panose="02020603050405020304" pitchFamily="18" charset="0"/>
              </a:rPr>
              <a:t> to find the probability that the website receives more than a certain number of visitors in a given hour:</a:t>
            </a:r>
            <a:endParaRPr lang="en-US" b="0" i="0" dirty="0">
              <a:solidFill>
                <a:srgbClr val="3D3D3D"/>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P(X &gt; 25 visitors) = </a:t>
            </a:r>
            <a:r>
              <a:rPr lang="en-US" b="1" i="0" dirty="0">
                <a:solidFill>
                  <a:srgbClr val="000000"/>
                </a:solidFill>
                <a:effectLst/>
                <a:latin typeface="Times New Roman" panose="02020603050405020304" pitchFamily="18" charset="0"/>
                <a:cs typeface="Times New Roman" panose="02020603050405020304" pitchFamily="18" charset="0"/>
              </a:rPr>
              <a:t>0.11218</a:t>
            </a:r>
            <a:endParaRPr lang="en-US" b="0" i="0" dirty="0">
              <a:solidFill>
                <a:srgbClr val="3D3D3D"/>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P(X &gt; 30 visitors) = </a:t>
            </a:r>
            <a:r>
              <a:rPr lang="en-US" b="1" i="0" dirty="0">
                <a:solidFill>
                  <a:srgbClr val="000000"/>
                </a:solidFill>
                <a:effectLst/>
                <a:latin typeface="Times New Roman" panose="02020603050405020304" pitchFamily="18" charset="0"/>
                <a:cs typeface="Times New Roman" panose="02020603050405020304" pitchFamily="18" charset="0"/>
              </a:rPr>
              <a:t>0.01347</a:t>
            </a:r>
            <a:endParaRPr lang="en-US" b="0" i="0" dirty="0">
              <a:solidFill>
                <a:srgbClr val="3D3D3D"/>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P(X &gt; 35 visitors) = </a:t>
            </a:r>
            <a:r>
              <a:rPr lang="en-US" b="1" i="0" dirty="0">
                <a:solidFill>
                  <a:srgbClr val="000000"/>
                </a:solidFill>
                <a:effectLst/>
                <a:latin typeface="Times New Roman" panose="02020603050405020304" pitchFamily="18" charset="0"/>
                <a:cs typeface="Times New Roman" panose="02020603050405020304" pitchFamily="18" charset="0"/>
              </a:rPr>
              <a:t>0.00080</a:t>
            </a:r>
            <a:endParaRPr lang="en-US" b="0" i="0" dirty="0">
              <a:solidFill>
                <a:srgbClr val="3D3D3D"/>
              </a:solidFill>
              <a:effectLst/>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This gives hosting companies an idea of how much bandwidth to provide to different websites to ensure that they’ll be able to handle a certain number of visitors each hour.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0618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A857-D08D-4B20-A9B1-ABF3674EF904}"/>
              </a:ext>
            </a:extLst>
          </p:cNvPr>
          <p:cNvSpPr>
            <a:spLocks noGrp="1"/>
          </p:cNvSpPr>
          <p:nvPr>
            <p:ph type="title"/>
          </p:nvPr>
        </p:nvSpPr>
        <p:spPr/>
        <p:txBody>
          <a:bodyPr/>
          <a:lstStyle/>
          <a:p>
            <a:r>
              <a:rPr kumimoji="0" lang="en-IN" sz="4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Poisson distribution</a:t>
            </a:r>
            <a:endParaRPr lang="en-IN" dirty="0"/>
          </a:p>
        </p:txBody>
      </p:sp>
      <p:pic>
        <p:nvPicPr>
          <p:cNvPr id="4" name="Content Placeholder 3">
            <a:extLst>
              <a:ext uri="{FF2B5EF4-FFF2-40B4-BE49-F238E27FC236}">
                <a16:creationId xmlns:a16="http://schemas.microsoft.com/office/drawing/2014/main" id="{2F738FA4-36D8-48C5-A312-6C825BA31A75}"/>
              </a:ext>
            </a:extLst>
          </p:cNvPr>
          <p:cNvPicPr>
            <a:picLocks noGrp="1" noChangeAspect="1"/>
          </p:cNvPicPr>
          <p:nvPr>
            <p:ph idx="1"/>
          </p:nvPr>
        </p:nvPicPr>
        <p:blipFill>
          <a:blip r:embed="rId2"/>
          <a:stretch>
            <a:fillRect/>
          </a:stretch>
        </p:blipFill>
        <p:spPr>
          <a:xfrm>
            <a:off x="918344" y="2011680"/>
            <a:ext cx="10435456" cy="4388442"/>
          </a:xfrm>
          <a:prstGeom prst="rect">
            <a:avLst/>
          </a:prstGeom>
        </p:spPr>
      </p:pic>
    </p:spTree>
    <p:extLst>
      <p:ext uri="{BB962C8B-B14F-4D97-AF65-F5344CB8AC3E}">
        <p14:creationId xmlns:p14="http://schemas.microsoft.com/office/powerpoint/2010/main" val="270525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60CF1-FFAB-4839-A5AB-9640309AD561}"/>
              </a:ext>
            </a:extLst>
          </p:cNvPr>
          <p:cNvSpPr>
            <a:spLocks noGrp="1"/>
          </p:cNvSpPr>
          <p:nvPr>
            <p:ph type="title"/>
          </p:nvPr>
        </p:nvSpPr>
        <p:spPr/>
        <p:txBody>
          <a:bodyPr/>
          <a:lstStyle/>
          <a:p>
            <a:r>
              <a:rPr kumimoji="0" lang="en-IN" sz="4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Poisson distribution</a:t>
            </a:r>
            <a:endParaRPr lang="en-IN" dirty="0"/>
          </a:p>
        </p:txBody>
      </p:sp>
      <p:pic>
        <p:nvPicPr>
          <p:cNvPr id="4" name="Content Placeholder 3">
            <a:extLst>
              <a:ext uri="{FF2B5EF4-FFF2-40B4-BE49-F238E27FC236}">
                <a16:creationId xmlns:a16="http://schemas.microsoft.com/office/drawing/2014/main" id="{035211EC-5D84-4A9F-99B7-8CB65E1DB9B8}"/>
              </a:ext>
            </a:extLst>
          </p:cNvPr>
          <p:cNvPicPr>
            <a:picLocks noGrp="1" noChangeAspect="1"/>
          </p:cNvPicPr>
          <p:nvPr>
            <p:ph idx="1"/>
          </p:nvPr>
        </p:nvPicPr>
        <p:blipFill>
          <a:blip r:embed="rId2"/>
          <a:stretch>
            <a:fillRect/>
          </a:stretch>
        </p:blipFill>
        <p:spPr>
          <a:xfrm>
            <a:off x="1523238" y="2394998"/>
            <a:ext cx="9145524" cy="3212592"/>
          </a:xfrm>
          <a:prstGeom prst="rect">
            <a:avLst/>
          </a:prstGeom>
        </p:spPr>
      </p:pic>
    </p:spTree>
    <p:extLst>
      <p:ext uri="{BB962C8B-B14F-4D97-AF65-F5344CB8AC3E}">
        <p14:creationId xmlns:p14="http://schemas.microsoft.com/office/powerpoint/2010/main" val="2509358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3018-78BC-4A39-981B-822FC33DF28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Poisson distribution - python function</a:t>
            </a:r>
          </a:p>
        </p:txBody>
      </p:sp>
      <p:pic>
        <p:nvPicPr>
          <p:cNvPr id="4" name="Content Placeholder 3">
            <a:extLst>
              <a:ext uri="{FF2B5EF4-FFF2-40B4-BE49-F238E27FC236}">
                <a16:creationId xmlns:a16="http://schemas.microsoft.com/office/drawing/2014/main" id="{5C33ABC8-376C-43F2-B546-A26F04A022FC}"/>
              </a:ext>
            </a:extLst>
          </p:cNvPr>
          <p:cNvPicPr>
            <a:picLocks noGrp="1" noChangeAspect="1"/>
          </p:cNvPicPr>
          <p:nvPr>
            <p:ph idx="1"/>
          </p:nvPr>
        </p:nvPicPr>
        <p:blipFill>
          <a:blip r:embed="rId2"/>
          <a:stretch>
            <a:fillRect/>
          </a:stretch>
        </p:blipFill>
        <p:spPr>
          <a:xfrm>
            <a:off x="1360678" y="2205768"/>
            <a:ext cx="9005125" cy="3412712"/>
          </a:xfrm>
          <a:prstGeom prst="rect">
            <a:avLst/>
          </a:prstGeom>
        </p:spPr>
      </p:pic>
    </p:spTree>
    <p:extLst>
      <p:ext uri="{BB962C8B-B14F-4D97-AF65-F5344CB8AC3E}">
        <p14:creationId xmlns:p14="http://schemas.microsoft.com/office/powerpoint/2010/main" val="9811759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6FAB1-F675-41EC-9D85-1C17696E0F60}"/>
              </a:ext>
            </a:extLst>
          </p:cNvPr>
          <p:cNvSpPr>
            <a:spLocks noGrp="1"/>
          </p:cNvSpPr>
          <p:nvPr>
            <p:ph type="title"/>
          </p:nvPr>
        </p:nvSpPr>
        <p:spPr/>
        <p:txBody>
          <a:bodyPr/>
          <a:lstStyle/>
          <a:p>
            <a:r>
              <a:rPr kumimoji="0" lang="en-IN" sz="4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Poisson distribution</a:t>
            </a:r>
            <a:endParaRPr lang="en-IN" dirty="0"/>
          </a:p>
        </p:txBody>
      </p:sp>
      <p:sp>
        <p:nvSpPr>
          <p:cNvPr id="3" name="Content Placeholder 2">
            <a:extLst>
              <a:ext uri="{FF2B5EF4-FFF2-40B4-BE49-F238E27FC236}">
                <a16:creationId xmlns:a16="http://schemas.microsoft.com/office/drawing/2014/main" id="{34D95C6C-8581-4EAC-B4B7-573C3BFA20C9}"/>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Question: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number of calls received at a telephone exchange in a day follows a Poisson distribution. The probability that the telephone exchange receives 5 calls is three times the probability that the telephone exchange receives 10 calls. Obtain the average calls that the telephone exchange receives in a day.</a:t>
            </a:r>
          </a:p>
          <a:p>
            <a:pPr marL="0" indent="0">
              <a:buNone/>
            </a:pPr>
            <a:endParaRPr lang="en-IN" dirty="0"/>
          </a:p>
        </p:txBody>
      </p:sp>
    </p:spTree>
    <p:extLst>
      <p:ext uri="{BB962C8B-B14F-4D97-AF65-F5344CB8AC3E}">
        <p14:creationId xmlns:p14="http://schemas.microsoft.com/office/powerpoint/2010/main" val="28039268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37838-9F3D-4B9A-8B43-8787B1DDFBCB}"/>
              </a:ext>
            </a:extLst>
          </p:cNvPr>
          <p:cNvSpPr>
            <a:spLocks noGrp="1"/>
          </p:cNvSpPr>
          <p:nvPr>
            <p:ph type="title"/>
          </p:nvPr>
        </p:nvSpPr>
        <p:spPr/>
        <p:txBody>
          <a:bodyPr/>
          <a:lstStyle/>
          <a:p>
            <a:r>
              <a:rPr kumimoji="0" lang="en-IN" sz="4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Poisson distribution</a:t>
            </a:r>
            <a:endParaRPr lang="en-IN" dirty="0"/>
          </a:p>
        </p:txBody>
      </p:sp>
      <p:sp>
        <p:nvSpPr>
          <p:cNvPr id="3" name="Content Placeholder 2">
            <a:extLst>
              <a:ext uri="{FF2B5EF4-FFF2-40B4-BE49-F238E27FC236}">
                <a16:creationId xmlns:a16="http://schemas.microsoft.com/office/drawing/2014/main" id="{7DA3A7DF-8013-4595-8B2D-7C883F098548}"/>
              </a:ext>
            </a:extLst>
          </p:cNvPr>
          <p:cNvSpPr>
            <a:spLocks noGrp="1"/>
          </p:cNvSpPr>
          <p:nvPr>
            <p:ph idx="1"/>
          </p:nvPr>
        </p:nvSpPr>
        <p:spPr/>
        <p:txBody>
          <a:bodyPr/>
          <a:lstStyle/>
          <a:p>
            <a:pPr marL="0" indent="0">
              <a:buNone/>
            </a:pPr>
            <a:r>
              <a:rPr lang="en-US" dirty="0"/>
              <a:t>Solution:</a:t>
            </a:r>
          </a:p>
          <a:p>
            <a:pPr marL="0" indent="0">
              <a:buNone/>
            </a:pPr>
            <a:endParaRPr lang="en-US" dirty="0"/>
          </a:p>
          <a:p>
            <a:pPr marL="0" indent="0">
              <a:buNone/>
            </a:pPr>
            <a:r>
              <a:rPr lang="en-US" dirty="0"/>
              <a:t>Let X: number of calls received at a telephone exchange We know </a:t>
            </a:r>
            <a:r>
              <a:rPr lang="en-US" dirty="0" err="1"/>
              <a:t>X~Poisson</a:t>
            </a:r>
            <a:r>
              <a:rPr lang="en-US" dirty="0"/>
              <a:t>(λ)</a:t>
            </a:r>
          </a:p>
          <a:p>
            <a:pPr marL="0" indent="0">
              <a:buNone/>
            </a:pPr>
            <a:r>
              <a:rPr lang="en-US" dirty="0"/>
              <a:t>It is known that probability the exchange receives 5 calls is three times that of the exchange receiving 10 calls.</a:t>
            </a:r>
          </a:p>
          <a:p>
            <a:pPr marL="0" indent="0">
              <a:buNone/>
            </a:pPr>
            <a:r>
              <a:rPr lang="en-US" dirty="0"/>
              <a:t>i.e. P(X=5) = 3 P(X=10)</a:t>
            </a:r>
          </a:p>
          <a:p>
            <a:pPr marL="0" indent="0">
              <a:buNone/>
            </a:pPr>
            <a:endParaRPr lang="en-US" dirty="0"/>
          </a:p>
          <a:p>
            <a:pPr marL="0" indent="0">
              <a:buNone/>
            </a:pPr>
            <a:r>
              <a:rPr lang="en-US" dirty="0"/>
              <a:t>To find: the average calls that the telephone exchange receives in a day</a:t>
            </a:r>
          </a:p>
          <a:p>
            <a:pPr marL="0" indent="0">
              <a:buNone/>
            </a:pPr>
            <a:endParaRPr lang="en-IN" dirty="0"/>
          </a:p>
        </p:txBody>
      </p:sp>
    </p:spTree>
    <p:extLst>
      <p:ext uri="{BB962C8B-B14F-4D97-AF65-F5344CB8AC3E}">
        <p14:creationId xmlns:p14="http://schemas.microsoft.com/office/powerpoint/2010/main" val="34534690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29DF-DFC4-448D-81E4-6ADFCACC30EA}"/>
              </a:ext>
            </a:extLst>
          </p:cNvPr>
          <p:cNvSpPr>
            <a:spLocks noGrp="1"/>
          </p:cNvSpPr>
          <p:nvPr>
            <p:ph type="title"/>
          </p:nvPr>
        </p:nvSpPr>
        <p:spPr/>
        <p:txBody>
          <a:bodyPr/>
          <a:lstStyle/>
          <a:p>
            <a:r>
              <a:rPr kumimoji="0" lang="en-IN" sz="4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Poisson distribution</a:t>
            </a:r>
            <a:endParaRPr lang="en-IN" dirty="0"/>
          </a:p>
        </p:txBody>
      </p:sp>
      <p:pic>
        <p:nvPicPr>
          <p:cNvPr id="4" name="Content Placeholder 3">
            <a:extLst>
              <a:ext uri="{FF2B5EF4-FFF2-40B4-BE49-F238E27FC236}">
                <a16:creationId xmlns:a16="http://schemas.microsoft.com/office/drawing/2014/main" id="{65629A6B-5C19-453D-87C4-0E05D106F004}"/>
              </a:ext>
            </a:extLst>
          </p:cNvPr>
          <p:cNvPicPr>
            <a:picLocks noGrp="1" noChangeAspect="1"/>
          </p:cNvPicPr>
          <p:nvPr>
            <p:ph idx="1"/>
          </p:nvPr>
        </p:nvPicPr>
        <p:blipFill>
          <a:blip r:embed="rId2"/>
          <a:stretch>
            <a:fillRect/>
          </a:stretch>
        </p:blipFill>
        <p:spPr>
          <a:xfrm>
            <a:off x="1039141" y="952902"/>
            <a:ext cx="8200714" cy="3051208"/>
          </a:xfrm>
          <a:prstGeom prst="rect">
            <a:avLst/>
          </a:prstGeom>
        </p:spPr>
      </p:pic>
      <p:pic>
        <p:nvPicPr>
          <p:cNvPr id="6" name="Picture 5">
            <a:extLst>
              <a:ext uri="{FF2B5EF4-FFF2-40B4-BE49-F238E27FC236}">
                <a16:creationId xmlns:a16="http://schemas.microsoft.com/office/drawing/2014/main" id="{484547D4-28C2-45C2-B66F-175BDC117849}"/>
              </a:ext>
            </a:extLst>
          </p:cNvPr>
          <p:cNvPicPr>
            <a:picLocks noChangeAspect="1"/>
          </p:cNvPicPr>
          <p:nvPr/>
        </p:nvPicPr>
        <p:blipFill>
          <a:blip r:embed="rId3"/>
          <a:stretch>
            <a:fillRect/>
          </a:stretch>
        </p:blipFill>
        <p:spPr>
          <a:xfrm>
            <a:off x="916846" y="3840078"/>
            <a:ext cx="9145524" cy="2065020"/>
          </a:xfrm>
          <a:prstGeom prst="rect">
            <a:avLst/>
          </a:prstGeom>
        </p:spPr>
      </p:pic>
    </p:spTree>
    <p:extLst>
      <p:ext uri="{BB962C8B-B14F-4D97-AF65-F5344CB8AC3E}">
        <p14:creationId xmlns:p14="http://schemas.microsoft.com/office/powerpoint/2010/main" val="2649431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23744-CC90-45E8-B0E9-13FD8829AC0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Random variable</a:t>
            </a:r>
          </a:p>
        </p:txBody>
      </p:sp>
      <p:sp>
        <p:nvSpPr>
          <p:cNvPr id="3" name="Content Placeholder 2">
            <a:extLst>
              <a:ext uri="{FF2B5EF4-FFF2-40B4-BE49-F238E27FC236}">
                <a16:creationId xmlns:a16="http://schemas.microsoft.com/office/drawing/2014/main" id="{260A9241-71FF-4015-821D-A5548951AD0A}"/>
              </a:ext>
            </a:extLst>
          </p:cNvPr>
          <p:cNvSpPr>
            <a:spLocks noGrp="1"/>
          </p:cNvSpPr>
          <p:nvPr>
            <p:ph idx="1"/>
          </p:nvPr>
        </p:nvSpPr>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Question:</a:t>
            </a:r>
          </a:p>
          <a:p>
            <a:pPr marL="0" indent="0">
              <a:buNone/>
            </a:pPr>
            <a:endParaRPr lang="en-US" dirty="0">
              <a:latin typeface="Times New Roman" panose="02020603050405020304" pitchFamily="18" charset="0"/>
              <a:cs typeface="Times New Roman" panose="02020603050405020304" pitchFamily="18" charset="0"/>
            </a:endParaRPr>
          </a:p>
          <a:p>
            <a:pPr marL="0" indent="0" algn="just">
              <a:buNone/>
            </a:pPr>
            <a:r>
              <a:rPr lang="en-US" sz="3000" dirty="0">
                <a:latin typeface="Times New Roman" panose="02020603050405020304" pitchFamily="18" charset="0"/>
                <a:cs typeface="Times New Roman" panose="02020603050405020304" pitchFamily="18" charset="0"/>
              </a:rPr>
              <a:t>Suppose you are the owner of a grocery shop. You wish to improve the shopping experience of your customers, by easing their payment methods and ensuring that whichever products they demand are available in the shop.</a:t>
            </a:r>
          </a:p>
          <a:p>
            <a:pPr marL="0" indent="0" algn="just">
              <a:buNone/>
            </a:pPr>
            <a:r>
              <a:rPr lang="en-US" sz="3000" dirty="0">
                <a:latin typeface="Times New Roman" panose="02020603050405020304" pitchFamily="18" charset="0"/>
                <a:cs typeface="Times New Roman" panose="02020603050405020304" pitchFamily="18" charset="0"/>
              </a:rPr>
              <a:t>Now collect the data for:</a:t>
            </a:r>
          </a:p>
          <a:p>
            <a:pPr marL="0" indent="0" algn="just">
              <a:buNone/>
            </a:pPr>
            <a:endParaRPr lang="en-US" sz="3000" dirty="0">
              <a:latin typeface="Times New Roman" panose="02020603050405020304" pitchFamily="18" charset="0"/>
              <a:cs typeface="Times New Roman" panose="02020603050405020304" pitchFamily="18" charset="0"/>
            </a:endParaRPr>
          </a:p>
          <a:p>
            <a:pPr marL="0" indent="0" algn="just">
              <a:buNone/>
            </a:pPr>
            <a:r>
              <a:rPr lang="en-US" sz="3000" dirty="0">
                <a:latin typeface="Times New Roman" panose="02020603050405020304" pitchFamily="18" charset="0"/>
                <a:cs typeface="Times New Roman" panose="02020603050405020304" pitchFamily="18" charset="0"/>
              </a:rPr>
              <a:t>●	mode of payment</a:t>
            </a:r>
          </a:p>
          <a:p>
            <a:pPr marL="0" indent="0" algn="just">
              <a:buNone/>
            </a:pPr>
            <a:r>
              <a:rPr lang="en-US" sz="3000" dirty="0">
                <a:latin typeface="Times New Roman" panose="02020603050405020304" pitchFamily="18" charset="0"/>
                <a:cs typeface="Times New Roman" panose="02020603050405020304" pitchFamily="18" charset="0"/>
              </a:rPr>
              <a:t>●	bill amount</a:t>
            </a:r>
          </a:p>
          <a:p>
            <a:pPr marL="0" indent="0" algn="just">
              <a:buNone/>
            </a:pPr>
            <a:endParaRPr lang="en-US" sz="3000" dirty="0">
              <a:latin typeface="Times New Roman" panose="02020603050405020304" pitchFamily="18" charset="0"/>
              <a:cs typeface="Times New Roman" panose="02020603050405020304" pitchFamily="18" charset="0"/>
            </a:endParaRPr>
          </a:p>
          <a:p>
            <a:pPr marL="0" indent="0" algn="just">
              <a:buNone/>
            </a:pPr>
            <a:r>
              <a:rPr lang="en-US" sz="3000" dirty="0">
                <a:latin typeface="Times New Roman" panose="02020603050405020304" pitchFamily="18" charset="0"/>
                <a:cs typeface="Times New Roman" panose="02020603050405020304" pitchFamily="18" charset="0"/>
              </a:rPr>
              <a:t>Can you describe the nature of the data collected?</a:t>
            </a:r>
          </a:p>
          <a:p>
            <a:pPr marL="0" indent="0">
              <a:buNone/>
            </a:pPr>
            <a:endParaRPr lang="en-IN" dirty="0"/>
          </a:p>
        </p:txBody>
      </p:sp>
    </p:spTree>
    <p:extLst>
      <p:ext uri="{BB962C8B-B14F-4D97-AF65-F5344CB8AC3E}">
        <p14:creationId xmlns:p14="http://schemas.microsoft.com/office/powerpoint/2010/main" val="10712194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D3E6-E0D7-4F50-91D3-FABEF67DAFD8}"/>
              </a:ext>
            </a:extLst>
          </p:cNvPr>
          <p:cNvSpPr>
            <a:spLocks noGrp="1"/>
          </p:cNvSpPr>
          <p:nvPr>
            <p:ph type="title"/>
          </p:nvPr>
        </p:nvSpPr>
        <p:spPr/>
        <p:txBody>
          <a:bodyPr/>
          <a:lstStyle/>
          <a:p>
            <a:r>
              <a:rPr kumimoji="0" lang="en-IN" sz="4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Poisson distribution </a:t>
            </a:r>
            <a:r>
              <a:rPr lang="en-IN" b="1" dirty="0">
                <a:latin typeface="Times New Roman" panose="02020603050405020304" pitchFamily="18" charset="0"/>
                <a:cs typeface="Times New Roman" panose="02020603050405020304" pitchFamily="18" charset="0"/>
              </a:rPr>
              <a:t>Python solution:</a:t>
            </a:r>
          </a:p>
        </p:txBody>
      </p:sp>
      <p:pic>
        <p:nvPicPr>
          <p:cNvPr id="7" name="Content Placeholder 6">
            <a:extLst>
              <a:ext uri="{FF2B5EF4-FFF2-40B4-BE49-F238E27FC236}">
                <a16:creationId xmlns:a16="http://schemas.microsoft.com/office/drawing/2014/main" id="{0838336C-A182-4C23-8EE7-5C434DA8730E}"/>
              </a:ext>
            </a:extLst>
          </p:cNvPr>
          <p:cNvPicPr>
            <a:picLocks noGrp="1" noChangeAspect="1"/>
          </p:cNvPicPr>
          <p:nvPr>
            <p:ph idx="1"/>
          </p:nvPr>
        </p:nvPicPr>
        <p:blipFill>
          <a:blip r:embed="rId2"/>
          <a:stretch>
            <a:fillRect/>
          </a:stretch>
        </p:blipFill>
        <p:spPr>
          <a:xfrm>
            <a:off x="1138859" y="2206324"/>
            <a:ext cx="9694909" cy="3878615"/>
          </a:xfrm>
          <a:prstGeom prst="rect">
            <a:avLst/>
          </a:prstGeom>
        </p:spPr>
      </p:pic>
    </p:spTree>
    <p:extLst>
      <p:ext uri="{BB962C8B-B14F-4D97-AF65-F5344CB8AC3E}">
        <p14:creationId xmlns:p14="http://schemas.microsoft.com/office/powerpoint/2010/main" val="156378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5A601-5746-467D-958E-1FD803196CE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C7C7088B-F75C-4A38-B5D3-BA430C603E0C}"/>
              </a:ext>
            </a:extLst>
          </p:cNvPr>
          <p:cNvSpPr>
            <a:spLocks noGrp="1"/>
          </p:cNvSpPr>
          <p:nvPr>
            <p:ph idx="1"/>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Some of the discrete distributions are: Uniform, Bernoulli, Binomial and Poisson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Discrete distribution is determined using probability mass function (</a:t>
            </a:r>
            <a:r>
              <a:rPr lang="en-US" dirty="0" err="1">
                <a:latin typeface="Times New Roman" panose="02020603050405020304" pitchFamily="18" charset="0"/>
                <a:cs typeface="Times New Roman" panose="02020603050405020304" pitchFamily="18" charset="0"/>
              </a:rPr>
              <a:t>p.m.f</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uniform distribution, all the values of the variable are equally likely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sum of independent and identically distributed Bernoulli variables follows binomial distribution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Poisson distribution can be considered as a limiting case of a binomial distribution</a:t>
            </a:r>
          </a:p>
          <a:p>
            <a:pPr marL="0" indent="0">
              <a:buNone/>
            </a:pPr>
            <a:endParaRPr lang="en-IN" dirty="0"/>
          </a:p>
        </p:txBody>
      </p:sp>
    </p:spTree>
    <p:extLst>
      <p:ext uri="{BB962C8B-B14F-4D97-AF65-F5344CB8AC3E}">
        <p14:creationId xmlns:p14="http://schemas.microsoft.com/office/powerpoint/2010/main" val="21909206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75A86-6135-4BE4-A2DC-EAB04FF0A23F}"/>
              </a:ext>
            </a:extLst>
          </p:cNvPr>
          <p:cNvSpPr>
            <a:spLocks noGrp="1"/>
          </p:cNvSpPr>
          <p:nvPr>
            <p:ph type="title"/>
          </p:nvPr>
        </p:nvSpPr>
        <p:spPr/>
        <p:txBody>
          <a:bodyPr/>
          <a:lstStyle/>
          <a:p>
            <a:pPr marL="12700">
              <a:lnSpc>
                <a:spcPts val="3210"/>
              </a:lnSpc>
            </a:pPr>
            <a:r>
              <a:rPr lang="en-US" sz="4400" b="1" dirty="0">
                <a:effectLst/>
                <a:latin typeface="Times New Roman" panose="02020603050405020304" pitchFamily="18" charset="0"/>
                <a:ea typeface="Tahoma" panose="020B0604030504040204" pitchFamily="34" charset="0"/>
                <a:cs typeface="Times New Roman" panose="02020603050405020304" pitchFamily="18" charset="0"/>
              </a:rPr>
              <a:t>Probability</a:t>
            </a:r>
            <a:r>
              <a:rPr lang="en-US" sz="4400" b="1" spc="-25"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4400" b="1" dirty="0">
                <a:effectLst/>
                <a:latin typeface="Times New Roman" panose="02020603050405020304" pitchFamily="18" charset="0"/>
                <a:ea typeface="Tahoma" panose="020B0604030504040204" pitchFamily="34" charset="0"/>
                <a:cs typeface="Times New Roman" panose="02020603050405020304" pitchFamily="18" charset="0"/>
              </a:rPr>
              <a:t>distributions</a:t>
            </a:r>
            <a:br>
              <a:rPr lang="en-IN" sz="1800" dirty="0">
                <a:effectLst/>
                <a:latin typeface="Tahoma" panose="020B0604030504040204" pitchFamily="34" charset="0"/>
                <a:ea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EC948E23-4FCB-49EB-B865-CD310B844852}"/>
              </a:ext>
            </a:extLst>
          </p:cNvPr>
          <p:cNvSpPr>
            <a:spLocks noGrp="1"/>
          </p:cNvSpPr>
          <p:nvPr>
            <p:ph idx="1"/>
          </p:nvPr>
        </p:nvSpPr>
        <p:spPr/>
        <p:txBody>
          <a:bodyPr/>
          <a:lstStyle/>
          <a:p>
            <a:pPr marL="0" indent="0">
              <a:buNone/>
            </a:pPr>
            <a:endParaRPr lang="en-IN" dirty="0"/>
          </a:p>
        </p:txBody>
      </p:sp>
      <p:sp>
        <p:nvSpPr>
          <p:cNvPr id="24" name="Rectangle 44">
            <a:extLst>
              <a:ext uri="{FF2B5EF4-FFF2-40B4-BE49-F238E27FC236}">
                <a16:creationId xmlns:a16="http://schemas.microsoft.com/office/drawing/2014/main" id="{C4512333-8CCE-41AF-981B-0673F77989F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371168" rIns="91440" bIns="177744" numCol="1" anchor="ctr" anchorCtr="0" compatLnSpc="1">
            <a:prstTxWarp prst="textNoShape">
              <a:avLst/>
            </a:prstTxWarp>
            <a:spAutoFit/>
          </a:bodyPr>
          <a:lstStyle/>
          <a:p>
            <a:endParaRPr lang="en-IN"/>
          </a:p>
        </p:txBody>
      </p:sp>
      <p:grpSp>
        <p:nvGrpSpPr>
          <p:cNvPr id="25" name="Group 26">
            <a:extLst>
              <a:ext uri="{FF2B5EF4-FFF2-40B4-BE49-F238E27FC236}">
                <a16:creationId xmlns:a16="http://schemas.microsoft.com/office/drawing/2014/main" id="{102244E5-7B2B-4768-9A99-76E973A93778}"/>
              </a:ext>
            </a:extLst>
          </p:cNvPr>
          <p:cNvGrpSpPr>
            <a:grpSpLocks/>
          </p:cNvGrpSpPr>
          <p:nvPr/>
        </p:nvGrpSpPr>
        <p:grpSpPr bwMode="auto">
          <a:xfrm>
            <a:off x="1925053" y="2247499"/>
            <a:ext cx="6930189" cy="3518034"/>
            <a:chOff x="0" y="0"/>
            <a:chExt cx="10916" cy="5242"/>
          </a:xfrm>
        </p:grpSpPr>
        <p:sp>
          <p:nvSpPr>
            <p:cNvPr id="26" name="Freeform 43">
              <a:extLst>
                <a:ext uri="{FF2B5EF4-FFF2-40B4-BE49-F238E27FC236}">
                  <a16:creationId xmlns:a16="http://schemas.microsoft.com/office/drawing/2014/main" id="{ECA2E212-E9B0-4EEA-B773-C0D37492D448}"/>
                </a:ext>
              </a:extLst>
            </p:cNvPr>
            <p:cNvSpPr>
              <a:spLocks/>
            </p:cNvSpPr>
            <p:nvPr/>
          </p:nvSpPr>
          <p:spPr bwMode="auto">
            <a:xfrm>
              <a:off x="3477" y="7"/>
              <a:ext cx="2160" cy="1152"/>
            </a:xfrm>
            <a:custGeom>
              <a:avLst/>
              <a:gdLst>
                <a:gd name="T0" fmla="+- 0 5446 3478"/>
                <a:gd name="T1" fmla="*/ T0 w 2160"/>
                <a:gd name="T2" fmla="+- 0 7 7"/>
                <a:gd name="T3" fmla="*/ 7 h 1152"/>
                <a:gd name="T4" fmla="+- 0 3670 3478"/>
                <a:gd name="T5" fmla="*/ T4 w 2160"/>
                <a:gd name="T6" fmla="+- 0 7 7"/>
                <a:gd name="T7" fmla="*/ 7 h 1152"/>
                <a:gd name="T8" fmla="+- 0 3595 3478"/>
                <a:gd name="T9" fmla="*/ T8 w 2160"/>
                <a:gd name="T10" fmla="+- 0 22 7"/>
                <a:gd name="T11" fmla="*/ 22 h 1152"/>
                <a:gd name="T12" fmla="+- 0 3534 3478"/>
                <a:gd name="T13" fmla="*/ T12 w 2160"/>
                <a:gd name="T14" fmla="+- 0 63 7"/>
                <a:gd name="T15" fmla="*/ 63 h 1152"/>
                <a:gd name="T16" fmla="+- 0 3493 3478"/>
                <a:gd name="T17" fmla="*/ T16 w 2160"/>
                <a:gd name="T18" fmla="+- 0 124 7"/>
                <a:gd name="T19" fmla="*/ 124 h 1152"/>
                <a:gd name="T20" fmla="+- 0 3478 3478"/>
                <a:gd name="T21" fmla="*/ T20 w 2160"/>
                <a:gd name="T22" fmla="+- 0 199 7"/>
                <a:gd name="T23" fmla="*/ 199 h 1152"/>
                <a:gd name="T24" fmla="+- 0 3478 3478"/>
                <a:gd name="T25" fmla="*/ T24 w 2160"/>
                <a:gd name="T26" fmla="+- 0 967 7"/>
                <a:gd name="T27" fmla="*/ 967 h 1152"/>
                <a:gd name="T28" fmla="+- 0 3493 3478"/>
                <a:gd name="T29" fmla="*/ T28 w 2160"/>
                <a:gd name="T30" fmla="+- 0 1042 7"/>
                <a:gd name="T31" fmla="*/ 1042 h 1152"/>
                <a:gd name="T32" fmla="+- 0 3534 3478"/>
                <a:gd name="T33" fmla="*/ T32 w 2160"/>
                <a:gd name="T34" fmla="+- 0 1103 7"/>
                <a:gd name="T35" fmla="*/ 1103 h 1152"/>
                <a:gd name="T36" fmla="+- 0 3595 3478"/>
                <a:gd name="T37" fmla="*/ T36 w 2160"/>
                <a:gd name="T38" fmla="+- 0 1144 7"/>
                <a:gd name="T39" fmla="*/ 1144 h 1152"/>
                <a:gd name="T40" fmla="+- 0 3670 3478"/>
                <a:gd name="T41" fmla="*/ T40 w 2160"/>
                <a:gd name="T42" fmla="+- 0 1159 7"/>
                <a:gd name="T43" fmla="*/ 1159 h 1152"/>
                <a:gd name="T44" fmla="+- 0 5446 3478"/>
                <a:gd name="T45" fmla="*/ T44 w 2160"/>
                <a:gd name="T46" fmla="+- 0 1159 7"/>
                <a:gd name="T47" fmla="*/ 1159 h 1152"/>
                <a:gd name="T48" fmla="+- 0 5520 3478"/>
                <a:gd name="T49" fmla="*/ T48 w 2160"/>
                <a:gd name="T50" fmla="+- 0 1144 7"/>
                <a:gd name="T51" fmla="*/ 1144 h 1152"/>
                <a:gd name="T52" fmla="+- 0 5581 3478"/>
                <a:gd name="T53" fmla="*/ T52 w 2160"/>
                <a:gd name="T54" fmla="+- 0 1103 7"/>
                <a:gd name="T55" fmla="*/ 1103 h 1152"/>
                <a:gd name="T56" fmla="+- 0 5623 3478"/>
                <a:gd name="T57" fmla="*/ T56 w 2160"/>
                <a:gd name="T58" fmla="+- 0 1042 7"/>
                <a:gd name="T59" fmla="*/ 1042 h 1152"/>
                <a:gd name="T60" fmla="+- 0 5638 3478"/>
                <a:gd name="T61" fmla="*/ T60 w 2160"/>
                <a:gd name="T62" fmla="+- 0 967 7"/>
                <a:gd name="T63" fmla="*/ 967 h 1152"/>
                <a:gd name="T64" fmla="+- 0 5638 3478"/>
                <a:gd name="T65" fmla="*/ T64 w 2160"/>
                <a:gd name="T66" fmla="+- 0 199 7"/>
                <a:gd name="T67" fmla="*/ 199 h 1152"/>
                <a:gd name="T68" fmla="+- 0 5623 3478"/>
                <a:gd name="T69" fmla="*/ T68 w 2160"/>
                <a:gd name="T70" fmla="+- 0 124 7"/>
                <a:gd name="T71" fmla="*/ 124 h 1152"/>
                <a:gd name="T72" fmla="+- 0 5581 3478"/>
                <a:gd name="T73" fmla="*/ T72 w 2160"/>
                <a:gd name="T74" fmla="+- 0 63 7"/>
                <a:gd name="T75" fmla="*/ 63 h 1152"/>
                <a:gd name="T76" fmla="+- 0 5520 3478"/>
                <a:gd name="T77" fmla="*/ T76 w 2160"/>
                <a:gd name="T78" fmla="+- 0 22 7"/>
                <a:gd name="T79" fmla="*/ 22 h 1152"/>
                <a:gd name="T80" fmla="+- 0 5446 3478"/>
                <a:gd name="T81" fmla="*/ T80 w 2160"/>
                <a:gd name="T82" fmla="+- 0 7 7"/>
                <a:gd name="T83" fmla="*/ 7 h 115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2160" h="1152">
                  <a:moveTo>
                    <a:pt x="1968" y="0"/>
                  </a:moveTo>
                  <a:lnTo>
                    <a:pt x="192" y="0"/>
                  </a:lnTo>
                  <a:lnTo>
                    <a:pt x="117" y="15"/>
                  </a:lnTo>
                  <a:lnTo>
                    <a:pt x="56" y="56"/>
                  </a:lnTo>
                  <a:lnTo>
                    <a:pt x="15" y="117"/>
                  </a:lnTo>
                  <a:lnTo>
                    <a:pt x="0" y="192"/>
                  </a:lnTo>
                  <a:lnTo>
                    <a:pt x="0" y="960"/>
                  </a:lnTo>
                  <a:lnTo>
                    <a:pt x="15" y="1035"/>
                  </a:lnTo>
                  <a:lnTo>
                    <a:pt x="56" y="1096"/>
                  </a:lnTo>
                  <a:lnTo>
                    <a:pt x="117" y="1137"/>
                  </a:lnTo>
                  <a:lnTo>
                    <a:pt x="192" y="1152"/>
                  </a:lnTo>
                  <a:lnTo>
                    <a:pt x="1968" y="1152"/>
                  </a:lnTo>
                  <a:lnTo>
                    <a:pt x="2042" y="1137"/>
                  </a:lnTo>
                  <a:lnTo>
                    <a:pt x="2103" y="1096"/>
                  </a:lnTo>
                  <a:lnTo>
                    <a:pt x="2145" y="1035"/>
                  </a:lnTo>
                  <a:lnTo>
                    <a:pt x="2160" y="960"/>
                  </a:lnTo>
                  <a:lnTo>
                    <a:pt x="2160" y="192"/>
                  </a:lnTo>
                  <a:lnTo>
                    <a:pt x="2145" y="117"/>
                  </a:lnTo>
                  <a:lnTo>
                    <a:pt x="2103" y="56"/>
                  </a:lnTo>
                  <a:lnTo>
                    <a:pt x="2042" y="15"/>
                  </a:lnTo>
                  <a:lnTo>
                    <a:pt x="1968" y="0"/>
                  </a:lnTo>
                  <a:close/>
                </a:path>
              </a:pathLst>
            </a:custGeom>
            <a:solidFill>
              <a:srgbClr val="3B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 name="Freeform 42">
              <a:extLst>
                <a:ext uri="{FF2B5EF4-FFF2-40B4-BE49-F238E27FC236}">
                  <a16:creationId xmlns:a16="http://schemas.microsoft.com/office/drawing/2014/main" id="{E29FD588-2AFB-4A0E-B6CB-6EADA78F6D15}"/>
                </a:ext>
              </a:extLst>
            </p:cNvPr>
            <p:cNvSpPr>
              <a:spLocks/>
            </p:cNvSpPr>
            <p:nvPr/>
          </p:nvSpPr>
          <p:spPr bwMode="auto">
            <a:xfrm>
              <a:off x="3477" y="7"/>
              <a:ext cx="2160" cy="1152"/>
            </a:xfrm>
            <a:custGeom>
              <a:avLst/>
              <a:gdLst>
                <a:gd name="T0" fmla="+- 0 3478 3478"/>
                <a:gd name="T1" fmla="*/ T0 w 2160"/>
                <a:gd name="T2" fmla="+- 0 199 7"/>
                <a:gd name="T3" fmla="*/ 199 h 1152"/>
                <a:gd name="T4" fmla="+- 0 3493 3478"/>
                <a:gd name="T5" fmla="*/ T4 w 2160"/>
                <a:gd name="T6" fmla="+- 0 124 7"/>
                <a:gd name="T7" fmla="*/ 124 h 1152"/>
                <a:gd name="T8" fmla="+- 0 3534 3478"/>
                <a:gd name="T9" fmla="*/ T8 w 2160"/>
                <a:gd name="T10" fmla="+- 0 63 7"/>
                <a:gd name="T11" fmla="*/ 63 h 1152"/>
                <a:gd name="T12" fmla="+- 0 3595 3478"/>
                <a:gd name="T13" fmla="*/ T12 w 2160"/>
                <a:gd name="T14" fmla="+- 0 22 7"/>
                <a:gd name="T15" fmla="*/ 22 h 1152"/>
                <a:gd name="T16" fmla="+- 0 3670 3478"/>
                <a:gd name="T17" fmla="*/ T16 w 2160"/>
                <a:gd name="T18" fmla="+- 0 7 7"/>
                <a:gd name="T19" fmla="*/ 7 h 1152"/>
                <a:gd name="T20" fmla="+- 0 5446 3478"/>
                <a:gd name="T21" fmla="*/ T20 w 2160"/>
                <a:gd name="T22" fmla="+- 0 7 7"/>
                <a:gd name="T23" fmla="*/ 7 h 1152"/>
                <a:gd name="T24" fmla="+- 0 5520 3478"/>
                <a:gd name="T25" fmla="*/ T24 w 2160"/>
                <a:gd name="T26" fmla="+- 0 22 7"/>
                <a:gd name="T27" fmla="*/ 22 h 1152"/>
                <a:gd name="T28" fmla="+- 0 5581 3478"/>
                <a:gd name="T29" fmla="*/ T28 w 2160"/>
                <a:gd name="T30" fmla="+- 0 63 7"/>
                <a:gd name="T31" fmla="*/ 63 h 1152"/>
                <a:gd name="T32" fmla="+- 0 5623 3478"/>
                <a:gd name="T33" fmla="*/ T32 w 2160"/>
                <a:gd name="T34" fmla="+- 0 124 7"/>
                <a:gd name="T35" fmla="*/ 124 h 1152"/>
                <a:gd name="T36" fmla="+- 0 5638 3478"/>
                <a:gd name="T37" fmla="*/ T36 w 2160"/>
                <a:gd name="T38" fmla="+- 0 199 7"/>
                <a:gd name="T39" fmla="*/ 199 h 1152"/>
                <a:gd name="T40" fmla="+- 0 5638 3478"/>
                <a:gd name="T41" fmla="*/ T40 w 2160"/>
                <a:gd name="T42" fmla="+- 0 967 7"/>
                <a:gd name="T43" fmla="*/ 967 h 1152"/>
                <a:gd name="T44" fmla="+- 0 5623 3478"/>
                <a:gd name="T45" fmla="*/ T44 w 2160"/>
                <a:gd name="T46" fmla="+- 0 1042 7"/>
                <a:gd name="T47" fmla="*/ 1042 h 1152"/>
                <a:gd name="T48" fmla="+- 0 5581 3478"/>
                <a:gd name="T49" fmla="*/ T48 w 2160"/>
                <a:gd name="T50" fmla="+- 0 1103 7"/>
                <a:gd name="T51" fmla="*/ 1103 h 1152"/>
                <a:gd name="T52" fmla="+- 0 5520 3478"/>
                <a:gd name="T53" fmla="*/ T52 w 2160"/>
                <a:gd name="T54" fmla="+- 0 1144 7"/>
                <a:gd name="T55" fmla="*/ 1144 h 1152"/>
                <a:gd name="T56" fmla="+- 0 5446 3478"/>
                <a:gd name="T57" fmla="*/ T56 w 2160"/>
                <a:gd name="T58" fmla="+- 0 1159 7"/>
                <a:gd name="T59" fmla="*/ 1159 h 1152"/>
                <a:gd name="T60" fmla="+- 0 3670 3478"/>
                <a:gd name="T61" fmla="*/ T60 w 2160"/>
                <a:gd name="T62" fmla="+- 0 1159 7"/>
                <a:gd name="T63" fmla="*/ 1159 h 1152"/>
                <a:gd name="T64" fmla="+- 0 3595 3478"/>
                <a:gd name="T65" fmla="*/ T64 w 2160"/>
                <a:gd name="T66" fmla="+- 0 1144 7"/>
                <a:gd name="T67" fmla="*/ 1144 h 1152"/>
                <a:gd name="T68" fmla="+- 0 3534 3478"/>
                <a:gd name="T69" fmla="*/ T68 w 2160"/>
                <a:gd name="T70" fmla="+- 0 1103 7"/>
                <a:gd name="T71" fmla="*/ 1103 h 1152"/>
                <a:gd name="T72" fmla="+- 0 3493 3478"/>
                <a:gd name="T73" fmla="*/ T72 w 2160"/>
                <a:gd name="T74" fmla="+- 0 1042 7"/>
                <a:gd name="T75" fmla="*/ 1042 h 1152"/>
                <a:gd name="T76" fmla="+- 0 3478 3478"/>
                <a:gd name="T77" fmla="*/ T76 w 2160"/>
                <a:gd name="T78" fmla="+- 0 967 7"/>
                <a:gd name="T79" fmla="*/ 967 h 1152"/>
                <a:gd name="T80" fmla="+- 0 3478 3478"/>
                <a:gd name="T81" fmla="*/ T80 w 2160"/>
                <a:gd name="T82" fmla="+- 0 199 7"/>
                <a:gd name="T83" fmla="*/ 199 h 115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2160" h="1152">
                  <a:moveTo>
                    <a:pt x="0" y="192"/>
                  </a:moveTo>
                  <a:lnTo>
                    <a:pt x="15" y="117"/>
                  </a:lnTo>
                  <a:lnTo>
                    <a:pt x="56" y="56"/>
                  </a:lnTo>
                  <a:lnTo>
                    <a:pt x="117" y="15"/>
                  </a:lnTo>
                  <a:lnTo>
                    <a:pt x="192" y="0"/>
                  </a:lnTo>
                  <a:lnTo>
                    <a:pt x="1968" y="0"/>
                  </a:lnTo>
                  <a:lnTo>
                    <a:pt x="2042" y="15"/>
                  </a:lnTo>
                  <a:lnTo>
                    <a:pt x="2103" y="56"/>
                  </a:lnTo>
                  <a:lnTo>
                    <a:pt x="2145" y="117"/>
                  </a:lnTo>
                  <a:lnTo>
                    <a:pt x="2160" y="192"/>
                  </a:lnTo>
                  <a:lnTo>
                    <a:pt x="2160" y="960"/>
                  </a:lnTo>
                  <a:lnTo>
                    <a:pt x="2145" y="1035"/>
                  </a:lnTo>
                  <a:lnTo>
                    <a:pt x="2103" y="1096"/>
                  </a:lnTo>
                  <a:lnTo>
                    <a:pt x="2042" y="1137"/>
                  </a:lnTo>
                  <a:lnTo>
                    <a:pt x="1968" y="1152"/>
                  </a:lnTo>
                  <a:lnTo>
                    <a:pt x="192" y="1152"/>
                  </a:lnTo>
                  <a:lnTo>
                    <a:pt x="117" y="1137"/>
                  </a:lnTo>
                  <a:lnTo>
                    <a:pt x="56" y="1096"/>
                  </a:lnTo>
                  <a:lnTo>
                    <a:pt x="15" y="1035"/>
                  </a:lnTo>
                  <a:lnTo>
                    <a:pt x="0" y="960"/>
                  </a:lnTo>
                  <a:lnTo>
                    <a:pt x="0" y="192"/>
                  </a:lnTo>
                  <a:close/>
                </a:path>
              </a:pathLst>
            </a:custGeom>
            <a:noFill/>
            <a:ln w="9144">
              <a:solidFill>
                <a:srgbClr val="3B78D7"/>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Freeform 41">
              <a:extLst>
                <a:ext uri="{FF2B5EF4-FFF2-40B4-BE49-F238E27FC236}">
                  <a16:creationId xmlns:a16="http://schemas.microsoft.com/office/drawing/2014/main" id="{8EE17AC0-C235-4B73-B0D3-92288F59B7E8}"/>
                </a:ext>
              </a:extLst>
            </p:cNvPr>
            <p:cNvSpPr>
              <a:spLocks/>
            </p:cNvSpPr>
            <p:nvPr/>
          </p:nvSpPr>
          <p:spPr bwMode="auto">
            <a:xfrm>
              <a:off x="7" y="1920"/>
              <a:ext cx="2160" cy="1152"/>
            </a:xfrm>
            <a:custGeom>
              <a:avLst/>
              <a:gdLst>
                <a:gd name="T0" fmla="+- 0 1975 7"/>
                <a:gd name="T1" fmla="*/ T0 w 2160"/>
                <a:gd name="T2" fmla="+- 0 1920 1920"/>
                <a:gd name="T3" fmla="*/ 1920 h 1152"/>
                <a:gd name="T4" fmla="+- 0 199 7"/>
                <a:gd name="T5" fmla="*/ T4 w 2160"/>
                <a:gd name="T6" fmla="+- 0 1920 1920"/>
                <a:gd name="T7" fmla="*/ 1920 h 1152"/>
                <a:gd name="T8" fmla="+- 0 124 7"/>
                <a:gd name="T9" fmla="*/ T8 w 2160"/>
                <a:gd name="T10" fmla="+- 0 1935 1920"/>
                <a:gd name="T11" fmla="*/ 1935 h 1152"/>
                <a:gd name="T12" fmla="+- 0 63 7"/>
                <a:gd name="T13" fmla="*/ T12 w 2160"/>
                <a:gd name="T14" fmla="+- 0 1976 1920"/>
                <a:gd name="T15" fmla="*/ 1976 h 1152"/>
                <a:gd name="T16" fmla="+- 0 22 7"/>
                <a:gd name="T17" fmla="*/ T16 w 2160"/>
                <a:gd name="T18" fmla="+- 0 2037 1920"/>
                <a:gd name="T19" fmla="*/ 2037 h 1152"/>
                <a:gd name="T20" fmla="+- 0 7 7"/>
                <a:gd name="T21" fmla="*/ T20 w 2160"/>
                <a:gd name="T22" fmla="+- 0 2112 1920"/>
                <a:gd name="T23" fmla="*/ 2112 h 1152"/>
                <a:gd name="T24" fmla="+- 0 7 7"/>
                <a:gd name="T25" fmla="*/ T24 w 2160"/>
                <a:gd name="T26" fmla="+- 0 2880 1920"/>
                <a:gd name="T27" fmla="*/ 2880 h 1152"/>
                <a:gd name="T28" fmla="+- 0 22 7"/>
                <a:gd name="T29" fmla="*/ T28 w 2160"/>
                <a:gd name="T30" fmla="+- 0 2955 1920"/>
                <a:gd name="T31" fmla="*/ 2955 h 1152"/>
                <a:gd name="T32" fmla="+- 0 63 7"/>
                <a:gd name="T33" fmla="*/ T32 w 2160"/>
                <a:gd name="T34" fmla="+- 0 3016 1920"/>
                <a:gd name="T35" fmla="*/ 3016 h 1152"/>
                <a:gd name="T36" fmla="+- 0 124 7"/>
                <a:gd name="T37" fmla="*/ T36 w 2160"/>
                <a:gd name="T38" fmla="+- 0 3057 1920"/>
                <a:gd name="T39" fmla="*/ 3057 h 1152"/>
                <a:gd name="T40" fmla="+- 0 199 7"/>
                <a:gd name="T41" fmla="*/ T40 w 2160"/>
                <a:gd name="T42" fmla="+- 0 3072 1920"/>
                <a:gd name="T43" fmla="*/ 3072 h 1152"/>
                <a:gd name="T44" fmla="+- 0 1975 7"/>
                <a:gd name="T45" fmla="*/ T44 w 2160"/>
                <a:gd name="T46" fmla="+- 0 3072 1920"/>
                <a:gd name="T47" fmla="*/ 3072 h 1152"/>
                <a:gd name="T48" fmla="+- 0 2050 7"/>
                <a:gd name="T49" fmla="*/ T48 w 2160"/>
                <a:gd name="T50" fmla="+- 0 3057 1920"/>
                <a:gd name="T51" fmla="*/ 3057 h 1152"/>
                <a:gd name="T52" fmla="+- 0 2111 7"/>
                <a:gd name="T53" fmla="*/ T52 w 2160"/>
                <a:gd name="T54" fmla="+- 0 3016 1920"/>
                <a:gd name="T55" fmla="*/ 3016 h 1152"/>
                <a:gd name="T56" fmla="+- 0 2152 7"/>
                <a:gd name="T57" fmla="*/ T56 w 2160"/>
                <a:gd name="T58" fmla="+- 0 2955 1920"/>
                <a:gd name="T59" fmla="*/ 2955 h 1152"/>
                <a:gd name="T60" fmla="+- 0 2167 7"/>
                <a:gd name="T61" fmla="*/ T60 w 2160"/>
                <a:gd name="T62" fmla="+- 0 2880 1920"/>
                <a:gd name="T63" fmla="*/ 2880 h 1152"/>
                <a:gd name="T64" fmla="+- 0 2167 7"/>
                <a:gd name="T65" fmla="*/ T64 w 2160"/>
                <a:gd name="T66" fmla="+- 0 2112 1920"/>
                <a:gd name="T67" fmla="*/ 2112 h 1152"/>
                <a:gd name="T68" fmla="+- 0 2152 7"/>
                <a:gd name="T69" fmla="*/ T68 w 2160"/>
                <a:gd name="T70" fmla="+- 0 2037 1920"/>
                <a:gd name="T71" fmla="*/ 2037 h 1152"/>
                <a:gd name="T72" fmla="+- 0 2111 7"/>
                <a:gd name="T73" fmla="*/ T72 w 2160"/>
                <a:gd name="T74" fmla="+- 0 1976 1920"/>
                <a:gd name="T75" fmla="*/ 1976 h 1152"/>
                <a:gd name="T76" fmla="+- 0 2050 7"/>
                <a:gd name="T77" fmla="*/ T76 w 2160"/>
                <a:gd name="T78" fmla="+- 0 1935 1920"/>
                <a:gd name="T79" fmla="*/ 1935 h 1152"/>
                <a:gd name="T80" fmla="+- 0 1975 7"/>
                <a:gd name="T81" fmla="*/ T80 w 2160"/>
                <a:gd name="T82" fmla="+- 0 1920 1920"/>
                <a:gd name="T83" fmla="*/ 1920 h 115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2160" h="1152">
                  <a:moveTo>
                    <a:pt x="1968" y="0"/>
                  </a:moveTo>
                  <a:lnTo>
                    <a:pt x="192" y="0"/>
                  </a:lnTo>
                  <a:lnTo>
                    <a:pt x="117" y="15"/>
                  </a:lnTo>
                  <a:lnTo>
                    <a:pt x="56" y="56"/>
                  </a:lnTo>
                  <a:lnTo>
                    <a:pt x="15" y="117"/>
                  </a:lnTo>
                  <a:lnTo>
                    <a:pt x="0" y="192"/>
                  </a:lnTo>
                  <a:lnTo>
                    <a:pt x="0" y="960"/>
                  </a:lnTo>
                  <a:lnTo>
                    <a:pt x="15" y="1035"/>
                  </a:lnTo>
                  <a:lnTo>
                    <a:pt x="56" y="1096"/>
                  </a:lnTo>
                  <a:lnTo>
                    <a:pt x="117" y="1137"/>
                  </a:lnTo>
                  <a:lnTo>
                    <a:pt x="192" y="1152"/>
                  </a:lnTo>
                  <a:lnTo>
                    <a:pt x="1968" y="1152"/>
                  </a:lnTo>
                  <a:lnTo>
                    <a:pt x="2043" y="1137"/>
                  </a:lnTo>
                  <a:lnTo>
                    <a:pt x="2104" y="1096"/>
                  </a:lnTo>
                  <a:lnTo>
                    <a:pt x="2145" y="1035"/>
                  </a:lnTo>
                  <a:lnTo>
                    <a:pt x="2160" y="960"/>
                  </a:lnTo>
                  <a:lnTo>
                    <a:pt x="2160" y="192"/>
                  </a:lnTo>
                  <a:lnTo>
                    <a:pt x="2145" y="117"/>
                  </a:lnTo>
                  <a:lnTo>
                    <a:pt x="2104" y="56"/>
                  </a:lnTo>
                  <a:lnTo>
                    <a:pt x="2043" y="15"/>
                  </a:lnTo>
                  <a:lnTo>
                    <a:pt x="1968" y="0"/>
                  </a:lnTo>
                  <a:close/>
                </a:path>
              </a:pathLst>
            </a:custGeom>
            <a:solidFill>
              <a:srgbClr val="3B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 name="Freeform 40">
              <a:extLst>
                <a:ext uri="{FF2B5EF4-FFF2-40B4-BE49-F238E27FC236}">
                  <a16:creationId xmlns:a16="http://schemas.microsoft.com/office/drawing/2014/main" id="{E68CE759-6F75-49C4-9911-675D93DD10CF}"/>
                </a:ext>
              </a:extLst>
            </p:cNvPr>
            <p:cNvSpPr>
              <a:spLocks/>
            </p:cNvSpPr>
            <p:nvPr/>
          </p:nvSpPr>
          <p:spPr bwMode="auto">
            <a:xfrm>
              <a:off x="7" y="1920"/>
              <a:ext cx="2160" cy="1152"/>
            </a:xfrm>
            <a:custGeom>
              <a:avLst/>
              <a:gdLst>
                <a:gd name="T0" fmla="+- 0 7 7"/>
                <a:gd name="T1" fmla="*/ T0 w 2160"/>
                <a:gd name="T2" fmla="+- 0 2112 1920"/>
                <a:gd name="T3" fmla="*/ 2112 h 1152"/>
                <a:gd name="T4" fmla="+- 0 22 7"/>
                <a:gd name="T5" fmla="*/ T4 w 2160"/>
                <a:gd name="T6" fmla="+- 0 2037 1920"/>
                <a:gd name="T7" fmla="*/ 2037 h 1152"/>
                <a:gd name="T8" fmla="+- 0 63 7"/>
                <a:gd name="T9" fmla="*/ T8 w 2160"/>
                <a:gd name="T10" fmla="+- 0 1976 1920"/>
                <a:gd name="T11" fmla="*/ 1976 h 1152"/>
                <a:gd name="T12" fmla="+- 0 124 7"/>
                <a:gd name="T13" fmla="*/ T12 w 2160"/>
                <a:gd name="T14" fmla="+- 0 1935 1920"/>
                <a:gd name="T15" fmla="*/ 1935 h 1152"/>
                <a:gd name="T16" fmla="+- 0 199 7"/>
                <a:gd name="T17" fmla="*/ T16 w 2160"/>
                <a:gd name="T18" fmla="+- 0 1920 1920"/>
                <a:gd name="T19" fmla="*/ 1920 h 1152"/>
                <a:gd name="T20" fmla="+- 0 1975 7"/>
                <a:gd name="T21" fmla="*/ T20 w 2160"/>
                <a:gd name="T22" fmla="+- 0 1920 1920"/>
                <a:gd name="T23" fmla="*/ 1920 h 1152"/>
                <a:gd name="T24" fmla="+- 0 2050 7"/>
                <a:gd name="T25" fmla="*/ T24 w 2160"/>
                <a:gd name="T26" fmla="+- 0 1935 1920"/>
                <a:gd name="T27" fmla="*/ 1935 h 1152"/>
                <a:gd name="T28" fmla="+- 0 2111 7"/>
                <a:gd name="T29" fmla="*/ T28 w 2160"/>
                <a:gd name="T30" fmla="+- 0 1976 1920"/>
                <a:gd name="T31" fmla="*/ 1976 h 1152"/>
                <a:gd name="T32" fmla="+- 0 2152 7"/>
                <a:gd name="T33" fmla="*/ T32 w 2160"/>
                <a:gd name="T34" fmla="+- 0 2037 1920"/>
                <a:gd name="T35" fmla="*/ 2037 h 1152"/>
                <a:gd name="T36" fmla="+- 0 2167 7"/>
                <a:gd name="T37" fmla="*/ T36 w 2160"/>
                <a:gd name="T38" fmla="+- 0 2112 1920"/>
                <a:gd name="T39" fmla="*/ 2112 h 1152"/>
                <a:gd name="T40" fmla="+- 0 2167 7"/>
                <a:gd name="T41" fmla="*/ T40 w 2160"/>
                <a:gd name="T42" fmla="+- 0 2880 1920"/>
                <a:gd name="T43" fmla="*/ 2880 h 1152"/>
                <a:gd name="T44" fmla="+- 0 2152 7"/>
                <a:gd name="T45" fmla="*/ T44 w 2160"/>
                <a:gd name="T46" fmla="+- 0 2955 1920"/>
                <a:gd name="T47" fmla="*/ 2955 h 1152"/>
                <a:gd name="T48" fmla="+- 0 2111 7"/>
                <a:gd name="T49" fmla="*/ T48 w 2160"/>
                <a:gd name="T50" fmla="+- 0 3016 1920"/>
                <a:gd name="T51" fmla="*/ 3016 h 1152"/>
                <a:gd name="T52" fmla="+- 0 2050 7"/>
                <a:gd name="T53" fmla="*/ T52 w 2160"/>
                <a:gd name="T54" fmla="+- 0 3057 1920"/>
                <a:gd name="T55" fmla="*/ 3057 h 1152"/>
                <a:gd name="T56" fmla="+- 0 1975 7"/>
                <a:gd name="T57" fmla="*/ T56 w 2160"/>
                <a:gd name="T58" fmla="+- 0 3072 1920"/>
                <a:gd name="T59" fmla="*/ 3072 h 1152"/>
                <a:gd name="T60" fmla="+- 0 199 7"/>
                <a:gd name="T61" fmla="*/ T60 w 2160"/>
                <a:gd name="T62" fmla="+- 0 3072 1920"/>
                <a:gd name="T63" fmla="*/ 3072 h 1152"/>
                <a:gd name="T64" fmla="+- 0 124 7"/>
                <a:gd name="T65" fmla="*/ T64 w 2160"/>
                <a:gd name="T66" fmla="+- 0 3057 1920"/>
                <a:gd name="T67" fmla="*/ 3057 h 1152"/>
                <a:gd name="T68" fmla="+- 0 63 7"/>
                <a:gd name="T69" fmla="*/ T68 w 2160"/>
                <a:gd name="T70" fmla="+- 0 3016 1920"/>
                <a:gd name="T71" fmla="*/ 3016 h 1152"/>
                <a:gd name="T72" fmla="+- 0 22 7"/>
                <a:gd name="T73" fmla="*/ T72 w 2160"/>
                <a:gd name="T74" fmla="+- 0 2955 1920"/>
                <a:gd name="T75" fmla="*/ 2955 h 1152"/>
                <a:gd name="T76" fmla="+- 0 7 7"/>
                <a:gd name="T77" fmla="*/ T76 w 2160"/>
                <a:gd name="T78" fmla="+- 0 2880 1920"/>
                <a:gd name="T79" fmla="*/ 2880 h 1152"/>
                <a:gd name="T80" fmla="+- 0 7 7"/>
                <a:gd name="T81" fmla="*/ T80 w 2160"/>
                <a:gd name="T82" fmla="+- 0 2112 1920"/>
                <a:gd name="T83" fmla="*/ 2112 h 115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2160" h="1152">
                  <a:moveTo>
                    <a:pt x="0" y="192"/>
                  </a:moveTo>
                  <a:lnTo>
                    <a:pt x="15" y="117"/>
                  </a:lnTo>
                  <a:lnTo>
                    <a:pt x="56" y="56"/>
                  </a:lnTo>
                  <a:lnTo>
                    <a:pt x="117" y="15"/>
                  </a:lnTo>
                  <a:lnTo>
                    <a:pt x="192" y="0"/>
                  </a:lnTo>
                  <a:lnTo>
                    <a:pt x="1968" y="0"/>
                  </a:lnTo>
                  <a:lnTo>
                    <a:pt x="2043" y="15"/>
                  </a:lnTo>
                  <a:lnTo>
                    <a:pt x="2104" y="56"/>
                  </a:lnTo>
                  <a:lnTo>
                    <a:pt x="2145" y="117"/>
                  </a:lnTo>
                  <a:lnTo>
                    <a:pt x="2160" y="192"/>
                  </a:lnTo>
                  <a:lnTo>
                    <a:pt x="2160" y="960"/>
                  </a:lnTo>
                  <a:lnTo>
                    <a:pt x="2145" y="1035"/>
                  </a:lnTo>
                  <a:lnTo>
                    <a:pt x="2104" y="1096"/>
                  </a:lnTo>
                  <a:lnTo>
                    <a:pt x="2043" y="1137"/>
                  </a:lnTo>
                  <a:lnTo>
                    <a:pt x="1968" y="1152"/>
                  </a:lnTo>
                  <a:lnTo>
                    <a:pt x="192" y="1152"/>
                  </a:lnTo>
                  <a:lnTo>
                    <a:pt x="117" y="1137"/>
                  </a:lnTo>
                  <a:lnTo>
                    <a:pt x="56" y="1096"/>
                  </a:lnTo>
                  <a:lnTo>
                    <a:pt x="15" y="1035"/>
                  </a:lnTo>
                  <a:lnTo>
                    <a:pt x="0" y="960"/>
                  </a:lnTo>
                  <a:lnTo>
                    <a:pt x="0" y="192"/>
                  </a:lnTo>
                  <a:close/>
                </a:path>
              </a:pathLst>
            </a:custGeom>
            <a:noFill/>
            <a:ln w="9144">
              <a:solidFill>
                <a:srgbClr val="3B78D7"/>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 name="AutoShape 39">
              <a:extLst>
                <a:ext uri="{FF2B5EF4-FFF2-40B4-BE49-F238E27FC236}">
                  <a16:creationId xmlns:a16="http://schemas.microsoft.com/office/drawing/2014/main" id="{D40B4AA5-0CFD-41C6-90A1-3CD2287F8EF9}"/>
                </a:ext>
              </a:extLst>
            </p:cNvPr>
            <p:cNvSpPr>
              <a:spLocks/>
            </p:cNvSpPr>
            <p:nvPr/>
          </p:nvSpPr>
          <p:spPr bwMode="auto">
            <a:xfrm>
              <a:off x="1027" y="1159"/>
              <a:ext cx="7925" cy="1913"/>
            </a:xfrm>
            <a:custGeom>
              <a:avLst/>
              <a:gdLst>
                <a:gd name="T0" fmla="+- 0 4569 1027"/>
                <a:gd name="T1" fmla="*/ T0 w 7925"/>
                <a:gd name="T2" fmla="+- 0 1159 1159"/>
                <a:gd name="T3" fmla="*/ 1159 h 1913"/>
                <a:gd name="T4" fmla="+- 0 4549 1027"/>
                <a:gd name="T5" fmla="*/ T4 w 7925"/>
                <a:gd name="T6" fmla="+- 0 1159 1159"/>
                <a:gd name="T7" fmla="*/ 1159 h 1913"/>
                <a:gd name="T8" fmla="+- 0 4549 1027"/>
                <a:gd name="T9" fmla="*/ T8 w 7925"/>
                <a:gd name="T10" fmla="+- 0 1529 1159"/>
                <a:gd name="T11" fmla="*/ 1529 h 1913"/>
                <a:gd name="T12" fmla="+- 0 1082 1027"/>
                <a:gd name="T13" fmla="*/ T12 w 7925"/>
                <a:gd name="T14" fmla="+- 0 1529 1159"/>
                <a:gd name="T15" fmla="*/ 1529 h 1913"/>
                <a:gd name="T16" fmla="+- 0 1077 1027"/>
                <a:gd name="T17" fmla="*/ T16 w 7925"/>
                <a:gd name="T18" fmla="+- 0 1534 1159"/>
                <a:gd name="T19" fmla="*/ 1534 h 1913"/>
                <a:gd name="T20" fmla="+- 0 1077 1027"/>
                <a:gd name="T21" fmla="*/ T20 w 7925"/>
                <a:gd name="T22" fmla="+- 0 1799 1159"/>
                <a:gd name="T23" fmla="*/ 1799 h 1913"/>
                <a:gd name="T24" fmla="+- 0 1027 1027"/>
                <a:gd name="T25" fmla="*/ T24 w 7925"/>
                <a:gd name="T26" fmla="+- 0 1799 1159"/>
                <a:gd name="T27" fmla="*/ 1799 h 1913"/>
                <a:gd name="T28" fmla="+- 0 1087 1027"/>
                <a:gd name="T29" fmla="*/ T28 w 7925"/>
                <a:gd name="T30" fmla="+- 0 1919 1159"/>
                <a:gd name="T31" fmla="*/ 1919 h 1913"/>
                <a:gd name="T32" fmla="+- 0 1137 1027"/>
                <a:gd name="T33" fmla="*/ T32 w 7925"/>
                <a:gd name="T34" fmla="+- 0 1819 1159"/>
                <a:gd name="T35" fmla="*/ 1819 h 1913"/>
                <a:gd name="T36" fmla="+- 0 1147 1027"/>
                <a:gd name="T37" fmla="*/ T36 w 7925"/>
                <a:gd name="T38" fmla="+- 0 1799 1159"/>
                <a:gd name="T39" fmla="*/ 1799 h 1913"/>
                <a:gd name="T40" fmla="+- 0 1097 1027"/>
                <a:gd name="T41" fmla="*/ T40 w 7925"/>
                <a:gd name="T42" fmla="+- 0 1799 1159"/>
                <a:gd name="T43" fmla="*/ 1799 h 1913"/>
                <a:gd name="T44" fmla="+- 0 1097 1027"/>
                <a:gd name="T45" fmla="*/ T44 w 7925"/>
                <a:gd name="T46" fmla="+- 0 1549 1159"/>
                <a:gd name="T47" fmla="*/ 1549 h 1913"/>
                <a:gd name="T48" fmla="+- 0 4565 1027"/>
                <a:gd name="T49" fmla="*/ T48 w 7925"/>
                <a:gd name="T50" fmla="+- 0 1549 1159"/>
                <a:gd name="T51" fmla="*/ 1549 h 1913"/>
                <a:gd name="T52" fmla="+- 0 4569 1027"/>
                <a:gd name="T53" fmla="*/ T52 w 7925"/>
                <a:gd name="T54" fmla="+- 0 1545 1159"/>
                <a:gd name="T55" fmla="*/ 1545 h 1913"/>
                <a:gd name="T56" fmla="+- 0 4569 1027"/>
                <a:gd name="T57" fmla="*/ T56 w 7925"/>
                <a:gd name="T58" fmla="+- 0 1529 1159"/>
                <a:gd name="T59" fmla="*/ 1529 h 1913"/>
                <a:gd name="T60" fmla="+- 0 4569 1027"/>
                <a:gd name="T61" fmla="*/ T60 w 7925"/>
                <a:gd name="T62" fmla="+- 0 1159 1159"/>
                <a:gd name="T63" fmla="*/ 1159 h 1913"/>
                <a:gd name="T64" fmla="+- 0 8952 1027"/>
                <a:gd name="T65" fmla="*/ T64 w 7925"/>
                <a:gd name="T66" fmla="+- 0 2112 1159"/>
                <a:gd name="T67" fmla="*/ 2112 h 1913"/>
                <a:gd name="T68" fmla="+- 0 8937 1027"/>
                <a:gd name="T69" fmla="*/ T68 w 7925"/>
                <a:gd name="T70" fmla="+- 0 2037 1159"/>
                <a:gd name="T71" fmla="*/ 2037 h 1913"/>
                <a:gd name="T72" fmla="+- 0 8896 1027"/>
                <a:gd name="T73" fmla="*/ T72 w 7925"/>
                <a:gd name="T74" fmla="+- 0 1976 1159"/>
                <a:gd name="T75" fmla="*/ 1976 h 1913"/>
                <a:gd name="T76" fmla="+- 0 8835 1027"/>
                <a:gd name="T77" fmla="*/ T76 w 7925"/>
                <a:gd name="T78" fmla="+- 0 1935 1159"/>
                <a:gd name="T79" fmla="*/ 1935 h 1913"/>
                <a:gd name="T80" fmla="+- 0 8760 1027"/>
                <a:gd name="T81" fmla="*/ T80 w 7925"/>
                <a:gd name="T82" fmla="+- 0 1920 1159"/>
                <a:gd name="T83" fmla="*/ 1920 h 1913"/>
                <a:gd name="T84" fmla="+- 0 6984 1027"/>
                <a:gd name="T85" fmla="*/ T84 w 7925"/>
                <a:gd name="T86" fmla="+- 0 1920 1159"/>
                <a:gd name="T87" fmla="*/ 1920 h 1913"/>
                <a:gd name="T88" fmla="+- 0 6909 1027"/>
                <a:gd name="T89" fmla="*/ T88 w 7925"/>
                <a:gd name="T90" fmla="+- 0 1935 1159"/>
                <a:gd name="T91" fmla="*/ 1935 h 1913"/>
                <a:gd name="T92" fmla="+- 0 6848 1027"/>
                <a:gd name="T93" fmla="*/ T92 w 7925"/>
                <a:gd name="T94" fmla="+- 0 1976 1159"/>
                <a:gd name="T95" fmla="*/ 1976 h 1913"/>
                <a:gd name="T96" fmla="+- 0 6807 1027"/>
                <a:gd name="T97" fmla="*/ T96 w 7925"/>
                <a:gd name="T98" fmla="+- 0 2037 1159"/>
                <a:gd name="T99" fmla="*/ 2037 h 1913"/>
                <a:gd name="T100" fmla="+- 0 6792 1027"/>
                <a:gd name="T101" fmla="*/ T100 w 7925"/>
                <a:gd name="T102" fmla="+- 0 2112 1159"/>
                <a:gd name="T103" fmla="*/ 2112 h 1913"/>
                <a:gd name="T104" fmla="+- 0 6792 1027"/>
                <a:gd name="T105" fmla="*/ T104 w 7925"/>
                <a:gd name="T106" fmla="+- 0 2880 1159"/>
                <a:gd name="T107" fmla="*/ 2880 h 1913"/>
                <a:gd name="T108" fmla="+- 0 6807 1027"/>
                <a:gd name="T109" fmla="*/ T108 w 7925"/>
                <a:gd name="T110" fmla="+- 0 2955 1159"/>
                <a:gd name="T111" fmla="*/ 2955 h 1913"/>
                <a:gd name="T112" fmla="+- 0 6848 1027"/>
                <a:gd name="T113" fmla="*/ T112 w 7925"/>
                <a:gd name="T114" fmla="+- 0 3016 1159"/>
                <a:gd name="T115" fmla="*/ 3016 h 1913"/>
                <a:gd name="T116" fmla="+- 0 6909 1027"/>
                <a:gd name="T117" fmla="*/ T116 w 7925"/>
                <a:gd name="T118" fmla="+- 0 3057 1159"/>
                <a:gd name="T119" fmla="*/ 3057 h 1913"/>
                <a:gd name="T120" fmla="+- 0 6984 1027"/>
                <a:gd name="T121" fmla="*/ T120 w 7925"/>
                <a:gd name="T122" fmla="+- 0 3072 1159"/>
                <a:gd name="T123" fmla="*/ 3072 h 1913"/>
                <a:gd name="T124" fmla="+- 0 8760 1027"/>
                <a:gd name="T125" fmla="*/ T124 w 7925"/>
                <a:gd name="T126" fmla="+- 0 3072 1159"/>
                <a:gd name="T127" fmla="*/ 3072 h 1913"/>
                <a:gd name="T128" fmla="+- 0 8835 1027"/>
                <a:gd name="T129" fmla="*/ T128 w 7925"/>
                <a:gd name="T130" fmla="+- 0 3057 1159"/>
                <a:gd name="T131" fmla="*/ 3057 h 1913"/>
                <a:gd name="T132" fmla="+- 0 8896 1027"/>
                <a:gd name="T133" fmla="*/ T132 w 7925"/>
                <a:gd name="T134" fmla="+- 0 3016 1159"/>
                <a:gd name="T135" fmla="*/ 3016 h 1913"/>
                <a:gd name="T136" fmla="+- 0 8937 1027"/>
                <a:gd name="T137" fmla="*/ T136 w 7925"/>
                <a:gd name="T138" fmla="+- 0 2955 1159"/>
                <a:gd name="T139" fmla="*/ 2955 h 1913"/>
                <a:gd name="T140" fmla="+- 0 8952 1027"/>
                <a:gd name="T141" fmla="*/ T140 w 7925"/>
                <a:gd name="T142" fmla="+- 0 2880 1159"/>
                <a:gd name="T143" fmla="*/ 2880 h 1913"/>
                <a:gd name="T144" fmla="+- 0 8952 1027"/>
                <a:gd name="T145" fmla="*/ T144 w 7925"/>
                <a:gd name="T146" fmla="+- 0 2112 1159"/>
                <a:gd name="T147" fmla="*/ 2112 h 191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Lst>
              <a:rect l="0" t="0" r="r" b="b"/>
              <a:pathLst>
                <a:path w="7925" h="1913">
                  <a:moveTo>
                    <a:pt x="3542" y="0"/>
                  </a:moveTo>
                  <a:lnTo>
                    <a:pt x="3522" y="0"/>
                  </a:lnTo>
                  <a:lnTo>
                    <a:pt x="3522" y="370"/>
                  </a:lnTo>
                  <a:lnTo>
                    <a:pt x="55" y="370"/>
                  </a:lnTo>
                  <a:lnTo>
                    <a:pt x="50" y="375"/>
                  </a:lnTo>
                  <a:lnTo>
                    <a:pt x="50" y="640"/>
                  </a:lnTo>
                  <a:lnTo>
                    <a:pt x="0" y="640"/>
                  </a:lnTo>
                  <a:lnTo>
                    <a:pt x="60" y="760"/>
                  </a:lnTo>
                  <a:lnTo>
                    <a:pt x="110" y="660"/>
                  </a:lnTo>
                  <a:lnTo>
                    <a:pt x="120" y="640"/>
                  </a:lnTo>
                  <a:lnTo>
                    <a:pt x="70" y="640"/>
                  </a:lnTo>
                  <a:lnTo>
                    <a:pt x="70" y="390"/>
                  </a:lnTo>
                  <a:lnTo>
                    <a:pt x="3538" y="390"/>
                  </a:lnTo>
                  <a:lnTo>
                    <a:pt x="3542" y="386"/>
                  </a:lnTo>
                  <a:lnTo>
                    <a:pt x="3542" y="370"/>
                  </a:lnTo>
                  <a:lnTo>
                    <a:pt x="3542" y="0"/>
                  </a:lnTo>
                  <a:close/>
                  <a:moveTo>
                    <a:pt x="7925" y="953"/>
                  </a:moveTo>
                  <a:lnTo>
                    <a:pt x="7910" y="878"/>
                  </a:lnTo>
                  <a:lnTo>
                    <a:pt x="7869" y="817"/>
                  </a:lnTo>
                  <a:lnTo>
                    <a:pt x="7808" y="776"/>
                  </a:lnTo>
                  <a:lnTo>
                    <a:pt x="7733" y="761"/>
                  </a:lnTo>
                  <a:lnTo>
                    <a:pt x="5957" y="761"/>
                  </a:lnTo>
                  <a:lnTo>
                    <a:pt x="5882" y="776"/>
                  </a:lnTo>
                  <a:lnTo>
                    <a:pt x="5821" y="817"/>
                  </a:lnTo>
                  <a:lnTo>
                    <a:pt x="5780" y="878"/>
                  </a:lnTo>
                  <a:lnTo>
                    <a:pt x="5765" y="953"/>
                  </a:lnTo>
                  <a:lnTo>
                    <a:pt x="5765" y="1721"/>
                  </a:lnTo>
                  <a:lnTo>
                    <a:pt x="5780" y="1796"/>
                  </a:lnTo>
                  <a:lnTo>
                    <a:pt x="5821" y="1857"/>
                  </a:lnTo>
                  <a:lnTo>
                    <a:pt x="5882" y="1898"/>
                  </a:lnTo>
                  <a:lnTo>
                    <a:pt x="5957" y="1913"/>
                  </a:lnTo>
                  <a:lnTo>
                    <a:pt x="7733" y="1913"/>
                  </a:lnTo>
                  <a:lnTo>
                    <a:pt x="7808" y="1898"/>
                  </a:lnTo>
                  <a:lnTo>
                    <a:pt x="7869" y="1857"/>
                  </a:lnTo>
                  <a:lnTo>
                    <a:pt x="7910" y="1796"/>
                  </a:lnTo>
                  <a:lnTo>
                    <a:pt x="7925" y="1721"/>
                  </a:lnTo>
                  <a:lnTo>
                    <a:pt x="7925" y="953"/>
                  </a:lnTo>
                  <a:close/>
                </a:path>
              </a:pathLst>
            </a:custGeom>
            <a:solidFill>
              <a:srgbClr val="3B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 name="Freeform 38">
              <a:extLst>
                <a:ext uri="{FF2B5EF4-FFF2-40B4-BE49-F238E27FC236}">
                  <a16:creationId xmlns:a16="http://schemas.microsoft.com/office/drawing/2014/main" id="{550B5281-FDB4-4151-8E52-78096EE875BB}"/>
                </a:ext>
              </a:extLst>
            </p:cNvPr>
            <p:cNvSpPr>
              <a:spLocks/>
            </p:cNvSpPr>
            <p:nvPr/>
          </p:nvSpPr>
          <p:spPr bwMode="auto">
            <a:xfrm>
              <a:off x="6792" y="1920"/>
              <a:ext cx="2160" cy="1152"/>
            </a:xfrm>
            <a:custGeom>
              <a:avLst/>
              <a:gdLst>
                <a:gd name="T0" fmla="+- 0 6792 6792"/>
                <a:gd name="T1" fmla="*/ T0 w 2160"/>
                <a:gd name="T2" fmla="+- 0 2112 1920"/>
                <a:gd name="T3" fmla="*/ 2112 h 1152"/>
                <a:gd name="T4" fmla="+- 0 6807 6792"/>
                <a:gd name="T5" fmla="*/ T4 w 2160"/>
                <a:gd name="T6" fmla="+- 0 2037 1920"/>
                <a:gd name="T7" fmla="*/ 2037 h 1152"/>
                <a:gd name="T8" fmla="+- 0 6848 6792"/>
                <a:gd name="T9" fmla="*/ T8 w 2160"/>
                <a:gd name="T10" fmla="+- 0 1976 1920"/>
                <a:gd name="T11" fmla="*/ 1976 h 1152"/>
                <a:gd name="T12" fmla="+- 0 6909 6792"/>
                <a:gd name="T13" fmla="*/ T12 w 2160"/>
                <a:gd name="T14" fmla="+- 0 1935 1920"/>
                <a:gd name="T15" fmla="*/ 1935 h 1152"/>
                <a:gd name="T16" fmla="+- 0 6984 6792"/>
                <a:gd name="T17" fmla="*/ T16 w 2160"/>
                <a:gd name="T18" fmla="+- 0 1920 1920"/>
                <a:gd name="T19" fmla="*/ 1920 h 1152"/>
                <a:gd name="T20" fmla="+- 0 8760 6792"/>
                <a:gd name="T21" fmla="*/ T20 w 2160"/>
                <a:gd name="T22" fmla="+- 0 1920 1920"/>
                <a:gd name="T23" fmla="*/ 1920 h 1152"/>
                <a:gd name="T24" fmla="+- 0 8835 6792"/>
                <a:gd name="T25" fmla="*/ T24 w 2160"/>
                <a:gd name="T26" fmla="+- 0 1935 1920"/>
                <a:gd name="T27" fmla="*/ 1935 h 1152"/>
                <a:gd name="T28" fmla="+- 0 8896 6792"/>
                <a:gd name="T29" fmla="*/ T28 w 2160"/>
                <a:gd name="T30" fmla="+- 0 1976 1920"/>
                <a:gd name="T31" fmla="*/ 1976 h 1152"/>
                <a:gd name="T32" fmla="+- 0 8937 6792"/>
                <a:gd name="T33" fmla="*/ T32 w 2160"/>
                <a:gd name="T34" fmla="+- 0 2037 1920"/>
                <a:gd name="T35" fmla="*/ 2037 h 1152"/>
                <a:gd name="T36" fmla="+- 0 8952 6792"/>
                <a:gd name="T37" fmla="*/ T36 w 2160"/>
                <a:gd name="T38" fmla="+- 0 2112 1920"/>
                <a:gd name="T39" fmla="*/ 2112 h 1152"/>
                <a:gd name="T40" fmla="+- 0 8952 6792"/>
                <a:gd name="T41" fmla="*/ T40 w 2160"/>
                <a:gd name="T42" fmla="+- 0 2880 1920"/>
                <a:gd name="T43" fmla="*/ 2880 h 1152"/>
                <a:gd name="T44" fmla="+- 0 8937 6792"/>
                <a:gd name="T45" fmla="*/ T44 w 2160"/>
                <a:gd name="T46" fmla="+- 0 2955 1920"/>
                <a:gd name="T47" fmla="*/ 2955 h 1152"/>
                <a:gd name="T48" fmla="+- 0 8896 6792"/>
                <a:gd name="T49" fmla="*/ T48 w 2160"/>
                <a:gd name="T50" fmla="+- 0 3016 1920"/>
                <a:gd name="T51" fmla="*/ 3016 h 1152"/>
                <a:gd name="T52" fmla="+- 0 8835 6792"/>
                <a:gd name="T53" fmla="*/ T52 w 2160"/>
                <a:gd name="T54" fmla="+- 0 3057 1920"/>
                <a:gd name="T55" fmla="*/ 3057 h 1152"/>
                <a:gd name="T56" fmla="+- 0 8760 6792"/>
                <a:gd name="T57" fmla="*/ T56 w 2160"/>
                <a:gd name="T58" fmla="+- 0 3072 1920"/>
                <a:gd name="T59" fmla="*/ 3072 h 1152"/>
                <a:gd name="T60" fmla="+- 0 6984 6792"/>
                <a:gd name="T61" fmla="*/ T60 w 2160"/>
                <a:gd name="T62" fmla="+- 0 3072 1920"/>
                <a:gd name="T63" fmla="*/ 3072 h 1152"/>
                <a:gd name="T64" fmla="+- 0 6909 6792"/>
                <a:gd name="T65" fmla="*/ T64 w 2160"/>
                <a:gd name="T66" fmla="+- 0 3057 1920"/>
                <a:gd name="T67" fmla="*/ 3057 h 1152"/>
                <a:gd name="T68" fmla="+- 0 6848 6792"/>
                <a:gd name="T69" fmla="*/ T68 w 2160"/>
                <a:gd name="T70" fmla="+- 0 3016 1920"/>
                <a:gd name="T71" fmla="*/ 3016 h 1152"/>
                <a:gd name="T72" fmla="+- 0 6807 6792"/>
                <a:gd name="T73" fmla="*/ T72 w 2160"/>
                <a:gd name="T74" fmla="+- 0 2955 1920"/>
                <a:gd name="T75" fmla="*/ 2955 h 1152"/>
                <a:gd name="T76" fmla="+- 0 6792 6792"/>
                <a:gd name="T77" fmla="*/ T76 w 2160"/>
                <a:gd name="T78" fmla="+- 0 2880 1920"/>
                <a:gd name="T79" fmla="*/ 2880 h 1152"/>
                <a:gd name="T80" fmla="+- 0 6792 6792"/>
                <a:gd name="T81" fmla="*/ T80 w 2160"/>
                <a:gd name="T82" fmla="+- 0 2112 1920"/>
                <a:gd name="T83" fmla="*/ 2112 h 115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2160" h="1152">
                  <a:moveTo>
                    <a:pt x="0" y="192"/>
                  </a:moveTo>
                  <a:lnTo>
                    <a:pt x="15" y="117"/>
                  </a:lnTo>
                  <a:lnTo>
                    <a:pt x="56" y="56"/>
                  </a:lnTo>
                  <a:lnTo>
                    <a:pt x="117" y="15"/>
                  </a:lnTo>
                  <a:lnTo>
                    <a:pt x="192" y="0"/>
                  </a:lnTo>
                  <a:lnTo>
                    <a:pt x="1968" y="0"/>
                  </a:lnTo>
                  <a:lnTo>
                    <a:pt x="2043" y="15"/>
                  </a:lnTo>
                  <a:lnTo>
                    <a:pt x="2104" y="56"/>
                  </a:lnTo>
                  <a:lnTo>
                    <a:pt x="2145" y="117"/>
                  </a:lnTo>
                  <a:lnTo>
                    <a:pt x="2160" y="192"/>
                  </a:lnTo>
                  <a:lnTo>
                    <a:pt x="2160" y="960"/>
                  </a:lnTo>
                  <a:lnTo>
                    <a:pt x="2145" y="1035"/>
                  </a:lnTo>
                  <a:lnTo>
                    <a:pt x="2104" y="1096"/>
                  </a:lnTo>
                  <a:lnTo>
                    <a:pt x="2043" y="1137"/>
                  </a:lnTo>
                  <a:lnTo>
                    <a:pt x="1968" y="1152"/>
                  </a:lnTo>
                  <a:lnTo>
                    <a:pt x="192" y="1152"/>
                  </a:lnTo>
                  <a:lnTo>
                    <a:pt x="117" y="1137"/>
                  </a:lnTo>
                  <a:lnTo>
                    <a:pt x="56" y="1096"/>
                  </a:lnTo>
                  <a:lnTo>
                    <a:pt x="15" y="1035"/>
                  </a:lnTo>
                  <a:lnTo>
                    <a:pt x="0" y="960"/>
                  </a:lnTo>
                  <a:lnTo>
                    <a:pt x="0" y="192"/>
                  </a:lnTo>
                  <a:close/>
                </a:path>
              </a:pathLst>
            </a:custGeom>
            <a:noFill/>
            <a:ln w="9144">
              <a:solidFill>
                <a:srgbClr val="3B78D7"/>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AutoShape 37">
              <a:extLst>
                <a:ext uri="{FF2B5EF4-FFF2-40B4-BE49-F238E27FC236}">
                  <a16:creationId xmlns:a16="http://schemas.microsoft.com/office/drawing/2014/main" id="{2EAE8F4F-F646-4C20-AC5D-69849B7F340B}"/>
                </a:ext>
              </a:extLst>
            </p:cNvPr>
            <p:cNvSpPr>
              <a:spLocks/>
            </p:cNvSpPr>
            <p:nvPr/>
          </p:nvSpPr>
          <p:spPr bwMode="auto">
            <a:xfrm>
              <a:off x="4547" y="1159"/>
              <a:ext cx="6361" cy="4076"/>
            </a:xfrm>
            <a:custGeom>
              <a:avLst/>
              <a:gdLst>
                <a:gd name="T0" fmla="+- 0 7930 4548"/>
                <a:gd name="T1" fmla="*/ T0 w 6361"/>
                <a:gd name="T2" fmla="+- 0 1799 1159"/>
                <a:gd name="T3" fmla="*/ 1799 h 4076"/>
                <a:gd name="T4" fmla="+- 0 7880 4548"/>
                <a:gd name="T5" fmla="*/ T4 w 6361"/>
                <a:gd name="T6" fmla="+- 0 1799 1159"/>
                <a:gd name="T7" fmla="*/ 1799 h 4076"/>
                <a:gd name="T8" fmla="+- 0 7880 4548"/>
                <a:gd name="T9" fmla="*/ T8 w 6361"/>
                <a:gd name="T10" fmla="+- 0 1549 1159"/>
                <a:gd name="T11" fmla="*/ 1549 h 4076"/>
                <a:gd name="T12" fmla="+- 0 7880 4548"/>
                <a:gd name="T13" fmla="*/ T12 w 6361"/>
                <a:gd name="T14" fmla="+- 0 1534 1159"/>
                <a:gd name="T15" fmla="*/ 1534 h 4076"/>
                <a:gd name="T16" fmla="+- 0 7875 4548"/>
                <a:gd name="T17" fmla="*/ T16 w 6361"/>
                <a:gd name="T18" fmla="+- 0 1529 1159"/>
                <a:gd name="T19" fmla="*/ 1529 h 4076"/>
                <a:gd name="T20" fmla="+- 0 4568 4548"/>
                <a:gd name="T21" fmla="*/ T20 w 6361"/>
                <a:gd name="T22" fmla="+- 0 1529 1159"/>
                <a:gd name="T23" fmla="*/ 1529 h 4076"/>
                <a:gd name="T24" fmla="+- 0 4568 4548"/>
                <a:gd name="T25" fmla="*/ T24 w 6361"/>
                <a:gd name="T26" fmla="+- 0 1159 1159"/>
                <a:gd name="T27" fmla="*/ 1159 h 4076"/>
                <a:gd name="T28" fmla="+- 0 4548 4548"/>
                <a:gd name="T29" fmla="*/ T28 w 6361"/>
                <a:gd name="T30" fmla="+- 0 1159 1159"/>
                <a:gd name="T31" fmla="*/ 1159 h 4076"/>
                <a:gd name="T32" fmla="+- 0 4548 4548"/>
                <a:gd name="T33" fmla="*/ T32 w 6361"/>
                <a:gd name="T34" fmla="+- 0 1545 1159"/>
                <a:gd name="T35" fmla="*/ 1545 h 4076"/>
                <a:gd name="T36" fmla="+- 0 4552 4548"/>
                <a:gd name="T37" fmla="*/ T36 w 6361"/>
                <a:gd name="T38" fmla="+- 0 1549 1159"/>
                <a:gd name="T39" fmla="*/ 1549 h 4076"/>
                <a:gd name="T40" fmla="+- 0 7860 4548"/>
                <a:gd name="T41" fmla="*/ T40 w 6361"/>
                <a:gd name="T42" fmla="+- 0 1549 1159"/>
                <a:gd name="T43" fmla="*/ 1549 h 4076"/>
                <a:gd name="T44" fmla="+- 0 7860 4548"/>
                <a:gd name="T45" fmla="*/ T44 w 6361"/>
                <a:gd name="T46" fmla="+- 0 1799 1159"/>
                <a:gd name="T47" fmla="*/ 1799 h 4076"/>
                <a:gd name="T48" fmla="+- 0 7810 4548"/>
                <a:gd name="T49" fmla="*/ T48 w 6361"/>
                <a:gd name="T50" fmla="+- 0 1799 1159"/>
                <a:gd name="T51" fmla="*/ 1799 h 4076"/>
                <a:gd name="T52" fmla="+- 0 7870 4548"/>
                <a:gd name="T53" fmla="*/ T52 w 6361"/>
                <a:gd name="T54" fmla="+- 0 1919 1159"/>
                <a:gd name="T55" fmla="*/ 1919 h 4076"/>
                <a:gd name="T56" fmla="+- 0 7920 4548"/>
                <a:gd name="T57" fmla="*/ T56 w 6361"/>
                <a:gd name="T58" fmla="+- 0 1819 1159"/>
                <a:gd name="T59" fmla="*/ 1819 h 4076"/>
                <a:gd name="T60" fmla="+- 0 7930 4548"/>
                <a:gd name="T61" fmla="*/ T60 w 6361"/>
                <a:gd name="T62" fmla="+- 0 1799 1159"/>
                <a:gd name="T63" fmla="*/ 1799 h 4076"/>
                <a:gd name="T64" fmla="+- 0 10908 4548"/>
                <a:gd name="T65" fmla="*/ T64 w 6361"/>
                <a:gd name="T66" fmla="+- 0 4274 1159"/>
                <a:gd name="T67" fmla="*/ 4274 h 4076"/>
                <a:gd name="T68" fmla="+- 0 10893 4548"/>
                <a:gd name="T69" fmla="*/ T68 w 6361"/>
                <a:gd name="T70" fmla="+- 0 4200 1159"/>
                <a:gd name="T71" fmla="*/ 4200 h 4076"/>
                <a:gd name="T72" fmla="+- 0 10852 4548"/>
                <a:gd name="T73" fmla="*/ T72 w 6361"/>
                <a:gd name="T74" fmla="+- 0 4139 1159"/>
                <a:gd name="T75" fmla="*/ 4139 h 4076"/>
                <a:gd name="T76" fmla="+- 0 10791 4548"/>
                <a:gd name="T77" fmla="*/ T76 w 6361"/>
                <a:gd name="T78" fmla="+- 0 4097 1159"/>
                <a:gd name="T79" fmla="*/ 4097 h 4076"/>
                <a:gd name="T80" fmla="+- 0 10716 4548"/>
                <a:gd name="T81" fmla="*/ T80 w 6361"/>
                <a:gd name="T82" fmla="+- 0 4082 1159"/>
                <a:gd name="T83" fmla="*/ 4082 h 4076"/>
                <a:gd name="T84" fmla="+- 0 8940 4548"/>
                <a:gd name="T85" fmla="*/ T84 w 6361"/>
                <a:gd name="T86" fmla="+- 0 4082 1159"/>
                <a:gd name="T87" fmla="*/ 4082 h 4076"/>
                <a:gd name="T88" fmla="+- 0 8865 4548"/>
                <a:gd name="T89" fmla="*/ T88 w 6361"/>
                <a:gd name="T90" fmla="+- 0 4097 1159"/>
                <a:gd name="T91" fmla="*/ 4097 h 4076"/>
                <a:gd name="T92" fmla="+- 0 8804 4548"/>
                <a:gd name="T93" fmla="*/ T92 w 6361"/>
                <a:gd name="T94" fmla="+- 0 4139 1159"/>
                <a:gd name="T95" fmla="*/ 4139 h 4076"/>
                <a:gd name="T96" fmla="+- 0 8763 4548"/>
                <a:gd name="T97" fmla="*/ T96 w 6361"/>
                <a:gd name="T98" fmla="+- 0 4200 1159"/>
                <a:gd name="T99" fmla="*/ 4200 h 4076"/>
                <a:gd name="T100" fmla="+- 0 8748 4548"/>
                <a:gd name="T101" fmla="*/ T100 w 6361"/>
                <a:gd name="T102" fmla="+- 0 4274 1159"/>
                <a:gd name="T103" fmla="*/ 4274 h 4076"/>
                <a:gd name="T104" fmla="+- 0 8748 4548"/>
                <a:gd name="T105" fmla="*/ T104 w 6361"/>
                <a:gd name="T106" fmla="+- 0 5042 1159"/>
                <a:gd name="T107" fmla="*/ 5042 h 4076"/>
                <a:gd name="T108" fmla="+- 0 8763 4548"/>
                <a:gd name="T109" fmla="*/ T108 w 6361"/>
                <a:gd name="T110" fmla="+- 0 5117 1159"/>
                <a:gd name="T111" fmla="*/ 5117 h 4076"/>
                <a:gd name="T112" fmla="+- 0 8804 4548"/>
                <a:gd name="T113" fmla="*/ T112 w 6361"/>
                <a:gd name="T114" fmla="+- 0 5178 1159"/>
                <a:gd name="T115" fmla="*/ 5178 h 4076"/>
                <a:gd name="T116" fmla="+- 0 8865 4548"/>
                <a:gd name="T117" fmla="*/ T116 w 6361"/>
                <a:gd name="T118" fmla="+- 0 5219 1159"/>
                <a:gd name="T119" fmla="*/ 5219 h 4076"/>
                <a:gd name="T120" fmla="+- 0 8940 4548"/>
                <a:gd name="T121" fmla="*/ T120 w 6361"/>
                <a:gd name="T122" fmla="+- 0 5234 1159"/>
                <a:gd name="T123" fmla="*/ 5234 h 4076"/>
                <a:gd name="T124" fmla="+- 0 10716 4548"/>
                <a:gd name="T125" fmla="*/ T124 w 6361"/>
                <a:gd name="T126" fmla="+- 0 5234 1159"/>
                <a:gd name="T127" fmla="*/ 5234 h 4076"/>
                <a:gd name="T128" fmla="+- 0 10791 4548"/>
                <a:gd name="T129" fmla="*/ T128 w 6361"/>
                <a:gd name="T130" fmla="+- 0 5219 1159"/>
                <a:gd name="T131" fmla="*/ 5219 h 4076"/>
                <a:gd name="T132" fmla="+- 0 10852 4548"/>
                <a:gd name="T133" fmla="*/ T132 w 6361"/>
                <a:gd name="T134" fmla="+- 0 5178 1159"/>
                <a:gd name="T135" fmla="*/ 5178 h 4076"/>
                <a:gd name="T136" fmla="+- 0 10893 4548"/>
                <a:gd name="T137" fmla="*/ T136 w 6361"/>
                <a:gd name="T138" fmla="+- 0 5117 1159"/>
                <a:gd name="T139" fmla="*/ 5117 h 4076"/>
                <a:gd name="T140" fmla="+- 0 10908 4548"/>
                <a:gd name="T141" fmla="*/ T140 w 6361"/>
                <a:gd name="T142" fmla="+- 0 5042 1159"/>
                <a:gd name="T143" fmla="*/ 5042 h 4076"/>
                <a:gd name="T144" fmla="+- 0 10908 4548"/>
                <a:gd name="T145" fmla="*/ T144 w 6361"/>
                <a:gd name="T146" fmla="+- 0 4274 1159"/>
                <a:gd name="T147" fmla="*/ 4274 h 40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Lst>
              <a:rect l="0" t="0" r="r" b="b"/>
              <a:pathLst>
                <a:path w="6361" h="4076">
                  <a:moveTo>
                    <a:pt x="3382" y="640"/>
                  </a:moveTo>
                  <a:lnTo>
                    <a:pt x="3332" y="640"/>
                  </a:lnTo>
                  <a:lnTo>
                    <a:pt x="3332" y="390"/>
                  </a:lnTo>
                  <a:lnTo>
                    <a:pt x="3332" y="375"/>
                  </a:lnTo>
                  <a:lnTo>
                    <a:pt x="3327" y="370"/>
                  </a:lnTo>
                  <a:lnTo>
                    <a:pt x="20" y="370"/>
                  </a:lnTo>
                  <a:lnTo>
                    <a:pt x="20" y="0"/>
                  </a:lnTo>
                  <a:lnTo>
                    <a:pt x="0" y="0"/>
                  </a:lnTo>
                  <a:lnTo>
                    <a:pt x="0" y="386"/>
                  </a:lnTo>
                  <a:lnTo>
                    <a:pt x="4" y="390"/>
                  </a:lnTo>
                  <a:lnTo>
                    <a:pt x="3312" y="390"/>
                  </a:lnTo>
                  <a:lnTo>
                    <a:pt x="3312" y="640"/>
                  </a:lnTo>
                  <a:lnTo>
                    <a:pt x="3262" y="640"/>
                  </a:lnTo>
                  <a:lnTo>
                    <a:pt x="3322" y="760"/>
                  </a:lnTo>
                  <a:lnTo>
                    <a:pt x="3372" y="660"/>
                  </a:lnTo>
                  <a:lnTo>
                    <a:pt x="3382" y="640"/>
                  </a:lnTo>
                  <a:close/>
                  <a:moveTo>
                    <a:pt x="6360" y="3115"/>
                  </a:moveTo>
                  <a:lnTo>
                    <a:pt x="6345" y="3041"/>
                  </a:lnTo>
                  <a:lnTo>
                    <a:pt x="6304" y="2980"/>
                  </a:lnTo>
                  <a:lnTo>
                    <a:pt x="6243" y="2938"/>
                  </a:lnTo>
                  <a:lnTo>
                    <a:pt x="6168" y="2923"/>
                  </a:lnTo>
                  <a:lnTo>
                    <a:pt x="4392" y="2923"/>
                  </a:lnTo>
                  <a:lnTo>
                    <a:pt x="4317" y="2938"/>
                  </a:lnTo>
                  <a:lnTo>
                    <a:pt x="4256" y="2980"/>
                  </a:lnTo>
                  <a:lnTo>
                    <a:pt x="4215" y="3041"/>
                  </a:lnTo>
                  <a:lnTo>
                    <a:pt x="4200" y="3115"/>
                  </a:lnTo>
                  <a:lnTo>
                    <a:pt x="4200" y="3883"/>
                  </a:lnTo>
                  <a:lnTo>
                    <a:pt x="4215" y="3958"/>
                  </a:lnTo>
                  <a:lnTo>
                    <a:pt x="4256" y="4019"/>
                  </a:lnTo>
                  <a:lnTo>
                    <a:pt x="4317" y="4060"/>
                  </a:lnTo>
                  <a:lnTo>
                    <a:pt x="4392" y="4075"/>
                  </a:lnTo>
                  <a:lnTo>
                    <a:pt x="6168" y="4075"/>
                  </a:lnTo>
                  <a:lnTo>
                    <a:pt x="6243" y="4060"/>
                  </a:lnTo>
                  <a:lnTo>
                    <a:pt x="6304" y="4019"/>
                  </a:lnTo>
                  <a:lnTo>
                    <a:pt x="6345" y="3958"/>
                  </a:lnTo>
                  <a:lnTo>
                    <a:pt x="6360" y="3883"/>
                  </a:lnTo>
                  <a:lnTo>
                    <a:pt x="6360" y="3115"/>
                  </a:lnTo>
                  <a:close/>
                </a:path>
              </a:pathLst>
            </a:custGeom>
            <a:solidFill>
              <a:srgbClr val="3B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 name="Freeform 36">
              <a:extLst>
                <a:ext uri="{FF2B5EF4-FFF2-40B4-BE49-F238E27FC236}">
                  <a16:creationId xmlns:a16="http://schemas.microsoft.com/office/drawing/2014/main" id="{141FE34A-9B6F-4AA9-8F71-3442FD61AE71}"/>
                </a:ext>
              </a:extLst>
            </p:cNvPr>
            <p:cNvSpPr>
              <a:spLocks/>
            </p:cNvSpPr>
            <p:nvPr/>
          </p:nvSpPr>
          <p:spPr bwMode="auto">
            <a:xfrm>
              <a:off x="8748" y="4082"/>
              <a:ext cx="2160" cy="1152"/>
            </a:xfrm>
            <a:custGeom>
              <a:avLst/>
              <a:gdLst>
                <a:gd name="T0" fmla="+- 0 8748 8748"/>
                <a:gd name="T1" fmla="*/ T0 w 2160"/>
                <a:gd name="T2" fmla="+- 0 4274 4082"/>
                <a:gd name="T3" fmla="*/ 4274 h 1152"/>
                <a:gd name="T4" fmla="+- 0 8763 8748"/>
                <a:gd name="T5" fmla="*/ T4 w 2160"/>
                <a:gd name="T6" fmla="+- 0 4200 4082"/>
                <a:gd name="T7" fmla="*/ 4200 h 1152"/>
                <a:gd name="T8" fmla="+- 0 8804 8748"/>
                <a:gd name="T9" fmla="*/ T8 w 2160"/>
                <a:gd name="T10" fmla="+- 0 4139 4082"/>
                <a:gd name="T11" fmla="*/ 4139 h 1152"/>
                <a:gd name="T12" fmla="+- 0 8865 8748"/>
                <a:gd name="T13" fmla="*/ T12 w 2160"/>
                <a:gd name="T14" fmla="+- 0 4097 4082"/>
                <a:gd name="T15" fmla="*/ 4097 h 1152"/>
                <a:gd name="T16" fmla="+- 0 8940 8748"/>
                <a:gd name="T17" fmla="*/ T16 w 2160"/>
                <a:gd name="T18" fmla="+- 0 4082 4082"/>
                <a:gd name="T19" fmla="*/ 4082 h 1152"/>
                <a:gd name="T20" fmla="+- 0 10716 8748"/>
                <a:gd name="T21" fmla="*/ T20 w 2160"/>
                <a:gd name="T22" fmla="+- 0 4082 4082"/>
                <a:gd name="T23" fmla="*/ 4082 h 1152"/>
                <a:gd name="T24" fmla="+- 0 10791 8748"/>
                <a:gd name="T25" fmla="*/ T24 w 2160"/>
                <a:gd name="T26" fmla="+- 0 4097 4082"/>
                <a:gd name="T27" fmla="*/ 4097 h 1152"/>
                <a:gd name="T28" fmla="+- 0 10852 8748"/>
                <a:gd name="T29" fmla="*/ T28 w 2160"/>
                <a:gd name="T30" fmla="+- 0 4139 4082"/>
                <a:gd name="T31" fmla="*/ 4139 h 1152"/>
                <a:gd name="T32" fmla="+- 0 10893 8748"/>
                <a:gd name="T33" fmla="*/ T32 w 2160"/>
                <a:gd name="T34" fmla="+- 0 4200 4082"/>
                <a:gd name="T35" fmla="*/ 4200 h 1152"/>
                <a:gd name="T36" fmla="+- 0 10908 8748"/>
                <a:gd name="T37" fmla="*/ T36 w 2160"/>
                <a:gd name="T38" fmla="+- 0 4274 4082"/>
                <a:gd name="T39" fmla="*/ 4274 h 1152"/>
                <a:gd name="T40" fmla="+- 0 10908 8748"/>
                <a:gd name="T41" fmla="*/ T40 w 2160"/>
                <a:gd name="T42" fmla="+- 0 5042 4082"/>
                <a:gd name="T43" fmla="*/ 5042 h 1152"/>
                <a:gd name="T44" fmla="+- 0 10893 8748"/>
                <a:gd name="T45" fmla="*/ T44 w 2160"/>
                <a:gd name="T46" fmla="+- 0 5117 4082"/>
                <a:gd name="T47" fmla="*/ 5117 h 1152"/>
                <a:gd name="T48" fmla="+- 0 10852 8748"/>
                <a:gd name="T49" fmla="*/ T48 w 2160"/>
                <a:gd name="T50" fmla="+- 0 5178 4082"/>
                <a:gd name="T51" fmla="*/ 5178 h 1152"/>
                <a:gd name="T52" fmla="+- 0 10791 8748"/>
                <a:gd name="T53" fmla="*/ T52 w 2160"/>
                <a:gd name="T54" fmla="+- 0 5219 4082"/>
                <a:gd name="T55" fmla="*/ 5219 h 1152"/>
                <a:gd name="T56" fmla="+- 0 10716 8748"/>
                <a:gd name="T57" fmla="*/ T56 w 2160"/>
                <a:gd name="T58" fmla="+- 0 5234 4082"/>
                <a:gd name="T59" fmla="*/ 5234 h 1152"/>
                <a:gd name="T60" fmla="+- 0 8940 8748"/>
                <a:gd name="T61" fmla="*/ T60 w 2160"/>
                <a:gd name="T62" fmla="+- 0 5234 4082"/>
                <a:gd name="T63" fmla="*/ 5234 h 1152"/>
                <a:gd name="T64" fmla="+- 0 8865 8748"/>
                <a:gd name="T65" fmla="*/ T64 w 2160"/>
                <a:gd name="T66" fmla="+- 0 5219 4082"/>
                <a:gd name="T67" fmla="*/ 5219 h 1152"/>
                <a:gd name="T68" fmla="+- 0 8804 8748"/>
                <a:gd name="T69" fmla="*/ T68 w 2160"/>
                <a:gd name="T70" fmla="+- 0 5178 4082"/>
                <a:gd name="T71" fmla="*/ 5178 h 1152"/>
                <a:gd name="T72" fmla="+- 0 8763 8748"/>
                <a:gd name="T73" fmla="*/ T72 w 2160"/>
                <a:gd name="T74" fmla="+- 0 5117 4082"/>
                <a:gd name="T75" fmla="*/ 5117 h 1152"/>
                <a:gd name="T76" fmla="+- 0 8748 8748"/>
                <a:gd name="T77" fmla="*/ T76 w 2160"/>
                <a:gd name="T78" fmla="+- 0 5042 4082"/>
                <a:gd name="T79" fmla="*/ 5042 h 1152"/>
                <a:gd name="T80" fmla="+- 0 8748 8748"/>
                <a:gd name="T81" fmla="*/ T80 w 2160"/>
                <a:gd name="T82" fmla="+- 0 4274 4082"/>
                <a:gd name="T83" fmla="*/ 4274 h 115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2160" h="1152">
                  <a:moveTo>
                    <a:pt x="0" y="192"/>
                  </a:moveTo>
                  <a:lnTo>
                    <a:pt x="15" y="118"/>
                  </a:lnTo>
                  <a:lnTo>
                    <a:pt x="56" y="57"/>
                  </a:lnTo>
                  <a:lnTo>
                    <a:pt x="117" y="15"/>
                  </a:lnTo>
                  <a:lnTo>
                    <a:pt x="192" y="0"/>
                  </a:lnTo>
                  <a:lnTo>
                    <a:pt x="1968" y="0"/>
                  </a:lnTo>
                  <a:lnTo>
                    <a:pt x="2043" y="15"/>
                  </a:lnTo>
                  <a:lnTo>
                    <a:pt x="2104" y="57"/>
                  </a:lnTo>
                  <a:lnTo>
                    <a:pt x="2145" y="118"/>
                  </a:lnTo>
                  <a:lnTo>
                    <a:pt x="2160" y="192"/>
                  </a:lnTo>
                  <a:lnTo>
                    <a:pt x="2160" y="960"/>
                  </a:lnTo>
                  <a:lnTo>
                    <a:pt x="2145" y="1035"/>
                  </a:lnTo>
                  <a:lnTo>
                    <a:pt x="2104" y="1096"/>
                  </a:lnTo>
                  <a:lnTo>
                    <a:pt x="2043" y="1137"/>
                  </a:lnTo>
                  <a:lnTo>
                    <a:pt x="1968" y="1152"/>
                  </a:lnTo>
                  <a:lnTo>
                    <a:pt x="192" y="1152"/>
                  </a:lnTo>
                  <a:lnTo>
                    <a:pt x="117" y="1137"/>
                  </a:lnTo>
                  <a:lnTo>
                    <a:pt x="56" y="1096"/>
                  </a:lnTo>
                  <a:lnTo>
                    <a:pt x="15" y="1035"/>
                  </a:lnTo>
                  <a:lnTo>
                    <a:pt x="0" y="960"/>
                  </a:lnTo>
                  <a:lnTo>
                    <a:pt x="0" y="192"/>
                  </a:lnTo>
                  <a:close/>
                </a:path>
              </a:pathLst>
            </a:custGeom>
            <a:noFill/>
            <a:ln w="9144">
              <a:solidFill>
                <a:srgbClr val="3B78D7"/>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AutoShape 35">
              <a:extLst>
                <a:ext uri="{FF2B5EF4-FFF2-40B4-BE49-F238E27FC236}">
                  <a16:creationId xmlns:a16="http://schemas.microsoft.com/office/drawing/2014/main" id="{049F2F5C-9CCD-46E6-AC3E-DB7ECD2F4A8C}"/>
                </a:ext>
              </a:extLst>
            </p:cNvPr>
            <p:cNvSpPr>
              <a:spLocks/>
            </p:cNvSpPr>
            <p:nvPr/>
          </p:nvSpPr>
          <p:spPr bwMode="auto">
            <a:xfrm>
              <a:off x="5376" y="3072"/>
              <a:ext cx="4514" cy="2163"/>
            </a:xfrm>
            <a:custGeom>
              <a:avLst/>
              <a:gdLst>
                <a:gd name="T0" fmla="+- 0 7536 5376"/>
                <a:gd name="T1" fmla="*/ T0 w 4514"/>
                <a:gd name="T2" fmla="+- 0 4274 3072"/>
                <a:gd name="T3" fmla="*/ 4274 h 2163"/>
                <a:gd name="T4" fmla="+- 0 7521 5376"/>
                <a:gd name="T5" fmla="*/ T4 w 4514"/>
                <a:gd name="T6" fmla="+- 0 4200 3072"/>
                <a:gd name="T7" fmla="*/ 4200 h 2163"/>
                <a:gd name="T8" fmla="+- 0 7480 5376"/>
                <a:gd name="T9" fmla="*/ T8 w 4514"/>
                <a:gd name="T10" fmla="+- 0 4139 3072"/>
                <a:gd name="T11" fmla="*/ 4139 h 2163"/>
                <a:gd name="T12" fmla="+- 0 7419 5376"/>
                <a:gd name="T13" fmla="*/ T12 w 4514"/>
                <a:gd name="T14" fmla="+- 0 4097 3072"/>
                <a:gd name="T15" fmla="*/ 4097 h 2163"/>
                <a:gd name="T16" fmla="+- 0 7344 5376"/>
                <a:gd name="T17" fmla="*/ T16 w 4514"/>
                <a:gd name="T18" fmla="+- 0 4082 3072"/>
                <a:gd name="T19" fmla="*/ 4082 h 2163"/>
                <a:gd name="T20" fmla="+- 0 5568 5376"/>
                <a:gd name="T21" fmla="*/ T20 w 4514"/>
                <a:gd name="T22" fmla="+- 0 4082 3072"/>
                <a:gd name="T23" fmla="*/ 4082 h 2163"/>
                <a:gd name="T24" fmla="+- 0 5493 5376"/>
                <a:gd name="T25" fmla="*/ T24 w 4514"/>
                <a:gd name="T26" fmla="+- 0 4097 3072"/>
                <a:gd name="T27" fmla="*/ 4097 h 2163"/>
                <a:gd name="T28" fmla="+- 0 5432 5376"/>
                <a:gd name="T29" fmla="*/ T28 w 4514"/>
                <a:gd name="T30" fmla="+- 0 4139 3072"/>
                <a:gd name="T31" fmla="*/ 4139 h 2163"/>
                <a:gd name="T32" fmla="+- 0 5391 5376"/>
                <a:gd name="T33" fmla="*/ T32 w 4514"/>
                <a:gd name="T34" fmla="+- 0 4200 3072"/>
                <a:gd name="T35" fmla="*/ 4200 h 2163"/>
                <a:gd name="T36" fmla="+- 0 5376 5376"/>
                <a:gd name="T37" fmla="*/ T36 w 4514"/>
                <a:gd name="T38" fmla="+- 0 4274 3072"/>
                <a:gd name="T39" fmla="*/ 4274 h 2163"/>
                <a:gd name="T40" fmla="+- 0 5376 5376"/>
                <a:gd name="T41" fmla="*/ T40 w 4514"/>
                <a:gd name="T42" fmla="+- 0 5042 3072"/>
                <a:gd name="T43" fmla="*/ 5042 h 2163"/>
                <a:gd name="T44" fmla="+- 0 5391 5376"/>
                <a:gd name="T45" fmla="*/ T44 w 4514"/>
                <a:gd name="T46" fmla="+- 0 5117 3072"/>
                <a:gd name="T47" fmla="*/ 5117 h 2163"/>
                <a:gd name="T48" fmla="+- 0 5432 5376"/>
                <a:gd name="T49" fmla="*/ T48 w 4514"/>
                <a:gd name="T50" fmla="+- 0 5178 3072"/>
                <a:gd name="T51" fmla="*/ 5178 h 2163"/>
                <a:gd name="T52" fmla="+- 0 5493 5376"/>
                <a:gd name="T53" fmla="*/ T52 w 4514"/>
                <a:gd name="T54" fmla="+- 0 5219 3072"/>
                <a:gd name="T55" fmla="*/ 5219 h 2163"/>
                <a:gd name="T56" fmla="+- 0 5568 5376"/>
                <a:gd name="T57" fmla="*/ T56 w 4514"/>
                <a:gd name="T58" fmla="+- 0 5234 3072"/>
                <a:gd name="T59" fmla="*/ 5234 h 2163"/>
                <a:gd name="T60" fmla="+- 0 7344 5376"/>
                <a:gd name="T61" fmla="*/ T60 w 4514"/>
                <a:gd name="T62" fmla="+- 0 5234 3072"/>
                <a:gd name="T63" fmla="*/ 5234 h 2163"/>
                <a:gd name="T64" fmla="+- 0 7419 5376"/>
                <a:gd name="T65" fmla="*/ T64 w 4514"/>
                <a:gd name="T66" fmla="+- 0 5219 3072"/>
                <a:gd name="T67" fmla="*/ 5219 h 2163"/>
                <a:gd name="T68" fmla="+- 0 7480 5376"/>
                <a:gd name="T69" fmla="*/ T68 w 4514"/>
                <a:gd name="T70" fmla="+- 0 5178 3072"/>
                <a:gd name="T71" fmla="*/ 5178 h 2163"/>
                <a:gd name="T72" fmla="+- 0 7521 5376"/>
                <a:gd name="T73" fmla="*/ T72 w 4514"/>
                <a:gd name="T74" fmla="+- 0 5117 3072"/>
                <a:gd name="T75" fmla="*/ 5117 h 2163"/>
                <a:gd name="T76" fmla="+- 0 7536 5376"/>
                <a:gd name="T77" fmla="*/ T76 w 4514"/>
                <a:gd name="T78" fmla="+- 0 5042 3072"/>
                <a:gd name="T79" fmla="*/ 5042 h 2163"/>
                <a:gd name="T80" fmla="+- 0 7536 5376"/>
                <a:gd name="T81" fmla="*/ T80 w 4514"/>
                <a:gd name="T82" fmla="+- 0 4274 3072"/>
                <a:gd name="T83" fmla="*/ 4274 h 2163"/>
                <a:gd name="T84" fmla="+- 0 9890 5376"/>
                <a:gd name="T85" fmla="*/ T84 w 4514"/>
                <a:gd name="T86" fmla="+- 0 3962 3072"/>
                <a:gd name="T87" fmla="*/ 3962 h 2163"/>
                <a:gd name="T88" fmla="+- 0 9840 5376"/>
                <a:gd name="T89" fmla="*/ T88 w 4514"/>
                <a:gd name="T90" fmla="+- 0 3962 3072"/>
                <a:gd name="T91" fmla="*/ 3962 h 2163"/>
                <a:gd name="T92" fmla="+- 0 9840 5376"/>
                <a:gd name="T93" fmla="*/ T92 w 4514"/>
                <a:gd name="T94" fmla="+- 0 3587 3072"/>
                <a:gd name="T95" fmla="*/ 3587 h 2163"/>
                <a:gd name="T96" fmla="+- 0 9840 5376"/>
                <a:gd name="T97" fmla="*/ T96 w 4514"/>
                <a:gd name="T98" fmla="+- 0 3571 3072"/>
                <a:gd name="T99" fmla="*/ 3571 h 2163"/>
                <a:gd name="T100" fmla="+- 0 9835 5376"/>
                <a:gd name="T101" fmla="*/ T100 w 4514"/>
                <a:gd name="T102" fmla="+- 0 3567 3072"/>
                <a:gd name="T103" fmla="*/ 3567 h 2163"/>
                <a:gd name="T104" fmla="+- 0 7882 5376"/>
                <a:gd name="T105" fmla="*/ T104 w 4514"/>
                <a:gd name="T106" fmla="+- 0 3567 3072"/>
                <a:gd name="T107" fmla="*/ 3567 h 2163"/>
                <a:gd name="T108" fmla="+- 0 7882 5376"/>
                <a:gd name="T109" fmla="*/ T108 w 4514"/>
                <a:gd name="T110" fmla="+- 0 3072 3072"/>
                <a:gd name="T111" fmla="*/ 3072 h 2163"/>
                <a:gd name="T112" fmla="+- 0 7862 5376"/>
                <a:gd name="T113" fmla="*/ T112 w 4514"/>
                <a:gd name="T114" fmla="+- 0 3072 3072"/>
                <a:gd name="T115" fmla="*/ 3072 h 2163"/>
                <a:gd name="T116" fmla="+- 0 7862 5376"/>
                <a:gd name="T117" fmla="*/ T116 w 4514"/>
                <a:gd name="T118" fmla="+- 0 3582 3072"/>
                <a:gd name="T119" fmla="*/ 3582 h 2163"/>
                <a:gd name="T120" fmla="+- 0 7866 5376"/>
                <a:gd name="T121" fmla="*/ T120 w 4514"/>
                <a:gd name="T122" fmla="+- 0 3587 3072"/>
                <a:gd name="T123" fmla="*/ 3587 h 2163"/>
                <a:gd name="T124" fmla="+- 0 9820 5376"/>
                <a:gd name="T125" fmla="*/ T124 w 4514"/>
                <a:gd name="T126" fmla="+- 0 3587 3072"/>
                <a:gd name="T127" fmla="*/ 3587 h 2163"/>
                <a:gd name="T128" fmla="+- 0 9820 5376"/>
                <a:gd name="T129" fmla="*/ T128 w 4514"/>
                <a:gd name="T130" fmla="+- 0 3962 3072"/>
                <a:gd name="T131" fmla="*/ 3962 h 2163"/>
                <a:gd name="T132" fmla="+- 0 9770 5376"/>
                <a:gd name="T133" fmla="*/ T132 w 4514"/>
                <a:gd name="T134" fmla="+- 0 3962 3072"/>
                <a:gd name="T135" fmla="*/ 3962 h 2163"/>
                <a:gd name="T136" fmla="+- 0 9830 5376"/>
                <a:gd name="T137" fmla="*/ T136 w 4514"/>
                <a:gd name="T138" fmla="+- 0 4082 3072"/>
                <a:gd name="T139" fmla="*/ 4082 h 2163"/>
                <a:gd name="T140" fmla="+- 0 9880 5376"/>
                <a:gd name="T141" fmla="*/ T140 w 4514"/>
                <a:gd name="T142" fmla="+- 0 3982 3072"/>
                <a:gd name="T143" fmla="*/ 3982 h 2163"/>
                <a:gd name="T144" fmla="+- 0 9890 5376"/>
                <a:gd name="T145" fmla="*/ T144 w 4514"/>
                <a:gd name="T146" fmla="+- 0 3962 3072"/>
                <a:gd name="T147" fmla="*/ 3962 h 216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Lst>
              <a:rect l="0" t="0" r="r" b="b"/>
              <a:pathLst>
                <a:path w="4514" h="2163">
                  <a:moveTo>
                    <a:pt x="2160" y="1202"/>
                  </a:moveTo>
                  <a:lnTo>
                    <a:pt x="2145" y="1128"/>
                  </a:lnTo>
                  <a:lnTo>
                    <a:pt x="2104" y="1067"/>
                  </a:lnTo>
                  <a:lnTo>
                    <a:pt x="2043" y="1025"/>
                  </a:lnTo>
                  <a:lnTo>
                    <a:pt x="1968" y="1010"/>
                  </a:lnTo>
                  <a:lnTo>
                    <a:pt x="192" y="1010"/>
                  </a:lnTo>
                  <a:lnTo>
                    <a:pt x="117" y="1025"/>
                  </a:lnTo>
                  <a:lnTo>
                    <a:pt x="56" y="1067"/>
                  </a:lnTo>
                  <a:lnTo>
                    <a:pt x="15" y="1128"/>
                  </a:lnTo>
                  <a:lnTo>
                    <a:pt x="0" y="1202"/>
                  </a:lnTo>
                  <a:lnTo>
                    <a:pt x="0" y="1970"/>
                  </a:lnTo>
                  <a:lnTo>
                    <a:pt x="15" y="2045"/>
                  </a:lnTo>
                  <a:lnTo>
                    <a:pt x="56" y="2106"/>
                  </a:lnTo>
                  <a:lnTo>
                    <a:pt x="117" y="2147"/>
                  </a:lnTo>
                  <a:lnTo>
                    <a:pt x="192" y="2162"/>
                  </a:lnTo>
                  <a:lnTo>
                    <a:pt x="1968" y="2162"/>
                  </a:lnTo>
                  <a:lnTo>
                    <a:pt x="2043" y="2147"/>
                  </a:lnTo>
                  <a:lnTo>
                    <a:pt x="2104" y="2106"/>
                  </a:lnTo>
                  <a:lnTo>
                    <a:pt x="2145" y="2045"/>
                  </a:lnTo>
                  <a:lnTo>
                    <a:pt x="2160" y="1970"/>
                  </a:lnTo>
                  <a:lnTo>
                    <a:pt x="2160" y="1202"/>
                  </a:lnTo>
                  <a:close/>
                  <a:moveTo>
                    <a:pt x="4514" y="890"/>
                  </a:moveTo>
                  <a:lnTo>
                    <a:pt x="4464" y="890"/>
                  </a:lnTo>
                  <a:lnTo>
                    <a:pt x="4464" y="515"/>
                  </a:lnTo>
                  <a:lnTo>
                    <a:pt x="4464" y="499"/>
                  </a:lnTo>
                  <a:lnTo>
                    <a:pt x="4459" y="495"/>
                  </a:lnTo>
                  <a:lnTo>
                    <a:pt x="2506" y="495"/>
                  </a:lnTo>
                  <a:lnTo>
                    <a:pt x="2506" y="0"/>
                  </a:lnTo>
                  <a:lnTo>
                    <a:pt x="2486" y="0"/>
                  </a:lnTo>
                  <a:lnTo>
                    <a:pt x="2486" y="510"/>
                  </a:lnTo>
                  <a:lnTo>
                    <a:pt x="2490" y="515"/>
                  </a:lnTo>
                  <a:lnTo>
                    <a:pt x="4444" y="515"/>
                  </a:lnTo>
                  <a:lnTo>
                    <a:pt x="4444" y="890"/>
                  </a:lnTo>
                  <a:lnTo>
                    <a:pt x="4394" y="890"/>
                  </a:lnTo>
                  <a:lnTo>
                    <a:pt x="4454" y="1010"/>
                  </a:lnTo>
                  <a:lnTo>
                    <a:pt x="4504" y="910"/>
                  </a:lnTo>
                  <a:lnTo>
                    <a:pt x="4514" y="890"/>
                  </a:lnTo>
                  <a:close/>
                </a:path>
              </a:pathLst>
            </a:custGeom>
            <a:solidFill>
              <a:srgbClr val="3B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 name="Freeform 34">
              <a:extLst>
                <a:ext uri="{FF2B5EF4-FFF2-40B4-BE49-F238E27FC236}">
                  <a16:creationId xmlns:a16="http://schemas.microsoft.com/office/drawing/2014/main" id="{2A8D2EBE-C105-4897-9586-4BF604D44989}"/>
                </a:ext>
              </a:extLst>
            </p:cNvPr>
            <p:cNvSpPr>
              <a:spLocks/>
            </p:cNvSpPr>
            <p:nvPr/>
          </p:nvSpPr>
          <p:spPr bwMode="auto">
            <a:xfrm>
              <a:off x="5376" y="4082"/>
              <a:ext cx="2160" cy="1152"/>
            </a:xfrm>
            <a:custGeom>
              <a:avLst/>
              <a:gdLst>
                <a:gd name="T0" fmla="+- 0 5376 5376"/>
                <a:gd name="T1" fmla="*/ T0 w 2160"/>
                <a:gd name="T2" fmla="+- 0 4274 4082"/>
                <a:gd name="T3" fmla="*/ 4274 h 1152"/>
                <a:gd name="T4" fmla="+- 0 5391 5376"/>
                <a:gd name="T5" fmla="*/ T4 w 2160"/>
                <a:gd name="T6" fmla="+- 0 4200 4082"/>
                <a:gd name="T7" fmla="*/ 4200 h 1152"/>
                <a:gd name="T8" fmla="+- 0 5432 5376"/>
                <a:gd name="T9" fmla="*/ T8 w 2160"/>
                <a:gd name="T10" fmla="+- 0 4139 4082"/>
                <a:gd name="T11" fmla="*/ 4139 h 1152"/>
                <a:gd name="T12" fmla="+- 0 5493 5376"/>
                <a:gd name="T13" fmla="*/ T12 w 2160"/>
                <a:gd name="T14" fmla="+- 0 4097 4082"/>
                <a:gd name="T15" fmla="*/ 4097 h 1152"/>
                <a:gd name="T16" fmla="+- 0 5568 5376"/>
                <a:gd name="T17" fmla="*/ T16 w 2160"/>
                <a:gd name="T18" fmla="+- 0 4082 4082"/>
                <a:gd name="T19" fmla="*/ 4082 h 1152"/>
                <a:gd name="T20" fmla="+- 0 7344 5376"/>
                <a:gd name="T21" fmla="*/ T20 w 2160"/>
                <a:gd name="T22" fmla="+- 0 4082 4082"/>
                <a:gd name="T23" fmla="*/ 4082 h 1152"/>
                <a:gd name="T24" fmla="+- 0 7419 5376"/>
                <a:gd name="T25" fmla="*/ T24 w 2160"/>
                <a:gd name="T26" fmla="+- 0 4097 4082"/>
                <a:gd name="T27" fmla="*/ 4097 h 1152"/>
                <a:gd name="T28" fmla="+- 0 7480 5376"/>
                <a:gd name="T29" fmla="*/ T28 w 2160"/>
                <a:gd name="T30" fmla="+- 0 4139 4082"/>
                <a:gd name="T31" fmla="*/ 4139 h 1152"/>
                <a:gd name="T32" fmla="+- 0 7521 5376"/>
                <a:gd name="T33" fmla="*/ T32 w 2160"/>
                <a:gd name="T34" fmla="+- 0 4200 4082"/>
                <a:gd name="T35" fmla="*/ 4200 h 1152"/>
                <a:gd name="T36" fmla="+- 0 7536 5376"/>
                <a:gd name="T37" fmla="*/ T36 w 2160"/>
                <a:gd name="T38" fmla="+- 0 4274 4082"/>
                <a:gd name="T39" fmla="*/ 4274 h 1152"/>
                <a:gd name="T40" fmla="+- 0 7536 5376"/>
                <a:gd name="T41" fmla="*/ T40 w 2160"/>
                <a:gd name="T42" fmla="+- 0 5042 4082"/>
                <a:gd name="T43" fmla="*/ 5042 h 1152"/>
                <a:gd name="T44" fmla="+- 0 7521 5376"/>
                <a:gd name="T45" fmla="*/ T44 w 2160"/>
                <a:gd name="T46" fmla="+- 0 5117 4082"/>
                <a:gd name="T47" fmla="*/ 5117 h 1152"/>
                <a:gd name="T48" fmla="+- 0 7480 5376"/>
                <a:gd name="T49" fmla="*/ T48 w 2160"/>
                <a:gd name="T50" fmla="+- 0 5178 4082"/>
                <a:gd name="T51" fmla="*/ 5178 h 1152"/>
                <a:gd name="T52" fmla="+- 0 7419 5376"/>
                <a:gd name="T53" fmla="*/ T52 w 2160"/>
                <a:gd name="T54" fmla="+- 0 5219 4082"/>
                <a:gd name="T55" fmla="*/ 5219 h 1152"/>
                <a:gd name="T56" fmla="+- 0 7344 5376"/>
                <a:gd name="T57" fmla="*/ T56 w 2160"/>
                <a:gd name="T58" fmla="+- 0 5234 4082"/>
                <a:gd name="T59" fmla="*/ 5234 h 1152"/>
                <a:gd name="T60" fmla="+- 0 5568 5376"/>
                <a:gd name="T61" fmla="*/ T60 w 2160"/>
                <a:gd name="T62" fmla="+- 0 5234 4082"/>
                <a:gd name="T63" fmla="*/ 5234 h 1152"/>
                <a:gd name="T64" fmla="+- 0 5493 5376"/>
                <a:gd name="T65" fmla="*/ T64 w 2160"/>
                <a:gd name="T66" fmla="+- 0 5219 4082"/>
                <a:gd name="T67" fmla="*/ 5219 h 1152"/>
                <a:gd name="T68" fmla="+- 0 5432 5376"/>
                <a:gd name="T69" fmla="*/ T68 w 2160"/>
                <a:gd name="T70" fmla="+- 0 5178 4082"/>
                <a:gd name="T71" fmla="*/ 5178 h 1152"/>
                <a:gd name="T72" fmla="+- 0 5391 5376"/>
                <a:gd name="T73" fmla="*/ T72 w 2160"/>
                <a:gd name="T74" fmla="+- 0 5117 4082"/>
                <a:gd name="T75" fmla="*/ 5117 h 1152"/>
                <a:gd name="T76" fmla="+- 0 5376 5376"/>
                <a:gd name="T77" fmla="*/ T76 w 2160"/>
                <a:gd name="T78" fmla="+- 0 5042 4082"/>
                <a:gd name="T79" fmla="*/ 5042 h 1152"/>
                <a:gd name="T80" fmla="+- 0 5376 5376"/>
                <a:gd name="T81" fmla="*/ T80 w 2160"/>
                <a:gd name="T82" fmla="+- 0 4274 4082"/>
                <a:gd name="T83" fmla="*/ 4274 h 115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2160" h="1152">
                  <a:moveTo>
                    <a:pt x="0" y="192"/>
                  </a:moveTo>
                  <a:lnTo>
                    <a:pt x="15" y="118"/>
                  </a:lnTo>
                  <a:lnTo>
                    <a:pt x="56" y="57"/>
                  </a:lnTo>
                  <a:lnTo>
                    <a:pt x="117" y="15"/>
                  </a:lnTo>
                  <a:lnTo>
                    <a:pt x="192" y="0"/>
                  </a:lnTo>
                  <a:lnTo>
                    <a:pt x="1968" y="0"/>
                  </a:lnTo>
                  <a:lnTo>
                    <a:pt x="2043" y="15"/>
                  </a:lnTo>
                  <a:lnTo>
                    <a:pt x="2104" y="57"/>
                  </a:lnTo>
                  <a:lnTo>
                    <a:pt x="2145" y="118"/>
                  </a:lnTo>
                  <a:lnTo>
                    <a:pt x="2160" y="192"/>
                  </a:lnTo>
                  <a:lnTo>
                    <a:pt x="2160" y="960"/>
                  </a:lnTo>
                  <a:lnTo>
                    <a:pt x="2145" y="1035"/>
                  </a:lnTo>
                  <a:lnTo>
                    <a:pt x="2104" y="1096"/>
                  </a:lnTo>
                  <a:lnTo>
                    <a:pt x="2043" y="1137"/>
                  </a:lnTo>
                  <a:lnTo>
                    <a:pt x="1968" y="1152"/>
                  </a:lnTo>
                  <a:lnTo>
                    <a:pt x="192" y="1152"/>
                  </a:lnTo>
                  <a:lnTo>
                    <a:pt x="117" y="1137"/>
                  </a:lnTo>
                  <a:lnTo>
                    <a:pt x="56" y="1096"/>
                  </a:lnTo>
                  <a:lnTo>
                    <a:pt x="15" y="1035"/>
                  </a:lnTo>
                  <a:lnTo>
                    <a:pt x="0" y="960"/>
                  </a:lnTo>
                  <a:lnTo>
                    <a:pt x="0" y="192"/>
                  </a:lnTo>
                  <a:close/>
                </a:path>
              </a:pathLst>
            </a:custGeom>
            <a:noFill/>
            <a:ln w="9144">
              <a:solidFill>
                <a:srgbClr val="3B78D7"/>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 name="AutoShape 33">
              <a:extLst>
                <a:ext uri="{FF2B5EF4-FFF2-40B4-BE49-F238E27FC236}">
                  <a16:creationId xmlns:a16="http://schemas.microsoft.com/office/drawing/2014/main" id="{72AF7FF0-E817-444F-AC4C-0F50A7C49A02}"/>
                </a:ext>
              </a:extLst>
            </p:cNvPr>
            <p:cNvSpPr>
              <a:spLocks/>
            </p:cNvSpPr>
            <p:nvPr/>
          </p:nvSpPr>
          <p:spPr bwMode="auto">
            <a:xfrm>
              <a:off x="6396" y="3072"/>
              <a:ext cx="1484" cy="1010"/>
            </a:xfrm>
            <a:custGeom>
              <a:avLst/>
              <a:gdLst>
                <a:gd name="T0" fmla="+- 0 6446 6396"/>
                <a:gd name="T1" fmla="*/ T0 w 1484"/>
                <a:gd name="T2" fmla="+- 0 3962 3072"/>
                <a:gd name="T3" fmla="*/ 3962 h 1010"/>
                <a:gd name="T4" fmla="+- 0 6396 6396"/>
                <a:gd name="T5" fmla="*/ T4 w 1484"/>
                <a:gd name="T6" fmla="+- 0 3962 3072"/>
                <a:gd name="T7" fmla="*/ 3962 h 1010"/>
                <a:gd name="T8" fmla="+- 0 6456 6396"/>
                <a:gd name="T9" fmla="*/ T8 w 1484"/>
                <a:gd name="T10" fmla="+- 0 4082 3072"/>
                <a:gd name="T11" fmla="*/ 4082 h 1010"/>
                <a:gd name="T12" fmla="+- 0 6506 6396"/>
                <a:gd name="T13" fmla="*/ T12 w 1484"/>
                <a:gd name="T14" fmla="+- 0 3982 3072"/>
                <a:gd name="T15" fmla="*/ 3982 h 1010"/>
                <a:gd name="T16" fmla="+- 0 6446 6396"/>
                <a:gd name="T17" fmla="*/ T16 w 1484"/>
                <a:gd name="T18" fmla="+- 0 3982 3072"/>
                <a:gd name="T19" fmla="*/ 3982 h 1010"/>
                <a:gd name="T20" fmla="+- 0 6446 6396"/>
                <a:gd name="T21" fmla="*/ T20 w 1484"/>
                <a:gd name="T22" fmla="+- 0 3962 3072"/>
                <a:gd name="T23" fmla="*/ 3962 h 1010"/>
                <a:gd name="T24" fmla="+- 0 7860 6396"/>
                <a:gd name="T25" fmla="*/ T24 w 1484"/>
                <a:gd name="T26" fmla="+- 0 3567 3072"/>
                <a:gd name="T27" fmla="*/ 3567 h 1010"/>
                <a:gd name="T28" fmla="+- 0 6450 6396"/>
                <a:gd name="T29" fmla="*/ T28 w 1484"/>
                <a:gd name="T30" fmla="+- 0 3567 3072"/>
                <a:gd name="T31" fmla="*/ 3567 h 1010"/>
                <a:gd name="T32" fmla="+- 0 6446 6396"/>
                <a:gd name="T33" fmla="*/ T32 w 1484"/>
                <a:gd name="T34" fmla="+- 0 3571 3072"/>
                <a:gd name="T35" fmla="*/ 3571 h 1010"/>
                <a:gd name="T36" fmla="+- 0 6446 6396"/>
                <a:gd name="T37" fmla="*/ T36 w 1484"/>
                <a:gd name="T38" fmla="+- 0 3982 3072"/>
                <a:gd name="T39" fmla="*/ 3982 h 1010"/>
                <a:gd name="T40" fmla="+- 0 6466 6396"/>
                <a:gd name="T41" fmla="*/ T40 w 1484"/>
                <a:gd name="T42" fmla="+- 0 3982 3072"/>
                <a:gd name="T43" fmla="*/ 3982 h 1010"/>
                <a:gd name="T44" fmla="+- 0 6466 6396"/>
                <a:gd name="T45" fmla="*/ T44 w 1484"/>
                <a:gd name="T46" fmla="+- 0 3587 3072"/>
                <a:gd name="T47" fmla="*/ 3587 h 1010"/>
                <a:gd name="T48" fmla="+- 0 6456 6396"/>
                <a:gd name="T49" fmla="*/ T48 w 1484"/>
                <a:gd name="T50" fmla="+- 0 3587 3072"/>
                <a:gd name="T51" fmla="*/ 3587 h 1010"/>
                <a:gd name="T52" fmla="+- 0 6466 6396"/>
                <a:gd name="T53" fmla="*/ T52 w 1484"/>
                <a:gd name="T54" fmla="+- 0 3577 3072"/>
                <a:gd name="T55" fmla="*/ 3577 h 1010"/>
                <a:gd name="T56" fmla="+- 0 7860 6396"/>
                <a:gd name="T57" fmla="*/ T56 w 1484"/>
                <a:gd name="T58" fmla="+- 0 3577 3072"/>
                <a:gd name="T59" fmla="*/ 3577 h 1010"/>
                <a:gd name="T60" fmla="+- 0 7860 6396"/>
                <a:gd name="T61" fmla="*/ T60 w 1484"/>
                <a:gd name="T62" fmla="+- 0 3567 3072"/>
                <a:gd name="T63" fmla="*/ 3567 h 1010"/>
                <a:gd name="T64" fmla="+- 0 6516 6396"/>
                <a:gd name="T65" fmla="*/ T64 w 1484"/>
                <a:gd name="T66" fmla="+- 0 3962 3072"/>
                <a:gd name="T67" fmla="*/ 3962 h 1010"/>
                <a:gd name="T68" fmla="+- 0 6466 6396"/>
                <a:gd name="T69" fmla="*/ T68 w 1484"/>
                <a:gd name="T70" fmla="+- 0 3962 3072"/>
                <a:gd name="T71" fmla="*/ 3962 h 1010"/>
                <a:gd name="T72" fmla="+- 0 6466 6396"/>
                <a:gd name="T73" fmla="*/ T72 w 1484"/>
                <a:gd name="T74" fmla="+- 0 3982 3072"/>
                <a:gd name="T75" fmla="*/ 3982 h 1010"/>
                <a:gd name="T76" fmla="+- 0 6506 6396"/>
                <a:gd name="T77" fmla="*/ T76 w 1484"/>
                <a:gd name="T78" fmla="+- 0 3982 3072"/>
                <a:gd name="T79" fmla="*/ 3982 h 1010"/>
                <a:gd name="T80" fmla="+- 0 6516 6396"/>
                <a:gd name="T81" fmla="*/ T80 w 1484"/>
                <a:gd name="T82" fmla="+- 0 3962 3072"/>
                <a:gd name="T83" fmla="*/ 3962 h 1010"/>
                <a:gd name="T84" fmla="+- 0 6466 6396"/>
                <a:gd name="T85" fmla="*/ T84 w 1484"/>
                <a:gd name="T86" fmla="+- 0 3577 3072"/>
                <a:gd name="T87" fmla="*/ 3577 h 1010"/>
                <a:gd name="T88" fmla="+- 0 6456 6396"/>
                <a:gd name="T89" fmla="*/ T88 w 1484"/>
                <a:gd name="T90" fmla="+- 0 3587 3072"/>
                <a:gd name="T91" fmla="*/ 3587 h 1010"/>
                <a:gd name="T92" fmla="+- 0 6466 6396"/>
                <a:gd name="T93" fmla="*/ T92 w 1484"/>
                <a:gd name="T94" fmla="+- 0 3587 3072"/>
                <a:gd name="T95" fmla="*/ 3587 h 1010"/>
                <a:gd name="T96" fmla="+- 0 6466 6396"/>
                <a:gd name="T97" fmla="*/ T96 w 1484"/>
                <a:gd name="T98" fmla="+- 0 3577 3072"/>
                <a:gd name="T99" fmla="*/ 3577 h 1010"/>
                <a:gd name="T100" fmla="+- 0 7880 6396"/>
                <a:gd name="T101" fmla="*/ T100 w 1484"/>
                <a:gd name="T102" fmla="+- 0 3567 3072"/>
                <a:gd name="T103" fmla="*/ 3567 h 1010"/>
                <a:gd name="T104" fmla="+- 0 7870 6396"/>
                <a:gd name="T105" fmla="*/ T104 w 1484"/>
                <a:gd name="T106" fmla="+- 0 3567 3072"/>
                <a:gd name="T107" fmla="*/ 3567 h 1010"/>
                <a:gd name="T108" fmla="+- 0 7860 6396"/>
                <a:gd name="T109" fmla="*/ T108 w 1484"/>
                <a:gd name="T110" fmla="+- 0 3577 3072"/>
                <a:gd name="T111" fmla="*/ 3577 h 1010"/>
                <a:gd name="T112" fmla="+- 0 6466 6396"/>
                <a:gd name="T113" fmla="*/ T112 w 1484"/>
                <a:gd name="T114" fmla="+- 0 3577 3072"/>
                <a:gd name="T115" fmla="*/ 3577 h 1010"/>
                <a:gd name="T116" fmla="+- 0 6466 6396"/>
                <a:gd name="T117" fmla="*/ T116 w 1484"/>
                <a:gd name="T118" fmla="+- 0 3587 3072"/>
                <a:gd name="T119" fmla="*/ 3587 h 1010"/>
                <a:gd name="T120" fmla="+- 0 7876 6396"/>
                <a:gd name="T121" fmla="*/ T120 w 1484"/>
                <a:gd name="T122" fmla="+- 0 3587 3072"/>
                <a:gd name="T123" fmla="*/ 3587 h 1010"/>
                <a:gd name="T124" fmla="+- 0 7880 6396"/>
                <a:gd name="T125" fmla="*/ T124 w 1484"/>
                <a:gd name="T126" fmla="+- 0 3582 3072"/>
                <a:gd name="T127" fmla="*/ 3582 h 1010"/>
                <a:gd name="T128" fmla="+- 0 7880 6396"/>
                <a:gd name="T129" fmla="*/ T128 w 1484"/>
                <a:gd name="T130" fmla="+- 0 3567 3072"/>
                <a:gd name="T131" fmla="*/ 3567 h 1010"/>
                <a:gd name="T132" fmla="+- 0 7880 6396"/>
                <a:gd name="T133" fmla="*/ T132 w 1484"/>
                <a:gd name="T134" fmla="+- 0 3072 3072"/>
                <a:gd name="T135" fmla="*/ 3072 h 1010"/>
                <a:gd name="T136" fmla="+- 0 7860 6396"/>
                <a:gd name="T137" fmla="*/ T136 w 1484"/>
                <a:gd name="T138" fmla="+- 0 3072 3072"/>
                <a:gd name="T139" fmla="*/ 3072 h 1010"/>
                <a:gd name="T140" fmla="+- 0 7860 6396"/>
                <a:gd name="T141" fmla="*/ T140 w 1484"/>
                <a:gd name="T142" fmla="+- 0 3577 3072"/>
                <a:gd name="T143" fmla="*/ 3577 h 1010"/>
                <a:gd name="T144" fmla="+- 0 7870 6396"/>
                <a:gd name="T145" fmla="*/ T144 w 1484"/>
                <a:gd name="T146" fmla="+- 0 3567 3072"/>
                <a:gd name="T147" fmla="*/ 3567 h 1010"/>
                <a:gd name="T148" fmla="+- 0 7880 6396"/>
                <a:gd name="T149" fmla="*/ T148 w 1484"/>
                <a:gd name="T150" fmla="+- 0 3567 3072"/>
                <a:gd name="T151" fmla="*/ 3567 h 1010"/>
                <a:gd name="T152" fmla="+- 0 7880 6396"/>
                <a:gd name="T153" fmla="*/ T152 w 1484"/>
                <a:gd name="T154" fmla="+- 0 3072 3072"/>
                <a:gd name="T155" fmla="*/ 3072 h 101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Lst>
              <a:rect l="0" t="0" r="r" b="b"/>
              <a:pathLst>
                <a:path w="1484" h="1010">
                  <a:moveTo>
                    <a:pt x="50" y="890"/>
                  </a:moveTo>
                  <a:lnTo>
                    <a:pt x="0" y="890"/>
                  </a:lnTo>
                  <a:lnTo>
                    <a:pt x="60" y="1010"/>
                  </a:lnTo>
                  <a:lnTo>
                    <a:pt x="110" y="910"/>
                  </a:lnTo>
                  <a:lnTo>
                    <a:pt x="50" y="910"/>
                  </a:lnTo>
                  <a:lnTo>
                    <a:pt x="50" y="890"/>
                  </a:lnTo>
                  <a:close/>
                  <a:moveTo>
                    <a:pt x="1464" y="495"/>
                  </a:moveTo>
                  <a:lnTo>
                    <a:pt x="54" y="495"/>
                  </a:lnTo>
                  <a:lnTo>
                    <a:pt x="50" y="499"/>
                  </a:lnTo>
                  <a:lnTo>
                    <a:pt x="50" y="910"/>
                  </a:lnTo>
                  <a:lnTo>
                    <a:pt x="70" y="910"/>
                  </a:lnTo>
                  <a:lnTo>
                    <a:pt x="70" y="515"/>
                  </a:lnTo>
                  <a:lnTo>
                    <a:pt x="60" y="515"/>
                  </a:lnTo>
                  <a:lnTo>
                    <a:pt x="70" y="505"/>
                  </a:lnTo>
                  <a:lnTo>
                    <a:pt x="1464" y="505"/>
                  </a:lnTo>
                  <a:lnTo>
                    <a:pt x="1464" y="495"/>
                  </a:lnTo>
                  <a:close/>
                  <a:moveTo>
                    <a:pt x="120" y="890"/>
                  </a:moveTo>
                  <a:lnTo>
                    <a:pt x="70" y="890"/>
                  </a:lnTo>
                  <a:lnTo>
                    <a:pt x="70" y="910"/>
                  </a:lnTo>
                  <a:lnTo>
                    <a:pt x="110" y="910"/>
                  </a:lnTo>
                  <a:lnTo>
                    <a:pt x="120" y="890"/>
                  </a:lnTo>
                  <a:close/>
                  <a:moveTo>
                    <a:pt x="70" y="505"/>
                  </a:moveTo>
                  <a:lnTo>
                    <a:pt x="60" y="515"/>
                  </a:lnTo>
                  <a:lnTo>
                    <a:pt x="70" y="515"/>
                  </a:lnTo>
                  <a:lnTo>
                    <a:pt x="70" y="505"/>
                  </a:lnTo>
                  <a:close/>
                  <a:moveTo>
                    <a:pt x="1484" y="495"/>
                  </a:moveTo>
                  <a:lnTo>
                    <a:pt x="1474" y="495"/>
                  </a:lnTo>
                  <a:lnTo>
                    <a:pt x="1464" y="505"/>
                  </a:lnTo>
                  <a:lnTo>
                    <a:pt x="70" y="505"/>
                  </a:lnTo>
                  <a:lnTo>
                    <a:pt x="70" y="515"/>
                  </a:lnTo>
                  <a:lnTo>
                    <a:pt x="1480" y="515"/>
                  </a:lnTo>
                  <a:lnTo>
                    <a:pt x="1484" y="510"/>
                  </a:lnTo>
                  <a:lnTo>
                    <a:pt x="1484" y="495"/>
                  </a:lnTo>
                  <a:close/>
                  <a:moveTo>
                    <a:pt x="1484" y="0"/>
                  </a:moveTo>
                  <a:lnTo>
                    <a:pt x="1464" y="0"/>
                  </a:lnTo>
                  <a:lnTo>
                    <a:pt x="1464" y="505"/>
                  </a:lnTo>
                  <a:lnTo>
                    <a:pt x="1474" y="495"/>
                  </a:lnTo>
                  <a:lnTo>
                    <a:pt x="1484" y="495"/>
                  </a:lnTo>
                  <a:lnTo>
                    <a:pt x="1484" y="0"/>
                  </a:lnTo>
                  <a:close/>
                </a:path>
              </a:pathLst>
            </a:custGeom>
            <a:solidFill>
              <a:srgbClr val="3B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5152" name="Picture 32">
              <a:extLst>
                <a:ext uri="{FF2B5EF4-FFF2-40B4-BE49-F238E27FC236}">
                  <a16:creationId xmlns:a16="http://schemas.microsoft.com/office/drawing/2014/main" id="{14284B4A-8745-4F21-9C50-E89B7333C4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6" y="2788"/>
              <a:ext cx="408" cy="425"/>
            </a:xfrm>
            <a:prstGeom prst="rect">
              <a:avLst/>
            </a:prstGeom>
            <a:noFill/>
            <a:extLst>
              <a:ext uri="{909E8E84-426E-40DD-AFC4-6F175D3DCCD1}">
                <a14:hiddenFill xmlns:a14="http://schemas.microsoft.com/office/drawing/2010/main">
                  <a:solidFill>
                    <a:srgbClr val="FFFFFF"/>
                  </a:solidFill>
                </a14:hiddenFill>
              </a:ext>
            </a:extLst>
          </p:spPr>
        </p:pic>
        <p:sp>
          <p:nvSpPr>
            <p:cNvPr id="37" name="Text Box 31">
              <a:extLst>
                <a:ext uri="{FF2B5EF4-FFF2-40B4-BE49-F238E27FC236}">
                  <a16:creationId xmlns:a16="http://schemas.microsoft.com/office/drawing/2014/main" id="{3E53B847-B138-47B7-9622-BA0E48A21E30}"/>
                </a:ext>
              </a:extLst>
            </p:cNvPr>
            <p:cNvSpPr txBox="1">
              <a:spLocks noChangeArrowheads="1"/>
            </p:cNvSpPr>
            <p:nvPr/>
          </p:nvSpPr>
          <p:spPr bwMode="auto">
            <a:xfrm>
              <a:off x="3786" y="266"/>
              <a:ext cx="1564"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Arial" panose="020B0604020202020204" pitchFamily="34" charset="0"/>
                  <a:ea typeface="Tahoma" panose="020B0604030504040204" pitchFamily="34" charset="0"/>
                </a:rPr>
                <a:t>Probability</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Arial" panose="020B0604020202020204" pitchFamily="34" charset="0"/>
                  <a:ea typeface="Tahoma" panose="020B0604030504040204" pitchFamily="34" charset="0"/>
                </a:rPr>
                <a:t>Distributions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8" name="Text Box 30">
              <a:extLst>
                <a:ext uri="{FF2B5EF4-FFF2-40B4-BE49-F238E27FC236}">
                  <a16:creationId xmlns:a16="http://schemas.microsoft.com/office/drawing/2014/main" id="{F0A77DEC-A960-44B5-9083-209D23917A10}"/>
                </a:ext>
              </a:extLst>
            </p:cNvPr>
            <p:cNvSpPr txBox="1">
              <a:spLocks noChangeArrowheads="1"/>
            </p:cNvSpPr>
            <p:nvPr/>
          </p:nvSpPr>
          <p:spPr bwMode="auto">
            <a:xfrm>
              <a:off x="570" y="2346"/>
              <a:ext cx="105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FFFFFF"/>
                  </a:solidFill>
                  <a:effectLst/>
                  <a:latin typeface="Arial" panose="020B0604020202020204" pitchFamily="34" charset="0"/>
                  <a:ea typeface="Tahoma" panose="020B0604030504040204" pitchFamily="34" charset="0"/>
                </a:rPr>
                <a:t>Discrete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Text Box 29">
              <a:extLst>
                <a:ext uri="{FF2B5EF4-FFF2-40B4-BE49-F238E27FC236}">
                  <a16:creationId xmlns:a16="http://schemas.microsoft.com/office/drawing/2014/main" id="{D96D00FD-822F-47D5-85DA-C3EDF2A380CD}"/>
                </a:ext>
              </a:extLst>
            </p:cNvPr>
            <p:cNvSpPr txBox="1">
              <a:spLocks noChangeArrowheads="1"/>
            </p:cNvSpPr>
            <p:nvPr/>
          </p:nvSpPr>
          <p:spPr bwMode="auto">
            <a:xfrm>
              <a:off x="7161" y="2346"/>
              <a:ext cx="144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FFFFFF"/>
                  </a:solidFill>
                  <a:effectLst/>
                  <a:latin typeface="Arial" panose="020B0604020202020204" pitchFamily="34" charset="0"/>
                  <a:ea typeface="Tahoma" panose="020B0604030504040204" pitchFamily="34" charset="0"/>
                </a:rPr>
                <a:t>Continuous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Text Box 28">
              <a:extLst>
                <a:ext uri="{FF2B5EF4-FFF2-40B4-BE49-F238E27FC236}">
                  <a16:creationId xmlns:a16="http://schemas.microsoft.com/office/drawing/2014/main" id="{C45EB2DB-6EB0-4AEE-868C-A6ED25348207}"/>
                </a:ext>
              </a:extLst>
            </p:cNvPr>
            <p:cNvSpPr txBox="1">
              <a:spLocks noChangeArrowheads="1"/>
            </p:cNvSpPr>
            <p:nvPr/>
          </p:nvSpPr>
          <p:spPr bwMode="auto">
            <a:xfrm>
              <a:off x="5965" y="4508"/>
              <a:ext cx="100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FFFFFF"/>
                  </a:solidFill>
                  <a:effectLst/>
                  <a:latin typeface="Arial" panose="020B0604020202020204" pitchFamily="34" charset="0"/>
                  <a:ea typeface="Tahoma" panose="020B0604030504040204" pitchFamily="34" charset="0"/>
                </a:rPr>
                <a:t>Uniform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Text Box 27">
              <a:extLst>
                <a:ext uri="{FF2B5EF4-FFF2-40B4-BE49-F238E27FC236}">
                  <a16:creationId xmlns:a16="http://schemas.microsoft.com/office/drawing/2014/main" id="{50F9F3CF-928E-4701-AB73-E2359465C0B2}"/>
                </a:ext>
              </a:extLst>
            </p:cNvPr>
            <p:cNvSpPr txBox="1">
              <a:spLocks noChangeArrowheads="1"/>
            </p:cNvSpPr>
            <p:nvPr/>
          </p:nvSpPr>
          <p:spPr bwMode="auto">
            <a:xfrm>
              <a:off x="9378" y="4508"/>
              <a:ext cx="925"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FFFFFF"/>
                  </a:solidFill>
                  <a:effectLst/>
                  <a:latin typeface="Arial" panose="020B0604020202020204" pitchFamily="34" charset="0"/>
                  <a:ea typeface="Tahoma" panose="020B0604030504040204" pitchFamily="34" charset="0"/>
                </a:rPr>
                <a:t>Normal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42" name="Rectangle 50">
            <a:extLst>
              <a:ext uri="{FF2B5EF4-FFF2-40B4-BE49-F238E27FC236}">
                <a16:creationId xmlns:a16="http://schemas.microsoft.com/office/drawing/2014/main" id="{016A401B-D487-498A-B574-CFF3C4E3EBA8}"/>
              </a:ext>
            </a:extLst>
          </p:cNvPr>
          <p:cNvSpPr>
            <a:spLocks noChangeArrowheads="1"/>
          </p:cNvSpPr>
          <p:nvPr/>
        </p:nvSpPr>
        <p:spPr bwMode="auto">
          <a:xfrm>
            <a:off x="0" y="37861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latin typeface="Arial" panose="020B0604020202020204" pitchFamily="34" charset="0"/>
              <a:ea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Arial" panose="020B0604020202020204" pitchFamily="34" charset="0"/>
                <a:ea typeface="Tahoma" panose="020B0604030504040204" pitchFamily="34" charset="0"/>
              </a:rPr>
            </a:b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0439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CB54-C12F-47EE-B0CE-CC4F3108829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Continuous probability distribution</a:t>
            </a:r>
          </a:p>
        </p:txBody>
      </p:sp>
      <p:sp>
        <p:nvSpPr>
          <p:cNvPr id="3" name="Content Placeholder 2">
            <a:extLst>
              <a:ext uri="{FF2B5EF4-FFF2-40B4-BE49-F238E27FC236}">
                <a16:creationId xmlns:a16="http://schemas.microsoft.com/office/drawing/2014/main" id="{9DE1F546-DC64-441D-8D92-D5ABFBA62402}"/>
              </a:ext>
            </a:extLst>
          </p:cNvPr>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It is a probability distribution of the continuous random variable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continuous distributions are defined by their probability density function (</a:t>
            </a:r>
            <a:r>
              <a:rPr lang="en-US" dirty="0" err="1">
                <a:latin typeface="Times New Roman" panose="02020603050405020304" pitchFamily="18" charset="0"/>
                <a:cs typeface="Times New Roman" panose="02020603050405020304" pitchFamily="18" charset="0"/>
              </a:rPr>
              <a:t>p.d.f.</a:t>
            </a:r>
            <a:r>
              <a:rPr lang="en-US" dirty="0">
                <a:latin typeface="Times New Roman" panose="02020603050405020304" pitchFamily="18" charset="0"/>
                <a:cs typeface="Times New Roman" panose="02020603050405020304" pitchFamily="18" charset="0"/>
              </a:rPr>
              <a:t>) denoted as f(x)</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probability is given by the area under the pdf on a specified range. Thus, the value of the probability density function is 0 at a particular point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area under the curve is always equal to 1. Therefore, is considered as a</a:t>
            </a:r>
          </a:p>
          <a:p>
            <a:pPr marL="0" indent="0" algn="just">
              <a:buNone/>
            </a:pPr>
            <a:r>
              <a:rPr lang="en-US" dirty="0">
                <a:latin typeface="Times New Roman" panose="02020603050405020304" pitchFamily="18" charset="0"/>
                <a:cs typeface="Times New Roman" panose="02020603050405020304" pitchFamily="18" charset="0"/>
              </a:rPr>
              <a:t>probability distribution</a:t>
            </a:r>
          </a:p>
          <a:p>
            <a:pPr marL="0" indent="0">
              <a:buNone/>
            </a:pPr>
            <a:endParaRPr lang="en-IN" dirty="0"/>
          </a:p>
        </p:txBody>
      </p:sp>
    </p:spTree>
    <p:extLst>
      <p:ext uri="{BB962C8B-B14F-4D97-AF65-F5344CB8AC3E}">
        <p14:creationId xmlns:p14="http://schemas.microsoft.com/office/powerpoint/2010/main" val="8472242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6C65-5309-4B23-B42E-0511B747A6F9}"/>
              </a:ext>
            </a:extLst>
          </p:cNvPr>
          <p:cNvSpPr>
            <a:spLocks noGrp="1"/>
          </p:cNvSpPr>
          <p:nvPr>
            <p:ph type="title"/>
          </p:nvPr>
        </p:nvSpPr>
        <p:spPr>
          <a:xfrm>
            <a:off x="0" y="365125"/>
            <a:ext cx="11762072" cy="1325563"/>
          </a:xfrm>
        </p:spPr>
        <p:txBody>
          <a:bodyPr/>
          <a:lstStyle/>
          <a:p>
            <a:pPr algn="ctr"/>
            <a:r>
              <a:rPr lang="en-US" b="1" dirty="0">
                <a:latin typeface="Times New Roman" panose="02020603050405020304" pitchFamily="18" charset="0"/>
                <a:cs typeface="Times New Roman" panose="02020603050405020304" pitchFamily="18" charset="0"/>
              </a:rPr>
              <a:t>Real-Life Examples of the Normal Distribution</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DE008DF-A6FC-43C8-8595-02D9F9FD94CE}"/>
              </a:ext>
            </a:extLst>
          </p:cNvPr>
          <p:cNvSpPr>
            <a:spLocks noChangeArrowheads="1"/>
          </p:cNvSpPr>
          <p:nvPr/>
        </p:nvSpPr>
        <p:spPr bwMode="auto">
          <a:xfrm>
            <a:off x="1642990" y="-7709565"/>
            <a:ext cx="2802729" cy="5786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800" b="0" i="0" u="none" strike="noStrike" cap="none" normalizeH="0" baseline="0" dirty="0">
                <a:ln>
                  <a:noFill/>
                </a:ln>
                <a:solidFill>
                  <a:srgbClr val="3D3D3D"/>
                </a:solidFill>
                <a:effectLst/>
                <a:latin typeface="Lato" panose="020F0502020204030203"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7" name="Picture 3" descr="Real-world example of normal distribution">
            <a:extLst>
              <a:ext uri="{FF2B5EF4-FFF2-40B4-BE49-F238E27FC236}">
                <a16:creationId xmlns:a16="http://schemas.microsoft.com/office/drawing/2014/main" id="{175A964A-7A67-4D59-9239-0F73068AFAF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6357" y="5070034"/>
            <a:ext cx="2924202" cy="1551833"/>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a:extLst>
              <a:ext uri="{FF2B5EF4-FFF2-40B4-BE49-F238E27FC236}">
                <a16:creationId xmlns:a16="http://schemas.microsoft.com/office/drawing/2014/main" id="{D1BB5168-D576-41F3-9E73-74772B3BC274}"/>
              </a:ext>
            </a:extLst>
          </p:cNvPr>
          <p:cNvSpPr>
            <a:spLocks noChangeAspect="1" noChangeArrowheads="1"/>
          </p:cNvSpPr>
          <p:nvPr/>
        </p:nvSpPr>
        <p:spPr bwMode="auto">
          <a:xfrm>
            <a:off x="184739" y="1546225"/>
            <a:ext cx="168907" cy="1689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9" name="Picture 5" descr="Example of normal distribution">
            <a:extLst>
              <a:ext uri="{FF2B5EF4-FFF2-40B4-BE49-F238E27FC236}">
                <a16:creationId xmlns:a16="http://schemas.microsoft.com/office/drawing/2014/main" id="{CAB22362-4F9C-4207-8EC2-27BEF9F272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5608" y="5025968"/>
            <a:ext cx="3098388" cy="1657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B360C5E-3533-4D2E-8976-B8046DF27944}"/>
              </a:ext>
            </a:extLst>
          </p:cNvPr>
          <p:cNvPicPr>
            <a:picLocks noChangeAspect="1"/>
          </p:cNvPicPr>
          <p:nvPr/>
        </p:nvPicPr>
        <p:blipFill>
          <a:blip r:embed="rId4"/>
          <a:stretch>
            <a:fillRect/>
          </a:stretch>
        </p:blipFill>
        <p:spPr>
          <a:xfrm>
            <a:off x="710368" y="5025968"/>
            <a:ext cx="3090940" cy="1639966"/>
          </a:xfrm>
          <a:prstGeom prst="rect">
            <a:avLst/>
          </a:prstGeom>
        </p:spPr>
      </p:pic>
      <p:sp>
        <p:nvSpPr>
          <p:cNvPr id="14" name="Content Placeholder 13">
            <a:extLst>
              <a:ext uri="{FF2B5EF4-FFF2-40B4-BE49-F238E27FC236}">
                <a16:creationId xmlns:a16="http://schemas.microsoft.com/office/drawing/2014/main" id="{DE4F1709-6B96-4A59-925F-AC3E9CB27294}"/>
              </a:ext>
            </a:extLst>
          </p:cNvPr>
          <p:cNvSpPr>
            <a:spLocks noGrp="1"/>
          </p:cNvSpPr>
          <p:nvPr>
            <p:ph idx="1"/>
          </p:nvPr>
        </p:nvSpPr>
        <p:spPr>
          <a:xfrm>
            <a:off x="184739" y="1630678"/>
            <a:ext cx="11923842" cy="5635591"/>
          </a:xfrm>
        </p:spPr>
        <p:txBody>
          <a:bodyPr>
            <a:normAutofit/>
          </a:bodyPr>
          <a:lstStyle/>
          <a:p>
            <a:pPr algn="l" fontAlgn="base"/>
            <a:r>
              <a:rPr lang="en-US" sz="2400" b="1" i="0" dirty="0">
                <a:solidFill>
                  <a:srgbClr val="000000"/>
                </a:solidFill>
                <a:effectLst/>
                <a:latin typeface="Times New Roman" panose="02020603050405020304" pitchFamily="18" charset="0"/>
                <a:cs typeface="Times New Roman" panose="02020603050405020304" pitchFamily="18" charset="0"/>
              </a:rPr>
              <a:t>Example 1: Birthweight of </a:t>
            </a:r>
            <a:r>
              <a:rPr lang="en-US" sz="2400" b="1" i="0" dirty="0" err="1">
                <a:solidFill>
                  <a:srgbClr val="000000"/>
                </a:solidFill>
                <a:effectLst/>
                <a:latin typeface="Times New Roman" panose="02020603050405020304" pitchFamily="18" charset="0"/>
                <a:cs typeface="Times New Roman" panose="02020603050405020304" pitchFamily="18" charset="0"/>
              </a:rPr>
              <a:t>Babies</a:t>
            </a:r>
            <a:r>
              <a:rPr lang="en-US" sz="2400" b="1" dirty="0" err="1">
                <a:solidFill>
                  <a:srgbClr val="020202"/>
                </a:solidFill>
                <a:latin typeface="Times New Roman" panose="02020603050405020304" pitchFamily="18" charset="0"/>
                <a:cs typeface="Times New Roman" panose="02020603050405020304" pitchFamily="18" charset="0"/>
              </a:rPr>
              <a:t>:</a:t>
            </a:r>
            <a:r>
              <a:rPr lang="en-US" sz="2400" b="0" i="0" dirty="0" err="1">
                <a:solidFill>
                  <a:srgbClr val="000000"/>
                </a:solidFill>
                <a:effectLst/>
                <a:latin typeface="Times New Roman" panose="02020603050405020304" pitchFamily="18" charset="0"/>
                <a:cs typeface="Times New Roman" panose="02020603050405020304" pitchFamily="18" charset="0"/>
              </a:rPr>
              <a:t>It’s</a:t>
            </a:r>
            <a:r>
              <a:rPr lang="en-US" sz="2400" b="0" i="0" dirty="0">
                <a:solidFill>
                  <a:srgbClr val="000000"/>
                </a:solidFill>
                <a:effectLst/>
                <a:latin typeface="Times New Roman" panose="02020603050405020304" pitchFamily="18" charset="0"/>
                <a:cs typeface="Times New Roman" panose="02020603050405020304" pitchFamily="18" charset="0"/>
              </a:rPr>
              <a:t> well-documented that the birthweight of newborn babies is normally distributed with a mean of about 7.5 pounds.</a:t>
            </a:r>
          </a:p>
          <a:p>
            <a:pPr algn="l" fontAlgn="base"/>
            <a:r>
              <a:rPr lang="en-US" sz="2400" b="1" i="0" dirty="0">
                <a:solidFill>
                  <a:srgbClr val="000000"/>
                </a:solidFill>
                <a:effectLst/>
                <a:latin typeface="Times New Roman" panose="02020603050405020304" pitchFamily="18" charset="0"/>
                <a:cs typeface="Times New Roman" panose="02020603050405020304" pitchFamily="18" charset="0"/>
              </a:rPr>
              <a:t>Example 2: Height of </a:t>
            </a:r>
            <a:r>
              <a:rPr lang="en-US" sz="2400" b="1" i="0" dirty="0" err="1">
                <a:solidFill>
                  <a:srgbClr val="000000"/>
                </a:solidFill>
                <a:effectLst/>
                <a:latin typeface="Times New Roman" panose="02020603050405020304" pitchFamily="18" charset="0"/>
                <a:cs typeface="Times New Roman" panose="02020603050405020304" pitchFamily="18" charset="0"/>
              </a:rPr>
              <a:t>Males</a:t>
            </a:r>
            <a:r>
              <a:rPr lang="en-US" sz="2400" b="1" dirty="0" err="1">
                <a:solidFill>
                  <a:srgbClr val="020202"/>
                </a:solidFill>
                <a:latin typeface="Times New Roman" panose="02020603050405020304" pitchFamily="18" charset="0"/>
                <a:cs typeface="Times New Roman" panose="02020603050405020304" pitchFamily="18" charset="0"/>
              </a:rPr>
              <a:t>:</a:t>
            </a:r>
            <a:r>
              <a:rPr lang="en-US" sz="2400" b="0" i="0" dirty="0" err="1">
                <a:solidFill>
                  <a:srgbClr val="000000"/>
                </a:solidFill>
                <a:effectLst/>
                <a:latin typeface="Times New Roman" panose="02020603050405020304" pitchFamily="18" charset="0"/>
                <a:cs typeface="Times New Roman" panose="02020603050405020304" pitchFamily="18" charset="0"/>
              </a:rPr>
              <a:t>The</a:t>
            </a:r>
            <a:r>
              <a:rPr lang="en-US" sz="2400" b="0" i="0" dirty="0">
                <a:solidFill>
                  <a:srgbClr val="000000"/>
                </a:solidFill>
                <a:effectLst/>
                <a:latin typeface="Times New Roman" panose="02020603050405020304" pitchFamily="18" charset="0"/>
                <a:cs typeface="Times New Roman" panose="02020603050405020304" pitchFamily="18" charset="0"/>
              </a:rPr>
              <a:t> distribution of the height of males in the U.S. is roughly normally distributed with a mean of 70 inches and a standard deviation of 3 inches.</a:t>
            </a:r>
          </a:p>
          <a:p>
            <a:pPr algn="l" fontAlgn="base"/>
            <a:r>
              <a:rPr lang="en-US" sz="2400" b="1" i="0" dirty="0">
                <a:solidFill>
                  <a:srgbClr val="020202"/>
                </a:solidFill>
                <a:effectLst/>
                <a:latin typeface="Times New Roman" panose="02020603050405020304" pitchFamily="18" charset="0"/>
                <a:cs typeface="Times New Roman" panose="02020603050405020304" pitchFamily="18" charset="0"/>
              </a:rPr>
              <a:t>Example 3: Shoe </a:t>
            </a:r>
            <a:r>
              <a:rPr lang="en-US" sz="2400" b="1" i="0" dirty="0" err="1">
                <a:solidFill>
                  <a:srgbClr val="020202"/>
                </a:solidFill>
                <a:effectLst/>
                <a:latin typeface="Times New Roman" panose="02020603050405020304" pitchFamily="18" charset="0"/>
                <a:cs typeface="Times New Roman" panose="02020603050405020304" pitchFamily="18" charset="0"/>
              </a:rPr>
              <a:t>Sizes:</a:t>
            </a:r>
            <a:r>
              <a:rPr lang="en-US" sz="2400" b="0" i="0" dirty="0" err="1">
                <a:solidFill>
                  <a:srgbClr val="000000"/>
                </a:solidFill>
                <a:effectLst/>
                <a:latin typeface="Times New Roman" panose="02020603050405020304" pitchFamily="18" charset="0"/>
                <a:cs typeface="Times New Roman" panose="02020603050405020304" pitchFamily="18" charset="0"/>
              </a:rPr>
              <a:t>The</a:t>
            </a:r>
            <a:r>
              <a:rPr lang="en-US" sz="2400" b="0" i="0" dirty="0">
                <a:solidFill>
                  <a:srgbClr val="000000"/>
                </a:solidFill>
                <a:effectLst/>
                <a:latin typeface="Times New Roman" panose="02020603050405020304" pitchFamily="18" charset="0"/>
                <a:cs typeface="Times New Roman" panose="02020603050405020304" pitchFamily="18" charset="0"/>
              </a:rPr>
              <a:t> distribution of shoe sizes for males in the U.S. is roughly normally distributed with a mean of size 10 and a standard deviation of 1.</a:t>
            </a:r>
          </a:p>
          <a:p>
            <a:pPr algn="l" fontAlgn="base"/>
            <a:r>
              <a:rPr lang="en-US" sz="2400" b="1" i="0" dirty="0">
                <a:solidFill>
                  <a:srgbClr val="000000"/>
                </a:solidFill>
                <a:effectLst/>
                <a:latin typeface="Times New Roman" panose="02020603050405020304" pitchFamily="18" charset="0"/>
                <a:cs typeface="Times New Roman" panose="02020603050405020304" pitchFamily="18" charset="0"/>
              </a:rPr>
              <a:t>Example 6: Blood </a:t>
            </a:r>
            <a:r>
              <a:rPr lang="en-US" sz="2400" b="1" i="0" dirty="0" err="1">
                <a:solidFill>
                  <a:srgbClr val="000000"/>
                </a:solidFill>
                <a:effectLst/>
                <a:latin typeface="Times New Roman" panose="02020603050405020304" pitchFamily="18" charset="0"/>
                <a:cs typeface="Times New Roman" panose="02020603050405020304" pitchFamily="18" charset="0"/>
              </a:rPr>
              <a:t>Pressure</a:t>
            </a:r>
            <a:r>
              <a:rPr lang="en-US" sz="2400" b="1" dirty="0" err="1">
                <a:solidFill>
                  <a:srgbClr val="020202"/>
                </a:solidFill>
                <a:latin typeface="Times New Roman" panose="02020603050405020304" pitchFamily="18" charset="0"/>
                <a:cs typeface="Times New Roman" panose="02020603050405020304" pitchFamily="18" charset="0"/>
              </a:rPr>
              <a:t>:</a:t>
            </a:r>
            <a:r>
              <a:rPr lang="en-US" sz="2400" b="0" i="0" dirty="0" err="1">
                <a:solidFill>
                  <a:srgbClr val="000000"/>
                </a:solidFill>
                <a:effectLst/>
                <a:latin typeface="Times New Roman" panose="02020603050405020304" pitchFamily="18" charset="0"/>
                <a:cs typeface="Times New Roman" panose="02020603050405020304" pitchFamily="18" charset="0"/>
              </a:rPr>
              <a:t>The</a:t>
            </a:r>
            <a:r>
              <a:rPr lang="en-US" sz="2400" b="0" i="0" dirty="0">
                <a:solidFill>
                  <a:srgbClr val="000000"/>
                </a:solidFill>
                <a:effectLst/>
                <a:latin typeface="Times New Roman" panose="02020603050405020304" pitchFamily="18" charset="0"/>
                <a:cs typeface="Times New Roman" panose="02020603050405020304" pitchFamily="18" charset="0"/>
              </a:rPr>
              <a:t> distribution of diastolic blood pressure for men is normally distributed with a mean of about 80 and a standard deviation of 20.</a:t>
            </a:r>
            <a:endParaRPr lang="en-US" sz="2400" b="0" i="0" dirty="0">
              <a:solidFill>
                <a:srgbClr val="3D3D3D"/>
              </a:solidFill>
              <a:effectLst/>
              <a:latin typeface="Times New Roman" panose="02020603050405020304" pitchFamily="18" charset="0"/>
              <a:cs typeface="Times New Roman" panose="02020603050405020304" pitchFamily="18" charset="0"/>
            </a:endParaRPr>
          </a:p>
          <a:p>
            <a:pPr marL="0" indent="0" algn="l" fontAlgn="base">
              <a:buNone/>
            </a:pPr>
            <a:endParaRPr lang="en-US" sz="2400" b="0" i="0" dirty="0">
              <a:solidFill>
                <a:srgbClr val="3D3D3D"/>
              </a:solidFill>
              <a:effectLst/>
              <a:latin typeface="Times New Roman" panose="02020603050405020304" pitchFamily="18" charset="0"/>
              <a:cs typeface="Times New Roman" panose="02020603050405020304" pitchFamily="18" charset="0"/>
            </a:endParaRPr>
          </a:p>
          <a:p>
            <a:pPr algn="l" fontAlgn="base"/>
            <a:endParaRPr lang="en-US" b="0" i="0" dirty="0">
              <a:solidFill>
                <a:srgbClr val="3D3D3D"/>
              </a:solidFill>
              <a:effectLst/>
              <a:latin typeface="Lato" panose="020F0502020204030203" pitchFamily="34" charset="0"/>
            </a:endParaRPr>
          </a:p>
          <a:p>
            <a:pPr marL="0" indent="0">
              <a:buNone/>
            </a:pPr>
            <a:endParaRPr lang="en-IN" dirty="0"/>
          </a:p>
        </p:txBody>
      </p:sp>
    </p:spTree>
    <p:extLst>
      <p:ext uri="{BB962C8B-B14F-4D97-AF65-F5344CB8AC3E}">
        <p14:creationId xmlns:p14="http://schemas.microsoft.com/office/powerpoint/2010/main" val="10628809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4BBC0-1581-4C8E-A1D0-39126A7CD23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Normal Distribution</a:t>
            </a:r>
          </a:p>
        </p:txBody>
      </p:sp>
      <p:pic>
        <p:nvPicPr>
          <p:cNvPr id="4" name="Content Placeholder 3">
            <a:extLst>
              <a:ext uri="{FF2B5EF4-FFF2-40B4-BE49-F238E27FC236}">
                <a16:creationId xmlns:a16="http://schemas.microsoft.com/office/drawing/2014/main" id="{595FD65A-E931-4158-816D-8FD45C03F006}"/>
              </a:ext>
            </a:extLst>
          </p:cNvPr>
          <p:cNvPicPr>
            <a:picLocks noGrp="1" noChangeAspect="1"/>
          </p:cNvPicPr>
          <p:nvPr>
            <p:ph idx="1"/>
          </p:nvPr>
        </p:nvPicPr>
        <p:blipFill>
          <a:blip r:embed="rId2"/>
          <a:stretch>
            <a:fillRect/>
          </a:stretch>
        </p:blipFill>
        <p:spPr>
          <a:xfrm>
            <a:off x="949267" y="1554480"/>
            <a:ext cx="10552615" cy="4480560"/>
          </a:xfrm>
          <a:prstGeom prst="rect">
            <a:avLst/>
          </a:prstGeom>
        </p:spPr>
      </p:pic>
    </p:spTree>
    <p:extLst>
      <p:ext uri="{BB962C8B-B14F-4D97-AF65-F5344CB8AC3E}">
        <p14:creationId xmlns:p14="http://schemas.microsoft.com/office/powerpoint/2010/main" val="40465279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9D60-526B-48B6-B12D-6C0991FBD70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Normal distribution</a:t>
            </a:r>
          </a:p>
        </p:txBody>
      </p:sp>
      <p:pic>
        <p:nvPicPr>
          <p:cNvPr id="7" name="Content Placeholder 6">
            <a:extLst>
              <a:ext uri="{FF2B5EF4-FFF2-40B4-BE49-F238E27FC236}">
                <a16:creationId xmlns:a16="http://schemas.microsoft.com/office/drawing/2014/main" id="{2B2A20A8-7F82-402A-B0F1-56F1B8671634}"/>
              </a:ext>
            </a:extLst>
          </p:cNvPr>
          <p:cNvPicPr>
            <a:picLocks noGrp="1" noChangeAspect="1"/>
          </p:cNvPicPr>
          <p:nvPr>
            <p:ph idx="1"/>
          </p:nvPr>
        </p:nvPicPr>
        <p:blipFill>
          <a:blip r:embed="rId2"/>
          <a:stretch>
            <a:fillRect/>
          </a:stretch>
        </p:blipFill>
        <p:spPr>
          <a:xfrm>
            <a:off x="2052637" y="2472531"/>
            <a:ext cx="8086725" cy="3057525"/>
          </a:xfrm>
        </p:spPr>
      </p:pic>
    </p:spTree>
    <p:extLst>
      <p:ext uri="{BB962C8B-B14F-4D97-AF65-F5344CB8AC3E}">
        <p14:creationId xmlns:p14="http://schemas.microsoft.com/office/powerpoint/2010/main" val="39639424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05DC-B121-4F67-B671-8CB58A073B2E}"/>
              </a:ext>
            </a:extLst>
          </p:cNvPr>
          <p:cNvSpPr>
            <a:spLocks noGrp="1"/>
          </p:cNvSpPr>
          <p:nvPr>
            <p:ph type="title"/>
          </p:nvPr>
        </p:nvSpPr>
        <p:spPr/>
        <p:txBody>
          <a:bodyPr/>
          <a:lstStyle/>
          <a:p>
            <a:r>
              <a:rPr kumimoji="0" lang="en-IN" sz="4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Normal distribution</a:t>
            </a:r>
            <a:endParaRPr lang="en-IN" dirty="0"/>
          </a:p>
        </p:txBody>
      </p:sp>
      <p:pic>
        <p:nvPicPr>
          <p:cNvPr id="4" name="Content Placeholder 3">
            <a:extLst>
              <a:ext uri="{FF2B5EF4-FFF2-40B4-BE49-F238E27FC236}">
                <a16:creationId xmlns:a16="http://schemas.microsoft.com/office/drawing/2014/main" id="{22799ED2-2851-4F5C-B32C-E17346A37514}"/>
              </a:ext>
            </a:extLst>
          </p:cNvPr>
          <p:cNvPicPr>
            <a:picLocks noGrp="1" noChangeAspect="1"/>
          </p:cNvPicPr>
          <p:nvPr>
            <p:ph idx="1"/>
          </p:nvPr>
        </p:nvPicPr>
        <p:blipFill>
          <a:blip r:embed="rId2"/>
          <a:stretch>
            <a:fillRect/>
          </a:stretch>
        </p:blipFill>
        <p:spPr>
          <a:xfrm>
            <a:off x="558800" y="1809528"/>
            <a:ext cx="9937242" cy="4154392"/>
          </a:xfrm>
          <a:prstGeom prst="rect">
            <a:avLst/>
          </a:prstGeom>
        </p:spPr>
      </p:pic>
    </p:spTree>
    <p:extLst>
      <p:ext uri="{BB962C8B-B14F-4D97-AF65-F5344CB8AC3E}">
        <p14:creationId xmlns:p14="http://schemas.microsoft.com/office/powerpoint/2010/main" val="41593536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6C5B4-2026-40E6-9B86-65B73D96F25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Normal distribution - python function</a:t>
            </a:r>
          </a:p>
        </p:txBody>
      </p:sp>
      <p:graphicFrame>
        <p:nvGraphicFramePr>
          <p:cNvPr id="4" name="Content Placeholder 3">
            <a:extLst>
              <a:ext uri="{FF2B5EF4-FFF2-40B4-BE49-F238E27FC236}">
                <a16:creationId xmlns:a16="http://schemas.microsoft.com/office/drawing/2014/main" id="{E37C5BEA-D606-4E46-AA2B-0AA9FF4C50DD}"/>
              </a:ext>
            </a:extLst>
          </p:cNvPr>
          <p:cNvGraphicFramePr>
            <a:graphicFrameLocks noGrp="1"/>
          </p:cNvGraphicFramePr>
          <p:nvPr>
            <p:ph idx="1"/>
            <p:extLst>
              <p:ext uri="{D42A27DB-BD31-4B8C-83A1-F6EECF244321}">
                <p14:modId xmlns:p14="http://schemas.microsoft.com/office/powerpoint/2010/main" val="431108317"/>
              </p:ext>
            </p:extLst>
          </p:nvPr>
        </p:nvGraphicFramePr>
        <p:xfrm>
          <a:off x="1703671" y="2550694"/>
          <a:ext cx="8287351" cy="2569944"/>
        </p:xfrm>
        <a:graphic>
          <a:graphicData uri="http://schemas.openxmlformats.org/drawingml/2006/table">
            <a:tbl>
              <a:tblPr firstRow="1" firstCol="1" lastRow="1" lastCol="1" bandRow="1" bandCol="1"/>
              <a:tblGrid>
                <a:gridCol w="2503785">
                  <a:extLst>
                    <a:ext uri="{9D8B030D-6E8A-4147-A177-3AD203B41FA5}">
                      <a16:colId xmlns:a16="http://schemas.microsoft.com/office/drawing/2014/main" val="2224794324"/>
                    </a:ext>
                  </a:extLst>
                </a:gridCol>
                <a:gridCol w="5783566">
                  <a:extLst>
                    <a:ext uri="{9D8B030D-6E8A-4147-A177-3AD203B41FA5}">
                      <a16:colId xmlns:a16="http://schemas.microsoft.com/office/drawing/2014/main" val="2909717242"/>
                    </a:ext>
                  </a:extLst>
                </a:gridCol>
              </a:tblGrid>
              <a:tr h="642486">
                <a:tc>
                  <a:txBody>
                    <a:bodyPr/>
                    <a:lstStyle/>
                    <a:p>
                      <a:pPr marL="133350" marR="123825" algn="ctr">
                        <a:spcBef>
                          <a:spcPts val="1220"/>
                        </a:spcBef>
                        <a:spcAft>
                          <a:spcPts val="0"/>
                        </a:spcAft>
                      </a:pPr>
                      <a:r>
                        <a:rPr lang="en-US" sz="1400">
                          <a:effectLst/>
                          <a:latin typeface="Tahoma" panose="020B0604030504040204" pitchFamily="34" charset="0"/>
                          <a:ea typeface="Tahoma" panose="020B0604030504040204" pitchFamily="34" charset="0"/>
                          <a:cs typeface="Times New Roman" panose="02020603050405020304" pitchFamily="18" charset="0"/>
                        </a:rPr>
                        <a:t>Python</a:t>
                      </a:r>
                      <a:r>
                        <a:rPr lang="en-US" sz="1400" spc="-50">
                          <a:solidFill>
                            <a:srgbClr val="000000"/>
                          </a:solidFill>
                          <a:effectLst/>
                          <a:latin typeface="Tahoma" panose="020B0604030504040204" pitchFamily="34" charset="0"/>
                          <a:ea typeface="Tahoma" panose="020B0604030504040204" pitchFamily="34" charset="0"/>
                          <a:cs typeface="Times New Roman" panose="02020603050405020304" pitchFamily="18" charset="0"/>
                        </a:rPr>
                        <a:t> </a:t>
                      </a:r>
                      <a:r>
                        <a:rPr lang="en-US" sz="1400">
                          <a:solidFill>
                            <a:srgbClr val="000000"/>
                          </a:solidFill>
                          <a:effectLst/>
                          <a:latin typeface="Tahoma" panose="020B0604030504040204" pitchFamily="34" charset="0"/>
                          <a:ea typeface="Tahoma" panose="020B0604030504040204" pitchFamily="34" charset="0"/>
                          <a:cs typeface="Times New Roman" panose="02020603050405020304" pitchFamily="18" charset="0"/>
                        </a:rPr>
                        <a:t>function</a:t>
                      </a:r>
                      <a:endParaRPr lang="en-IN" sz="1100">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795655" marR="782320" algn="ctr">
                        <a:spcBef>
                          <a:spcPts val="1220"/>
                        </a:spcBef>
                        <a:spcAft>
                          <a:spcPts val="0"/>
                        </a:spcAft>
                      </a:pPr>
                      <a:r>
                        <a:rPr lang="en-US" sz="1400">
                          <a:solidFill>
                            <a:srgbClr val="000000"/>
                          </a:solidFill>
                          <a:effectLst/>
                          <a:latin typeface="Tahoma" panose="020B0604030504040204" pitchFamily="34" charset="0"/>
                          <a:ea typeface="Tahoma" panose="020B0604030504040204" pitchFamily="34" charset="0"/>
                          <a:cs typeface="Times New Roman" panose="02020603050405020304" pitchFamily="18" charset="0"/>
                        </a:rPr>
                        <a:t>Description</a:t>
                      </a:r>
                      <a:endParaRPr lang="en-IN" sz="1100">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075990801"/>
                  </a:ext>
                </a:extLst>
              </a:tr>
              <a:tr h="642486">
                <a:tc>
                  <a:txBody>
                    <a:bodyPr/>
                    <a:lstStyle/>
                    <a:p>
                      <a:pPr marL="133350" marR="123825" algn="ctr">
                        <a:spcBef>
                          <a:spcPts val="1220"/>
                        </a:spcBef>
                        <a:spcAft>
                          <a:spcPts val="0"/>
                        </a:spcAft>
                      </a:pPr>
                      <a:r>
                        <a:rPr lang="en-US" sz="1400" dirty="0" err="1">
                          <a:effectLst/>
                          <a:latin typeface="Tahoma" panose="020B0604030504040204" pitchFamily="34" charset="0"/>
                          <a:ea typeface="Tahoma" panose="020B0604030504040204" pitchFamily="34" charset="0"/>
                          <a:cs typeface="Times New Roman" panose="02020603050405020304" pitchFamily="18" charset="0"/>
                        </a:rPr>
                        <a:t>scipy.stats.normal.pmf</a:t>
                      </a:r>
                      <a:r>
                        <a:rPr lang="en-US" sz="1400" dirty="0">
                          <a:effectLst/>
                          <a:latin typeface="Tahoma" panose="020B0604030504040204" pitchFamily="34" charset="0"/>
                          <a:ea typeface="Tahoma" panose="020B0604030504040204" pitchFamily="34" charset="0"/>
                          <a:cs typeface="Times New Roman" panose="02020603050405020304" pitchFamily="18" charset="0"/>
                        </a:rPr>
                        <a:t>()</a:t>
                      </a:r>
                      <a:endParaRPr lang="en-IN" sz="1100" dirty="0">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95655" marR="782955" algn="ctr">
                        <a:spcBef>
                          <a:spcPts val="1220"/>
                        </a:spcBef>
                        <a:spcAft>
                          <a:spcPts val="0"/>
                        </a:spcAft>
                      </a:pPr>
                      <a:r>
                        <a:rPr lang="en-US" sz="1400" spc="-5">
                          <a:effectLst/>
                          <a:latin typeface="Tahoma" panose="020B0604030504040204" pitchFamily="34" charset="0"/>
                          <a:ea typeface="Tahoma" panose="020B0604030504040204" pitchFamily="34" charset="0"/>
                          <a:cs typeface="Times New Roman" panose="02020603050405020304" pitchFamily="18" charset="0"/>
                        </a:rPr>
                        <a:t>returns</a:t>
                      </a:r>
                      <a:r>
                        <a:rPr lang="en-US" sz="1400" spc="-105">
                          <a:effectLst/>
                          <a:latin typeface="Tahoma" panose="020B0604030504040204" pitchFamily="34" charset="0"/>
                          <a:ea typeface="Tahoma" panose="020B0604030504040204" pitchFamily="34" charset="0"/>
                          <a:cs typeface="Times New Roman" panose="02020603050405020304" pitchFamily="18" charset="0"/>
                        </a:rPr>
                        <a:t> </a:t>
                      </a:r>
                      <a:r>
                        <a:rPr lang="en-US" sz="1400">
                          <a:effectLst/>
                          <a:latin typeface="Tahoma" panose="020B0604030504040204" pitchFamily="34" charset="0"/>
                          <a:ea typeface="Tahoma" panose="020B0604030504040204" pitchFamily="34" charset="0"/>
                          <a:cs typeface="Times New Roman" panose="02020603050405020304" pitchFamily="18" charset="0"/>
                        </a:rPr>
                        <a:t>the</a:t>
                      </a:r>
                      <a:r>
                        <a:rPr lang="en-US" sz="1400" spc="-100">
                          <a:effectLst/>
                          <a:latin typeface="Tahoma" panose="020B0604030504040204" pitchFamily="34" charset="0"/>
                          <a:ea typeface="Tahoma" panose="020B0604030504040204" pitchFamily="34" charset="0"/>
                          <a:cs typeface="Times New Roman" panose="02020603050405020304" pitchFamily="18" charset="0"/>
                        </a:rPr>
                        <a:t> </a:t>
                      </a:r>
                      <a:r>
                        <a:rPr lang="en-US" sz="1400">
                          <a:effectLst/>
                          <a:latin typeface="Tahoma" panose="020B0604030504040204" pitchFamily="34" charset="0"/>
                          <a:ea typeface="Tahoma" panose="020B0604030504040204" pitchFamily="34" charset="0"/>
                          <a:cs typeface="Times New Roman" panose="02020603050405020304" pitchFamily="18" charset="0"/>
                        </a:rPr>
                        <a:t>pmf</a:t>
                      </a:r>
                      <a:r>
                        <a:rPr lang="en-US" sz="1400" spc="-65">
                          <a:effectLst/>
                          <a:latin typeface="Tahoma" panose="020B0604030504040204" pitchFamily="34" charset="0"/>
                          <a:ea typeface="Tahoma" panose="020B0604030504040204" pitchFamily="34" charset="0"/>
                          <a:cs typeface="Times New Roman" panose="02020603050405020304" pitchFamily="18" charset="0"/>
                        </a:rPr>
                        <a:t> </a:t>
                      </a:r>
                      <a:r>
                        <a:rPr lang="en-US" sz="1400">
                          <a:effectLst/>
                          <a:latin typeface="Tahoma" panose="020B0604030504040204" pitchFamily="34" charset="0"/>
                          <a:ea typeface="Tahoma" panose="020B0604030504040204" pitchFamily="34" charset="0"/>
                          <a:cs typeface="Times New Roman" panose="02020603050405020304" pitchFamily="18" charset="0"/>
                        </a:rPr>
                        <a:t>of</a:t>
                      </a:r>
                      <a:r>
                        <a:rPr lang="en-US" sz="1400" spc="-80">
                          <a:effectLst/>
                          <a:latin typeface="Tahoma" panose="020B0604030504040204" pitchFamily="34" charset="0"/>
                          <a:ea typeface="Tahoma" panose="020B0604030504040204" pitchFamily="34" charset="0"/>
                          <a:cs typeface="Times New Roman" panose="02020603050405020304" pitchFamily="18" charset="0"/>
                        </a:rPr>
                        <a:t> </a:t>
                      </a:r>
                      <a:r>
                        <a:rPr lang="en-US" sz="1400">
                          <a:effectLst/>
                          <a:latin typeface="Tahoma" panose="020B0604030504040204" pitchFamily="34" charset="0"/>
                          <a:ea typeface="Tahoma" panose="020B0604030504040204" pitchFamily="34" charset="0"/>
                          <a:cs typeface="Times New Roman" panose="02020603050405020304" pitchFamily="18" charset="0"/>
                        </a:rPr>
                        <a:t>discrete</a:t>
                      </a:r>
                      <a:r>
                        <a:rPr lang="en-US" sz="1400" spc="-110">
                          <a:effectLst/>
                          <a:latin typeface="Tahoma" panose="020B0604030504040204" pitchFamily="34" charset="0"/>
                          <a:ea typeface="Tahoma" panose="020B0604030504040204" pitchFamily="34" charset="0"/>
                          <a:cs typeface="Times New Roman" panose="02020603050405020304" pitchFamily="18" charset="0"/>
                        </a:rPr>
                        <a:t> </a:t>
                      </a:r>
                      <a:r>
                        <a:rPr lang="en-US" sz="1400">
                          <a:effectLst/>
                          <a:latin typeface="Tahoma" panose="020B0604030504040204" pitchFamily="34" charset="0"/>
                          <a:ea typeface="Tahoma" panose="020B0604030504040204" pitchFamily="34" charset="0"/>
                          <a:cs typeface="Times New Roman" panose="02020603050405020304" pitchFamily="18" charset="0"/>
                        </a:rPr>
                        <a:t>normal</a:t>
                      </a:r>
                      <a:r>
                        <a:rPr lang="en-US" sz="1400" spc="-80">
                          <a:effectLst/>
                          <a:latin typeface="Tahoma" panose="020B0604030504040204" pitchFamily="34" charset="0"/>
                          <a:ea typeface="Tahoma" panose="020B0604030504040204" pitchFamily="34" charset="0"/>
                          <a:cs typeface="Times New Roman" panose="02020603050405020304" pitchFamily="18" charset="0"/>
                        </a:rPr>
                        <a:t> </a:t>
                      </a:r>
                      <a:r>
                        <a:rPr lang="en-US" sz="1400">
                          <a:effectLst/>
                          <a:latin typeface="Tahoma" panose="020B0604030504040204" pitchFamily="34" charset="0"/>
                          <a:ea typeface="Tahoma" panose="020B0604030504040204" pitchFamily="34" charset="0"/>
                          <a:cs typeface="Times New Roman" panose="02020603050405020304" pitchFamily="18" charset="0"/>
                        </a:rPr>
                        <a:t>distribution</a:t>
                      </a:r>
                      <a:endParaRPr lang="en-IN" sz="1100">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3409136"/>
                  </a:ext>
                </a:extLst>
              </a:tr>
              <a:tr h="642486">
                <a:tc>
                  <a:txBody>
                    <a:bodyPr/>
                    <a:lstStyle/>
                    <a:p>
                      <a:pPr marL="133350" marR="125095" algn="ctr">
                        <a:spcBef>
                          <a:spcPts val="1220"/>
                        </a:spcBef>
                        <a:spcAft>
                          <a:spcPts val="0"/>
                        </a:spcAft>
                      </a:pPr>
                      <a:r>
                        <a:rPr lang="en-US" sz="1400">
                          <a:effectLst/>
                          <a:latin typeface="Tahoma" panose="020B0604030504040204" pitchFamily="34" charset="0"/>
                          <a:ea typeface="Tahoma" panose="020B0604030504040204" pitchFamily="34" charset="0"/>
                          <a:cs typeface="Times New Roman" panose="02020603050405020304" pitchFamily="18" charset="0"/>
                        </a:rPr>
                        <a:t>scipy.stats.normal.cdf()</a:t>
                      </a:r>
                      <a:endParaRPr lang="en-IN" sz="1100">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95655" marR="784860" algn="ctr">
                        <a:spcBef>
                          <a:spcPts val="1220"/>
                        </a:spcBef>
                        <a:spcAft>
                          <a:spcPts val="0"/>
                        </a:spcAft>
                      </a:pPr>
                      <a:r>
                        <a:rPr lang="en-US" sz="1400">
                          <a:effectLst/>
                          <a:latin typeface="Tahoma" panose="020B0604030504040204" pitchFamily="34" charset="0"/>
                          <a:ea typeface="Tahoma" panose="020B0604030504040204" pitchFamily="34" charset="0"/>
                          <a:cs typeface="Times New Roman" panose="02020603050405020304" pitchFamily="18" charset="0"/>
                        </a:rPr>
                        <a:t>returns</a:t>
                      </a:r>
                      <a:r>
                        <a:rPr lang="en-US" sz="1400" spc="-100">
                          <a:effectLst/>
                          <a:latin typeface="Tahoma" panose="020B0604030504040204" pitchFamily="34" charset="0"/>
                          <a:ea typeface="Tahoma" panose="020B0604030504040204" pitchFamily="34" charset="0"/>
                          <a:cs typeface="Times New Roman" panose="02020603050405020304" pitchFamily="18" charset="0"/>
                        </a:rPr>
                        <a:t> </a:t>
                      </a:r>
                      <a:r>
                        <a:rPr lang="en-US" sz="1400">
                          <a:effectLst/>
                          <a:latin typeface="Tahoma" panose="020B0604030504040204" pitchFamily="34" charset="0"/>
                          <a:ea typeface="Tahoma" panose="020B0604030504040204" pitchFamily="34" charset="0"/>
                          <a:cs typeface="Times New Roman" panose="02020603050405020304" pitchFamily="18" charset="0"/>
                        </a:rPr>
                        <a:t>the</a:t>
                      </a:r>
                      <a:r>
                        <a:rPr lang="en-US" sz="1400" spc="-95">
                          <a:effectLst/>
                          <a:latin typeface="Tahoma" panose="020B0604030504040204" pitchFamily="34" charset="0"/>
                          <a:ea typeface="Tahoma" panose="020B0604030504040204" pitchFamily="34" charset="0"/>
                          <a:cs typeface="Times New Roman" panose="02020603050405020304" pitchFamily="18" charset="0"/>
                        </a:rPr>
                        <a:t> </a:t>
                      </a:r>
                      <a:r>
                        <a:rPr lang="en-US" sz="1400">
                          <a:effectLst/>
                          <a:latin typeface="Tahoma" panose="020B0604030504040204" pitchFamily="34" charset="0"/>
                          <a:ea typeface="Tahoma" panose="020B0604030504040204" pitchFamily="34" charset="0"/>
                          <a:cs typeface="Times New Roman" panose="02020603050405020304" pitchFamily="18" charset="0"/>
                        </a:rPr>
                        <a:t>cdf</a:t>
                      </a:r>
                      <a:r>
                        <a:rPr lang="en-US" sz="1400" spc="-75">
                          <a:effectLst/>
                          <a:latin typeface="Tahoma" panose="020B0604030504040204" pitchFamily="34" charset="0"/>
                          <a:ea typeface="Tahoma" panose="020B0604030504040204" pitchFamily="34" charset="0"/>
                          <a:cs typeface="Times New Roman" panose="02020603050405020304" pitchFamily="18" charset="0"/>
                        </a:rPr>
                        <a:t> </a:t>
                      </a:r>
                      <a:r>
                        <a:rPr lang="en-US" sz="1400">
                          <a:effectLst/>
                          <a:latin typeface="Tahoma" panose="020B0604030504040204" pitchFamily="34" charset="0"/>
                          <a:ea typeface="Tahoma" panose="020B0604030504040204" pitchFamily="34" charset="0"/>
                          <a:cs typeface="Times New Roman" panose="02020603050405020304" pitchFamily="18" charset="0"/>
                        </a:rPr>
                        <a:t>of</a:t>
                      </a:r>
                      <a:r>
                        <a:rPr lang="en-US" sz="1400" spc="-70">
                          <a:effectLst/>
                          <a:latin typeface="Tahoma" panose="020B0604030504040204" pitchFamily="34" charset="0"/>
                          <a:ea typeface="Tahoma" panose="020B0604030504040204" pitchFamily="34" charset="0"/>
                          <a:cs typeface="Times New Roman" panose="02020603050405020304" pitchFamily="18" charset="0"/>
                        </a:rPr>
                        <a:t> </a:t>
                      </a:r>
                      <a:r>
                        <a:rPr lang="en-US" sz="1400">
                          <a:effectLst/>
                          <a:latin typeface="Tahoma" panose="020B0604030504040204" pitchFamily="34" charset="0"/>
                          <a:ea typeface="Tahoma" panose="020B0604030504040204" pitchFamily="34" charset="0"/>
                          <a:cs typeface="Times New Roman" panose="02020603050405020304" pitchFamily="18" charset="0"/>
                        </a:rPr>
                        <a:t>discrete</a:t>
                      </a:r>
                      <a:r>
                        <a:rPr lang="en-US" sz="1400" spc="-100">
                          <a:effectLst/>
                          <a:latin typeface="Tahoma" panose="020B0604030504040204" pitchFamily="34" charset="0"/>
                          <a:ea typeface="Tahoma" panose="020B0604030504040204" pitchFamily="34" charset="0"/>
                          <a:cs typeface="Times New Roman" panose="02020603050405020304" pitchFamily="18" charset="0"/>
                        </a:rPr>
                        <a:t> </a:t>
                      </a:r>
                      <a:r>
                        <a:rPr lang="en-US" sz="1400">
                          <a:effectLst/>
                          <a:latin typeface="Tahoma" panose="020B0604030504040204" pitchFamily="34" charset="0"/>
                          <a:ea typeface="Tahoma" panose="020B0604030504040204" pitchFamily="34" charset="0"/>
                          <a:cs typeface="Times New Roman" panose="02020603050405020304" pitchFamily="18" charset="0"/>
                        </a:rPr>
                        <a:t>normal</a:t>
                      </a:r>
                      <a:r>
                        <a:rPr lang="en-US" sz="1400" spc="-95">
                          <a:effectLst/>
                          <a:latin typeface="Tahoma" panose="020B0604030504040204" pitchFamily="34" charset="0"/>
                          <a:ea typeface="Tahoma" panose="020B0604030504040204" pitchFamily="34" charset="0"/>
                          <a:cs typeface="Times New Roman" panose="02020603050405020304" pitchFamily="18" charset="0"/>
                        </a:rPr>
                        <a:t> </a:t>
                      </a:r>
                      <a:r>
                        <a:rPr lang="en-US" sz="1400">
                          <a:effectLst/>
                          <a:latin typeface="Tahoma" panose="020B0604030504040204" pitchFamily="34" charset="0"/>
                          <a:ea typeface="Tahoma" panose="020B0604030504040204" pitchFamily="34" charset="0"/>
                          <a:cs typeface="Times New Roman" panose="02020603050405020304" pitchFamily="18" charset="0"/>
                        </a:rPr>
                        <a:t>distribution</a:t>
                      </a:r>
                      <a:endParaRPr lang="en-IN" sz="1100">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7663966"/>
                  </a:ext>
                </a:extLst>
              </a:tr>
              <a:tr h="642486">
                <a:tc>
                  <a:txBody>
                    <a:bodyPr/>
                    <a:lstStyle/>
                    <a:p>
                      <a:pPr marL="133350" marR="125095" algn="ctr">
                        <a:spcBef>
                          <a:spcPts val="1220"/>
                        </a:spcBef>
                        <a:spcAft>
                          <a:spcPts val="0"/>
                        </a:spcAft>
                      </a:pPr>
                      <a:r>
                        <a:rPr lang="en-US" sz="1400">
                          <a:effectLst/>
                          <a:latin typeface="Tahoma" panose="020B0604030504040204" pitchFamily="34" charset="0"/>
                          <a:ea typeface="Tahoma" panose="020B0604030504040204" pitchFamily="34" charset="0"/>
                          <a:cs typeface="Times New Roman" panose="02020603050405020304" pitchFamily="18" charset="0"/>
                        </a:rPr>
                        <a:t>scipy.stats.normal.sf()</a:t>
                      </a:r>
                      <a:endParaRPr lang="en-IN" sz="1100">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95655" marR="786130" algn="ctr">
                        <a:spcBef>
                          <a:spcPts val="1220"/>
                        </a:spcBef>
                        <a:spcAft>
                          <a:spcPts val="0"/>
                        </a:spcAft>
                      </a:pPr>
                      <a:r>
                        <a:rPr lang="en-US" sz="1400" dirty="0">
                          <a:effectLst/>
                          <a:latin typeface="Tahoma" panose="020B0604030504040204" pitchFamily="34" charset="0"/>
                          <a:ea typeface="Tahoma" panose="020B0604030504040204" pitchFamily="34" charset="0"/>
                          <a:cs typeface="Times New Roman" panose="02020603050405020304" pitchFamily="18" charset="0"/>
                        </a:rPr>
                        <a:t>calculates</a:t>
                      </a:r>
                      <a:r>
                        <a:rPr lang="en-US" sz="1400" spc="-85" dirty="0">
                          <a:effectLst/>
                          <a:latin typeface="Tahoma" panose="020B0604030504040204" pitchFamily="34" charset="0"/>
                          <a:ea typeface="Tahoma" panose="020B0604030504040204" pitchFamily="34" charset="0"/>
                          <a:cs typeface="Times New Roman" panose="02020603050405020304" pitchFamily="18" charset="0"/>
                        </a:rPr>
                        <a:t> </a:t>
                      </a:r>
                      <a:r>
                        <a:rPr lang="en-US" sz="1400" dirty="0">
                          <a:effectLst/>
                          <a:latin typeface="Tahoma" panose="020B0604030504040204" pitchFamily="34" charset="0"/>
                          <a:ea typeface="Tahoma" panose="020B0604030504040204" pitchFamily="34" charset="0"/>
                          <a:cs typeface="Times New Roman" panose="02020603050405020304" pitchFamily="18" charset="0"/>
                        </a:rPr>
                        <a:t>the</a:t>
                      </a:r>
                      <a:r>
                        <a:rPr lang="en-US" sz="1400" spc="-60" dirty="0">
                          <a:effectLst/>
                          <a:latin typeface="Tahoma" panose="020B0604030504040204" pitchFamily="34" charset="0"/>
                          <a:ea typeface="Tahoma" panose="020B0604030504040204" pitchFamily="34" charset="0"/>
                          <a:cs typeface="Times New Roman" panose="02020603050405020304" pitchFamily="18" charset="0"/>
                        </a:rPr>
                        <a:t> </a:t>
                      </a:r>
                      <a:r>
                        <a:rPr lang="en-US" sz="1400" dirty="0">
                          <a:effectLst/>
                          <a:latin typeface="Tahoma" panose="020B0604030504040204" pitchFamily="34" charset="0"/>
                          <a:ea typeface="Tahoma" panose="020B0604030504040204" pitchFamily="34" charset="0"/>
                          <a:cs typeface="Times New Roman" panose="02020603050405020304" pitchFamily="18" charset="0"/>
                        </a:rPr>
                        <a:t>value</a:t>
                      </a:r>
                      <a:r>
                        <a:rPr lang="en-US" sz="1400" spc="-50" dirty="0">
                          <a:effectLst/>
                          <a:latin typeface="Tahoma" panose="020B0604030504040204" pitchFamily="34" charset="0"/>
                          <a:ea typeface="Tahoma" panose="020B0604030504040204" pitchFamily="34" charset="0"/>
                          <a:cs typeface="Times New Roman" panose="02020603050405020304" pitchFamily="18" charset="0"/>
                        </a:rPr>
                        <a:t> </a:t>
                      </a:r>
                      <a:r>
                        <a:rPr lang="en-US" sz="1400" dirty="0">
                          <a:effectLst/>
                          <a:latin typeface="Tahoma" panose="020B0604030504040204" pitchFamily="34" charset="0"/>
                          <a:ea typeface="Tahoma" panose="020B0604030504040204" pitchFamily="34" charset="0"/>
                          <a:cs typeface="Times New Roman" panose="02020603050405020304" pitchFamily="18" charset="0"/>
                        </a:rPr>
                        <a:t>of</a:t>
                      </a:r>
                      <a:r>
                        <a:rPr lang="en-US" sz="1400" spc="-60" dirty="0">
                          <a:effectLst/>
                          <a:latin typeface="Tahoma" panose="020B0604030504040204" pitchFamily="34" charset="0"/>
                          <a:ea typeface="Tahoma" panose="020B0604030504040204" pitchFamily="34" charset="0"/>
                          <a:cs typeface="Times New Roman" panose="02020603050405020304" pitchFamily="18" charset="0"/>
                        </a:rPr>
                        <a:t> </a:t>
                      </a:r>
                      <a:r>
                        <a:rPr lang="en-US" sz="1400" dirty="0">
                          <a:effectLst/>
                          <a:latin typeface="Tahoma" panose="020B0604030504040204" pitchFamily="34" charset="0"/>
                          <a:ea typeface="Tahoma" panose="020B0604030504040204" pitchFamily="34" charset="0"/>
                          <a:cs typeface="Times New Roman" panose="02020603050405020304" pitchFamily="18" charset="0"/>
                        </a:rPr>
                        <a:t>survival</a:t>
                      </a:r>
                      <a:r>
                        <a:rPr lang="en-US" sz="1400" spc="-40" dirty="0">
                          <a:effectLst/>
                          <a:latin typeface="Tahoma" panose="020B0604030504040204" pitchFamily="34" charset="0"/>
                          <a:ea typeface="Tahoma" panose="020B0604030504040204" pitchFamily="34" charset="0"/>
                          <a:cs typeface="Times New Roman" panose="02020603050405020304" pitchFamily="18" charset="0"/>
                        </a:rPr>
                        <a:t> </a:t>
                      </a:r>
                      <a:r>
                        <a:rPr lang="en-US" sz="1400" dirty="0">
                          <a:effectLst/>
                          <a:latin typeface="Tahoma" panose="020B0604030504040204" pitchFamily="34" charset="0"/>
                          <a:ea typeface="Tahoma" panose="020B0604030504040204" pitchFamily="34" charset="0"/>
                          <a:cs typeface="Times New Roman" panose="02020603050405020304" pitchFamily="18" charset="0"/>
                        </a:rPr>
                        <a:t>function</a:t>
                      </a:r>
                      <a:r>
                        <a:rPr lang="en-US" sz="1400" spc="-85" dirty="0">
                          <a:effectLst/>
                          <a:latin typeface="Tahoma" panose="020B0604030504040204" pitchFamily="34" charset="0"/>
                          <a:ea typeface="Tahoma" panose="020B0604030504040204" pitchFamily="34" charset="0"/>
                          <a:cs typeface="Times New Roman" panose="02020603050405020304" pitchFamily="18" charset="0"/>
                        </a:rPr>
                        <a:t> </a:t>
                      </a:r>
                      <a:r>
                        <a:rPr lang="en-US" sz="1400" dirty="0">
                          <a:effectLst/>
                          <a:latin typeface="Tahoma" panose="020B0604030504040204" pitchFamily="34" charset="0"/>
                          <a:ea typeface="Tahoma" panose="020B0604030504040204" pitchFamily="34" charset="0"/>
                          <a:cs typeface="Times New Roman" panose="02020603050405020304" pitchFamily="18" charset="0"/>
                        </a:rPr>
                        <a:t>(1</a:t>
                      </a:r>
                      <a:r>
                        <a:rPr lang="en-US" sz="1400" spc="-45" dirty="0">
                          <a:effectLst/>
                          <a:latin typeface="Tahoma" panose="020B0604030504040204" pitchFamily="34" charset="0"/>
                          <a:ea typeface="Tahoma" panose="020B0604030504040204" pitchFamily="34" charset="0"/>
                          <a:cs typeface="Times New Roman" panose="02020603050405020304" pitchFamily="18" charset="0"/>
                        </a:rPr>
                        <a:t> </a:t>
                      </a:r>
                      <a:r>
                        <a:rPr lang="en-US" sz="1400" dirty="0">
                          <a:effectLst/>
                          <a:latin typeface="Tahoma" panose="020B0604030504040204" pitchFamily="34" charset="0"/>
                          <a:ea typeface="Tahoma" panose="020B0604030504040204" pitchFamily="34" charset="0"/>
                          <a:cs typeface="Times New Roman" panose="02020603050405020304" pitchFamily="18" charset="0"/>
                        </a:rPr>
                        <a:t>-</a:t>
                      </a:r>
                      <a:r>
                        <a:rPr lang="en-US" sz="1400" spc="-45" dirty="0">
                          <a:effectLst/>
                          <a:latin typeface="Tahoma" panose="020B0604030504040204" pitchFamily="34" charset="0"/>
                          <a:ea typeface="Tahoma" panose="020B0604030504040204" pitchFamily="34" charset="0"/>
                          <a:cs typeface="Times New Roman" panose="02020603050405020304" pitchFamily="18" charset="0"/>
                        </a:rPr>
                        <a:t> </a:t>
                      </a:r>
                      <a:r>
                        <a:rPr lang="en-US" sz="1400" dirty="0" err="1">
                          <a:effectLst/>
                          <a:latin typeface="Tahoma" panose="020B0604030504040204" pitchFamily="34" charset="0"/>
                          <a:ea typeface="Tahoma" panose="020B0604030504040204" pitchFamily="34" charset="0"/>
                          <a:cs typeface="Times New Roman" panose="02020603050405020304" pitchFamily="18" charset="0"/>
                        </a:rPr>
                        <a:t>cdf</a:t>
                      </a:r>
                      <a:r>
                        <a:rPr lang="en-US" sz="1400" dirty="0">
                          <a:effectLst/>
                          <a:latin typeface="Tahoma" panose="020B0604030504040204" pitchFamily="34" charset="0"/>
                          <a:ea typeface="Tahoma" panose="020B0604030504040204" pitchFamily="34" charset="0"/>
                          <a:cs typeface="Times New Roman" panose="02020603050405020304" pitchFamily="18" charset="0"/>
                        </a:rPr>
                        <a:t>)</a:t>
                      </a:r>
                      <a:endParaRPr lang="en-IN" sz="1100" dirty="0">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4381336"/>
                  </a:ext>
                </a:extLst>
              </a:tr>
            </a:tbl>
          </a:graphicData>
        </a:graphic>
      </p:graphicFrame>
    </p:spTree>
    <p:extLst>
      <p:ext uri="{BB962C8B-B14F-4D97-AF65-F5344CB8AC3E}">
        <p14:creationId xmlns:p14="http://schemas.microsoft.com/office/powerpoint/2010/main" val="32154876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FEE5-615F-4573-A5B9-28C95648E059}"/>
              </a:ext>
            </a:extLst>
          </p:cNvPr>
          <p:cNvSpPr>
            <a:spLocks noGrp="1"/>
          </p:cNvSpPr>
          <p:nvPr>
            <p:ph type="title"/>
          </p:nvPr>
        </p:nvSpPr>
        <p:spPr/>
        <p:txBody>
          <a:bodyPr/>
          <a:lstStyle/>
          <a:p>
            <a:r>
              <a:rPr kumimoji="0" lang="en-IN" sz="44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Normal distribution</a:t>
            </a:r>
            <a:endParaRPr lang="en-IN" dirty="0"/>
          </a:p>
        </p:txBody>
      </p:sp>
      <p:sp>
        <p:nvSpPr>
          <p:cNvPr id="3" name="Content Placeholder 2">
            <a:extLst>
              <a:ext uri="{FF2B5EF4-FFF2-40B4-BE49-F238E27FC236}">
                <a16:creationId xmlns:a16="http://schemas.microsoft.com/office/drawing/2014/main" id="{33832CFB-D57A-4EF0-9F51-FE7648B6CC61}"/>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Question: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monthly balance in the bank account of credit card holders is assumed to be normally distributed with mean $500 and variance $100. What is the probability that the balance can be more than $513.5?</a:t>
            </a:r>
          </a:p>
          <a:p>
            <a:pPr marL="0" indent="0">
              <a:buNone/>
            </a:pPr>
            <a:endParaRPr lang="en-IN" dirty="0"/>
          </a:p>
        </p:txBody>
      </p:sp>
    </p:spTree>
    <p:extLst>
      <p:ext uri="{BB962C8B-B14F-4D97-AF65-F5344CB8AC3E}">
        <p14:creationId xmlns:p14="http://schemas.microsoft.com/office/powerpoint/2010/main" val="3681092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5533-FB62-4367-BD5A-808862FED89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Random variable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548939-92F2-4B3E-8F39-78A3C2D71D68}"/>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Solution: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nature of the data collected is as follows:</a:t>
            </a:r>
          </a:p>
          <a:p>
            <a:pPr marL="0" indent="0">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●mode of payment: the data takes two distinct values Cashless payment and Cash payment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●bill amount: It takes values such as $11.45, $32, $8.</a:t>
            </a:r>
          </a:p>
          <a:p>
            <a:pPr marL="0" indent="0">
              <a:buNone/>
            </a:pPr>
            <a:endParaRPr lang="en-IN" dirty="0"/>
          </a:p>
        </p:txBody>
      </p:sp>
    </p:spTree>
    <p:extLst>
      <p:ext uri="{BB962C8B-B14F-4D97-AF65-F5344CB8AC3E}">
        <p14:creationId xmlns:p14="http://schemas.microsoft.com/office/powerpoint/2010/main" val="37486035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C4C6-6716-4FBB-AC4A-3863F615332A}"/>
              </a:ext>
            </a:extLst>
          </p:cNvPr>
          <p:cNvSpPr>
            <a:spLocks noGrp="1"/>
          </p:cNvSpPr>
          <p:nvPr>
            <p:ph type="title"/>
          </p:nvPr>
        </p:nvSpPr>
        <p:spPr/>
        <p:txBody>
          <a:bodyPr/>
          <a:lstStyle/>
          <a:p>
            <a:r>
              <a:rPr kumimoji="0" lang="en-IN" sz="44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Normal distribution</a:t>
            </a:r>
            <a:br>
              <a:rPr lang="en-IN" dirty="0"/>
            </a:br>
            <a:r>
              <a:rPr lang="en-IN" dirty="0"/>
              <a:t>Solution:</a:t>
            </a:r>
          </a:p>
        </p:txBody>
      </p:sp>
      <p:sp>
        <p:nvSpPr>
          <p:cNvPr id="3" name="Content Placeholder 2">
            <a:extLst>
              <a:ext uri="{FF2B5EF4-FFF2-40B4-BE49-F238E27FC236}">
                <a16:creationId xmlns:a16="http://schemas.microsoft.com/office/drawing/2014/main" id="{A26881DB-10FE-439E-981C-DEB2F05DF415}"/>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Let X: monthly balance in the bank account of a credit card holders X ~ N(𝛍 = 500, σ2 = 100)</a:t>
            </a:r>
          </a:p>
          <a:p>
            <a:r>
              <a:rPr lang="en-US" sz="2400" dirty="0">
                <a:latin typeface="Times New Roman" panose="02020603050405020304" pitchFamily="18" charset="0"/>
                <a:cs typeface="Times New Roman" panose="02020603050405020304" pitchFamily="18" charset="0"/>
              </a:rPr>
              <a:t>To find: the probability that the balance can be more than $513.5 The required probability is P(X &gt; 513.5)</a:t>
            </a:r>
          </a:p>
          <a:p>
            <a:pPr marL="0" indent="0">
              <a:buNone/>
            </a:pPr>
            <a:endParaRPr lang="en-IN" dirty="0"/>
          </a:p>
        </p:txBody>
      </p:sp>
      <p:pic>
        <p:nvPicPr>
          <p:cNvPr id="4" name="Picture 3">
            <a:extLst>
              <a:ext uri="{FF2B5EF4-FFF2-40B4-BE49-F238E27FC236}">
                <a16:creationId xmlns:a16="http://schemas.microsoft.com/office/drawing/2014/main" id="{17EFF86E-2014-4FE7-B8A1-32C844F31DAD}"/>
              </a:ext>
            </a:extLst>
          </p:cNvPr>
          <p:cNvPicPr>
            <a:picLocks noChangeAspect="1"/>
          </p:cNvPicPr>
          <p:nvPr/>
        </p:nvPicPr>
        <p:blipFill>
          <a:blip r:embed="rId2"/>
          <a:stretch>
            <a:fillRect/>
          </a:stretch>
        </p:blipFill>
        <p:spPr>
          <a:xfrm>
            <a:off x="838200" y="3226943"/>
            <a:ext cx="9145524" cy="3265932"/>
          </a:xfrm>
          <a:prstGeom prst="rect">
            <a:avLst/>
          </a:prstGeom>
        </p:spPr>
      </p:pic>
    </p:spTree>
    <p:extLst>
      <p:ext uri="{BB962C8B-B14F-4D97-AF65-F5344CB8AC3E}">
        <p14:creationId xmlns:p14="http://schemas.microsoft.com/office/powerpoint/2010/main" val="38823535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F9DA0-8133-4EF5-9076-CC2BACD8D11F}"/>
              </a:ext>
            </a:extLst>
          </p:cNvPr>
          <p:cNvSpPr>
            <a:spLocks noGrp="1"/>
          </p:cNvSpPr>
          <p:nvPr>
            <p:ph type="title"/>
          </p:nvPr>
        </p:nvSpPr>
        <p:spPr/>
        <p:txBody>
          <a:bodyPr/>
          <a:lstStyle/>
          <a:p>
            <a:r>
              <a:rPr lang="en-IN" dirty="0"/>
              <a:t>Solution:</a:t>
            </a:r>
            <a:br>
              <a:rPr lang="en-IN" dirty="0"/>
            </a:br>
            <a:endParaRPr lang="en-IN" dirty="0"/>
          </a:p>
        </p:txBody>
      </p:sp>
      <p:sp>
        <p:nvSpPr>
          <p:cNvPr id="3" name="Content Placeholder 2">
            <a:extLst>
              <a:ext uri="{FF2B5EF4-FFF2-40B4-BE49-F238E27FC236}">
                <a16:creationId xmlns:a16="http://schemas.microsoft.com/office/drawing/2014/main" id="{56DA6DF2-5639-4CEE-811A-7BE0C387E382}"/>
              </a:ext>
            </a:extLst>
          </p:cNvPr>
          <p:cNvSpPr>
            <a:spLocks noGrp="1"/>
          </p:cNvSpPr>
          <p:nvPr>
            <p:ph idx="1"/>
          </p:nvPr>
        </p:nvSpPr>
        <p:spPr/>
        <p:txBody>
          <a:bodyPr/>
          <a:lstStyle/>
          <a:p>
            <a:pPr marL="0" indent="0">
              <a:buNone/>
            </a:pPr>
            <a:r>
              <a:rPr lang="en-US" dirty="0"/>
              <a:t>We know that for X ~ N(𝛍, σ2), if Z = (x - 𝛍)/σ then Z ~ N(0, 1) that is the standard normal distribution</a:t>
            </a:r>
          </a:p>
          <a:p>
            <a:pPr marL="0" indent="0">
              <a:buNone/>
            </a:pPr>
            <a:endParaRPr lang="en-US" dirty="0"/>
          </a:p>
          <a:p>
            <a:pPr marL="0" indent="0">
              <a:buNone/>
            </a:pPr>
            <a:r>
              <a:rPr lang="en-US" dirty="0"/>
              <a:t>X ~ N(𝛍 = 500, σ2 = 100) thus Z = (x - 500)/√100 ~ N(0, 1)</a:t>
            </a:r>
          </a:p>
          <a:p>
            <a:pPr marL="0" indent="0">
              <a:buNone/>
            </a:pPr>
            <a:endParaRPr lang="en-US" dirty="0"/>
          </a:p>
          <a:p>
            <a:pPr marL="0" indent="0">
              <a:buNone/>
            </a:pPr>
            <a:r>
              <a:rPr lang="en-US" dirty="0"/>
              <a:t>The required probability is P(X &gt; 513.5), now becomes</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C5B564B9-7984-44C7-BA97-00EC6E23C06F}"/>
              </a:ext>
            </a:extLst>
          </p:cNvPr>
          <p:cNvPicPr>
            <a:picLocks noChangeAspect="1"/>
          </p:cNvPicPr>
          <p:nvPr/>
        </p:nvPicPr>
        <p:blipFill>
          <a:blip r:embed="rId2"/>
          <a:stretch>
            <a:fillRect/>
          </a:stretch>
        </p:blipFill>
        <p:spPr>
          <a:xfrm>
            <a:off x="1235555" y="5225214"/>
            <a:ext cx="9053851" cy="560408"/>
          </a:xfrm>
          <a:prstGeom prst="rect">
            <a:avLst/>
          </a:prstGeom>
        </p:spPr>
      </p:pic>
    </p:spTree>
    <p:extLst>
      <p:ext uri="{BB962C8B-B14F-4D97-AF65-F5344CB8AC3E}">
        <p14:creationId xmlns:p14="http://schemas.microsoft.com/office/powerpoint/2010/main" val="26101175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765B-9A91-445B-9CC0-4E37223018E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solution</a:t>
            </a:r>
          </a:p>
        </p:txBody>
      </p:sp>
      <p:pic>
        <p:nvPicPr>
          <p:cNvPr id="9" name="Content Placeholder 8">
            <a:extLst>
              <a:ext uri="{FF2B5EF4-FFF2-40B4-BE49-F238E27FC236}">
                <a16:creationId xmlns:a16="http://schemas.microsoft.com/office/drawing/2014/main" id="{332896E7-296C-4EF4-A8E9-F201D00D7C36}"/>
              </a:ext>
            </a:extLst>
          </p:cNvPr>
          <p:cNvPicPr>
            <a:picLocks noGrp="1" noChangeAspect="1"/>
          </p:cNvPicPr>
          <p:nvPr>
            <p:ph idx="1"/>
          </p:nvPr>
        </p:nvPicPr>
        <p:blipFill>
          <a:blip r:embed="rId2"/>
          <a:stretch>
            <a:fillRect/>
          </a:stretch>
        </p:blipFill>
        <p:spPr>
          <a:xfrm>
            <a:off x="1828800" y="2606544"/>
            <a:ext cx="7262149" cy="3381986"/>
          </a:xfrm>
        </p:spPr>
      </p:pic>
    </p:spTree>
    <p:extLst>
      <p:ext uri="{BB962C8B-B14F-4D97-AF65-F5344CB8AC3E}">
        <p14:creationId xmlns:p14="http://schemas.microsoft.com/office/powerpoint/2010/main" val="4504400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6D266-3CAB-45A2-8C40-9ADE24659143}"/>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45F32166-958F-478E-A063-D5B34E354787}"/>
              </a:ext>
            </a:extLst>
          </p:cNvPr>
          <p:cNvSpPr>
            <a:spLocks noGrp="1"/>
          </p:cNvSpPr>
          <p:nvPr>
            <p:ph idx="1"/>
          </p:nvPr>
        </p:nvSpPr>
        <p:spPr/>
        <p:txBody>
          <a:bodyPr/>
          <a:lstStyle/>
          <a:p>
            <a:pPr marL="0" indent="0">
              <a:buNone/>
            </a:pPr>
            <a:r>
              <a:rPr lang="en-US" dirty="0"/>
              <a:t>The required probability P(Z &gt; 1.35) = 1 - P(Z ≤ 1.35)</a:t>
            </a:r>
          </a:p>
          <a:p>
            <a:pPr marL="0" indent="0">
              <a:buNone/>
            </a:pPr>
            <a:endParaRPr lang="en-US" dirty="0"/>
          </a:p>
          <a:p>
            <a:pPr marL="0" indent="0">
              <a:buNone/>
            </a:pPr>
            <a:r>
              <a:rPr lang="en-US" dirty="0"/>
              <a:t>= 1 - 0.9115</a:t>
            </a:r>
          </a:p>
          <a:p>
            <a:pPr marL="0" indent="0">
              <a:buNone/>
            </a:pPr>
            <a:endParaRPr lang="en-US" dirty="0"/>
          </a:p>
          <a:p>
            <a:pPr marL="0" indent="0">
              <a:buNone/>
            </a:pPr>
            <a:r>
              <a:rPr lang="en-US" dirty="0"/>
              <a:t>= 0.0885</a:t>
            </a:r>
          </a:p>
          <a:p>
            <a:pPr marL="0" indent="0">
              <a:buNone/>
            </a:pPr>
            <a:endParaRPr lang="en-US" dirty="0"/>
          </a:p>
          <a:p>
            <a:pPr marL="0" indent="0">
              <a:buNone/>
            </a:pPr>
            <a:r>
              <a:rPr lang="en-US" dirty="0"/>
              <a:t>The probability that the balance can be more than $513.5 is 0.0885</a:t>
            </a:r>
          </a:p>
          <a:p>
            <a:pPr marL="0" indent="0">
              <a:buNone/>
            </a:pPr>
            <a:endParaRPr lang="en-IN" dirty="0"/>
          </a:p>
        </p:txBody>
      </p:sp>
    </p:spTree>
    <p:extLst>
      <p:ext uri="{BB962C8B-B14F-4D97-AF65-F5344CB8AC3E}">
        <p14:creationId xmlns:p14="http://schemas.microsoft.com/office/powerpoint/2010/main" val="6954993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E2E7F-A7D4-459C-AA35-CB6A3128CFF9}"/>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Normal Distribution</a:t>
            </a:r>
            <a:br>
              <a:rPr lang="en-IN" dirty="0"/>
            </a:br>
            <a:br>
              <a:rPr lang="en-IN" dirty="0"/>
            </a:br>
            <a:r>
              <a:rPr lang="en-IN" sz="3200" dirty="0">
                <a:latin typeface="Times New Roman" panose="02020603050405020304" pitchFamily="18" charset="0"/>
                <a:cs typeface="Times New Roman" panose="02020603050405020304" pitchFamily="18" charset="0"/>
              </a:rPr>
              <a:t>Python solution</a:t>
            </a:r>
          </a:p>
        </p:txBody>
      </p:sp>
      <p:pic>
        <p:nvPicPr>
          <p:cNvPr id="4" name="Content Placeholder 3">
            <a:extLst>
              <a:ext uri="{FF2B5EF4-FFF2-40B4-BE49-F238E27FC236}">
                <a16:creationId xmlns:a16="http://schemas.microsoft.com/office/drawing/2014/main" id="{92F13979-8CA2-4FD7-B1BD-F38946DFFF5B}"/>
              </a:ext>
            </a:extLst>
          </p:cNvPr>
          <p:cNvPicPr>
            <a:picLocks noGrp="1" noChangeAspect="1"/>
          </p:cNvPicPr>
          <p:nvPr>
            <p:ph idx="1"/>
          </p:nvPr>
        </p:nvPicPr>
        <p:blipFill>
          <a:blip r:embed="rId2"/>
          <a:stretch>
            <a:fillRect/>
          </a:stretch>
        </p:blipFill>
        <p:spPr>
          <a:xfrm>
            <a:off x="1107440" y="2359944"/>
            <a:ext cx="8209279" cy="3955885"/>
          </a:xfrm>
          <a:prstGeom prst="rect">
            <a:avLst/>
          </a:prstGeom>
        </p:spPr>
      </p:pic>
    </p:spTree>
    <p:extLst>
      <p:ext uri="{BB962C8B-B14F-4D97-AF65-F5344CB8AC3E}">
        <p14:creationId xmlns:p14="http://schemas.microsoft.com/office/powerpoint/2010/main" val="12131626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68F5-7E19-4C40-8C68-242C0593CBF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29011D39-759B-4D59-8C36-5BEE873B9751}"/>
              </a:ext>
            </a:extLst>
          </p:cNvPr>
          <p:cNvSpPr>
            <a:spLocks noGrp="1"/>
          </p:cNvSpPr>
          <p:nvPr>
            <p:ph idx="1"/>
          </p:nvPr>
        </p:nvSpPr>
        <p:spPr/>
        <p:txBody>
          <a:bodyPr>
            <a:normAutofit fontScale="92500" lnSpcReduction="10000"/>
          </a:bodyPr>
          <a:lstStyle/>
          <a:p>
            <a:pPr marL="0" indent="0">
              <a:buNone/>
            </a:pPr>
            <a:r>
              <a:rPr lang="en-IN" dirty="0"/>
              <a:t>●</a:t>
            </a:r>
            <a:r>
              <a:rPr lang="en-IN" dirty="0">
                <a:latin typeface="Times New Roman" panose="02020603050405020304" pitchFamily="18" charset="0"/>
                <a:cs typeface="Times New Roman" panose="02020603050405020304" pitchFamily="18" charset="0"/>
              </a:rPr>
              <a:t>Continuous distributions: Uniform and normal</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●Continuous distribution is determined using probability density function (</a:t>
            </a:r>
            <a:r>
              <a:rPr lang="en-IN" dirty="0" err="1">
                <a:latin typeface="Times New Roman" panose="02020603050405020304" pitchFamily="18" charset="0"/>
                <a:cs typeface="Times New Roman" panose="02020603050405020304" pitchFamily="18" charset="0"/>
              </a:rPr>
              <a:t>p.d.f.</a:t>
            </a:r>
            <a:r>
              <a:rPr lang="en-IN"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●The value of pdf at a particular point is always zero</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●For a normal distribution, Mean = Median = Mode</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●Standard normal distribution has mean zero and variance one</a:t>
            </a:r>
          </a:p>
          <a:p>
            <a:pPr marL="0" indent="0">
              <a:buNone/>
            </a:pPr>
            <a:endParaRPr lang="en-IN" dirty="0"/>
          </a:p>
        </p:txBody>
      </p:sp>
    </p:spTree>
    <p:extLst>
      <p:ext uri="{BB962C8B-B14F-4D97-AF65-F5344CB8AC3E}">
        <p14:creationId xmlns:p14="http://schemas.microsoft.com/office/powerpoint/2010/main" val="25238300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272C5E-9AB8-4860-B0E8-3708D507DBC1}"/>
              </a:ext>
            </a:extLst>
          </p:cNvPr>
          <p:cNvSpPr>
            <a:spLocks noGrp="1"/>
          </p:cNvSpPr>
          <p:nvPr>
            <p:ph idx="1"/>
          </p:nvPr>
        </p:nvSpPr>
        <p:spPr>
          <a:xfrm>
            <a:off x="173255" y="0"/>
            <a:ext cx="11858324" cy="6857999"/>
          </a:xfrm>
        </p:spPr>
        <p:txBody>
          <a:bodyPr>
            <a:normAutofit fontScale="77500" lnSpcReduction="20000"/>
          </a:bodyPr>
          <a:lstStyle/>
          <a:p>
            <a:pPr marL="0" indent="0" algn="just">
              <a:buNone/>
            </a:pPr>
            <a:endParaRPr lang="en-IN" b="1" i="0" dirty="0">
              <a:solidFill>
                <a:srgbClr val="212121"/>
              </a:solidFill>
              <a:effectLst/>
              <a:latin typeface="Times New Roman" panose="02020603050405020304" pitchFamily="18" charset="0"/>
              <a:cs typeface="Times New Roman" panose="02020603050405020304" pitchFamily="18" charset="0"/>
            </a:endParaRPr>
          </a:p>
          <a:p>
            <a:pPr marL="0" indent="0" algn="just">
              <a:buNone/>
            </a:pPr>
            <a:r>
              <a:rPr lang="en-IN" b="1" dirty="0">
                <a:solidFill>
                  <a:srgbClr val="008000"/>
                </a:solidFill>
                <a:effectLst/>
                <a:latin typeface="Times New Roman" panose="02020603050405020304" pitchFamily="18" charset="0"/>
                <a:cs typeface="Times New Roman" panose="02020603050405020304" pitchFamily="18" charset="0"/>
              </a:rPr>
              <a:t>Load the necessary packages</a:t>
            </a:r>
            <a:endParaRPr lang="en-IN" b="1" i="0" dirty="0">
              <a:solidFill>
                <a:srgbClr val="212121"/>
              </a:solidFill>
              <a:effectLst/>
              <a:latin typeface="Times New Roman" panose="02020603050405020304" pitchFamily="18" charset="0"/>
              <a:cs typeface="Times New Roman" panose="02020603050405020304" pitchFamily="18" charset="0"/>
            </a:endParaRPr>
          </a:p>
          <a:p>
            <a:pPr algn="just">
              <a:defRPr/>
            </a:pPr>
            <a:r>
              <a:rPr lang="en-IN" sz="3200" b="1" dirty="0">
                <a:solidFill>
                  <a:srgbClr val="000000"/>
                </a:solidFill>
                <a:latin typeface="Times New Roman" panose="02020603050405020304" pitchFamily="18" charset="0"/>
                <a:cs typeface="Times New Roman" panose="02020603050405020304" pitchFamily="18" charset="0"/>
              </a:rPr>
              <a:t>import </a:t>
            </a:r>
            <a:r>
              <a:rPr lang="en-IN" sz="3200" b="1" dirty="0" err="1">
                <a:solidFill>
                  <a:srgbClr val="000000"/>
                </a:solidFill>
                <a:latin typeface="Times New Roman" panose="02020603050405020304" pitchFamily="18" charset="0"/>
                <a:cs typeface="Times New Roman" panose="02020603050405020304" pitchFamily="18" charset="0"/>
              </a:rPr>
              <a:t>numpy</a:t>
            </a:r>
            <a:r>
              <a:rPr lang="en-IN" sz="3200" b="1" dirty="0">
                <a:solidFill>
                  <a:srgbClr val="000000"/>
                </a:solidFill>
                <a:latin typeface="Times New Roman" panose="02020603050405020304" pitchFamily="18" charset="0"/>
                <a:cs typeface="Times New Roman" panose="02020603050405020304" pitchFamily="18" charset="0"/>
              </a:rPr>
              <a:t> as np</a:t>
            </a:r>
          </a:p>
          <a:p>
            <a:pPr algn="just">
              <a:defRPr/>
            </a:pPr>
            <a:r>
              <a:rPr lang="en-IN" sz="3200" b="1" dirty="0">
                <a:solidFill>
                  <a:srgbClr val="000000"/>
                </a:solidFill>
                <a:latin typeface="Times New Roman" panose="02020603050405020304" pitchFamily="18" charset="0"/>
                <a:cs typeface="Times New Roman" panose="02020603050405020304" pitchFamily="18" charset="0"/>
              </a:rPr>
              <a:t>import pandas as pd</a:t>
            </a:r>
          </a:p>
          <a:p>
            <a:pPr algn="just">
              <a:defRPr/>
            </a:pPr>
            <a:r>
              <a:rPr lang="en-US" sz="3200" b="1" dirty="0">
                <a:solidFill>
                  <a:srgbClr val="000000"/>
                </a:solidFill>
                <a:latin typeface="Times New Roman" panose="02020603050405020304" pitchFamily="18" charset="0"/>
                <a:cs typeface="Times New Roman" panose="02020603050405020304" pitchFamily="18" charset="0"/>
              </a:rPr>
              <a:t>import </a:t>
            </a:r>
            <a:r>
              <a:rPr lang="en-US" sz="3200" b="1" dirty="0" err="1">
                <a:solidFill>
                  <a:srgbClr val="000000"/>
                </a:solidFill>
                <a:latin typeface="Times New Roman" panose="02020603050405020304" pitchFamily="18" charset="0"/>
                <a:cs typeface="Times New Roman" panose="02020603050405020304" pitchFamily="18" charset="0"/>
              </a:rPr>
              <a:t>matplotlib.pyplot</a:t>
            </a:r>
            <a:r>
              <a:rPr lang="en-US" sz="3200" b="1" dirty="0">
                <a:solidFill>
                  <a:srgbClr val="000000"/>
                </a:solidFill>
                <a:latin typeface="Times New Roman" panose="02020603050405020304" pitchFamily="18" charset="0"/>
                <a:cs typeface="Times New Roman" panose="02020603050405020304" pitchFamily="18" charset="0"/>
              </a:rPr>
              <a:t> as </a:t>
            </a:r>
            <a:r>
              <a:rPr lang="en-US" sz="3200" b="1" dirty="0" err="1">
                <a:solidFill>
                  <a:srgbClr val="000000"/>
                </a:solidFill>
                <a:latin typeface="Times New Roman" panose="02020603050405020304" pitchFamily="18" charset="0"/>
                <a:cs typeface="Times New Roman" panose="02020603050405020304" pitchFamily="18" charset="0"/>
              </a:rPr>
              <a:t>plt</a:t>
            </a:r>
            <a:endParaRPr lang="en-US" sz="3200" b="1" dirty="0">
              <a:solidFill>
                <a:srgbClr val="000000"/>
              </a:solidFill>
              <a:latin typeface="Times New Roman" panose="02020603050405020304" pitchFamily="18" charset="0"/>
              <a:cs typeface="Times New Roman" panose="02020603050405020304" pitchFamily="18" charset="0"/>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2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import seaborn as </a:t>
            </a:r>
            <a:r>
              <a:rPr kumimoji="0" lang="en-US" sz="32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sns</a:t>
            </a:r>
            <a:endParaRPr lang="en-US" sz="2700" dirty="0">
              <a:solidFill>
                <a:srgbClr val="AF00DB"/>
              </a:solidFill>
              <a:latin typeface="Times New Roman" panose="02020603050405020304" pitchFamily="18" charset="0"/>
              <a:cs typeface="Times New Roman" panose="02020603050405020304" pitchFamily="18" charset="0"/>
            </a:endParaRPr>
          </a:p>
          <a:p>
            <a:pPr algn="just"/>
            <a:endParaRPr lang="en-IN" b="0"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NumPy is a Python library.</a:t>
            </a:r>
          </a:p>
          <a:p>
            <a:pPr algn="just"/>
            <a:r>
              <a:rPr lang="en-US" b="0" i="0" dirty="0">
                <a:solidFill>
                  <a:srgbClr val="000000"/>
                </a:solidFill>
                <a:effectLst/>
                <a:latin typeface="Times New Roman" panose="02020603050405020304" pitchFamily="18" charset="0"/>
                <a:cs typeface="Times New Roman" panose="02020603050405020304" pitchFamily="18" charset="0"/>
              </a:rPr>
              <a:t>NumPy is used for working with arrays.</a:t>
            </a:r>
          </a:p>
          <a:p>
            <a:pPr algn="just"/>
            <a:r>
              <a:rPr lang="en-US" b="0" i="0" dirty="0">
                <a:solidFill>
                  <a:srgbClr val="000000"/>
                </a:solidFill>
                <a:effectLst/>
                <a:latin typeface="Times New Roman" panose="02020603050405020304" pitchFamily="18" charset="0"/>
                <a:cs typeface="Times New Roman" panose="02020603050405020304" pitchFamily="18" charset="0"/>
              </a:rPr>
              <a:t>NumPy is short for "Numerical Python".</a:t>
            </a:r>
          </a:p>
          <a:p>
            <a:pPr algn="just"/>
            <a:r>
              <a:rPr lang="en-US" b="0" i="0" dirty="0">
                <a:solidFill>
                  <a:srgbClr val="000000"/>
                </a:solidFill>
                <a:effectLst/>
                <a:latin typeface="Times New Roman" panose="02020603050405020304" pitchFamily="18" charset="0"/>
                <a:cs typeface="Times New Roman" panose="02020603050405020304" pitchFamily="18" charset="0"/>
              </a:rPr>
              <a:t>Pandas is a Python library.</a:t>
            </a:r>
          </a:p>
          <a:p>
            <a:pPr algn="just"/>
            <a:r>
              <a:rPr lang="en-US" b="0" i="0" dirty="0">
                <a:solidFill>
                  <a:srgbClr val="000000"/>
                </a:solidFill>
                <a:effectLst/>
                <a:latin typeface="Times New Roman" panose="02020603050405020304" pitchFamily="18" charset="0"/>
                <a:cs typeface="Times New Roman" panose="02020603050405020304" pitchFamily="18" charset="0"/>
              </a:rPr>
              <a:t>Pandas is used to analyze data.</a:t>
            </a:r>
          </a:p>
          <a:p>
            <a:pPr algn="just"/>
            <a:r>
              <a:rPr lang="en-US" sz="2900" dirty="0">
                <a:solidFill>
                  <a:srgbClr val="000000"/>
                </a:solidFill>
                <a:latin typeface="Times New Roman" panose="02020603050405020304" pitchFamily="18" charset="0"/>
                <a:cs typeface="Times New Roman" panose="02020603050405020304" pitchFamily="18" charset="0"/>
              </a:rPr>
              <a:t>Matplotlib is a Python library that helps in visualizing and analyzing the data and helps in better understanding of the data with the help of graphical, pictorial visualizations</a:t>
            </a:r>
          </a:p>
          <a:p>
            <a:pPr algn="just"/>
            <a:r>
              <a:rPr lang="en-US" b="0" i="0" dirty="0">
                <a:solidFill>
                  <a:srgbClr val="000000"/>
                </a:solidFill>
                <a:effectLst/>
                <a:latin typeface="Times New Roman" panose="02020603050405020304" pitchFamily="18" charset="0"/>
                <a:cs typeface="Times New Roman" panose="02020603050405020304" pitchFamily="18" charset="0"/>
              </a:rPr>
              <a:t> </a:t>
            </a:r>
            <a:r>
              <a:rPr lang="en-US" b="1" i="0" dirty="0">
                <a:solidFill>
                  <a:srgbClr val="000000"/>
                </a:solidFill>
                <a:effectLst/>
                <a:latin typeface="Times New Roman" panose="02020603050405020304" pitchFamily="18" charset="0"/>
                <a:cs typeface="Times New Roman" panose="02020603050405020304" pitchFamily="18" charset="0"/>
              </a:rPr>
              <a:t>%matplotlib inline</a:t>
            </a:r>
            <a:r>
              <a:rPr lang="en-US" b="0" i="0" dirty="0">
                <a:solidFill>
                  <a:srgbClr val="000000"/>
                </a:solidFill>
                <a:effectLst/>
                <a:latin typeface="Times New Roman" panose="02020603050405020304" pitchFamily="18" charset="0"/>
                <a:cs typeface="Times New Roman" panose="02020603050405020304" pitchFamily="18" charset="0"/>
              </a:rPr>
              <a:t> command before we create the line plot</a:t>
            </a:r>
          </a:p>
          <a:p>
            <a:pPr algn="just"/>
            <a:r>
              <a:rPr lang="en-US" sz="2900" dirty="0">
                <a:solidFill>
                  <a:srgbClr val="000000"/>
                </a:solidFill>
                <a:latin typeface="Times New Roman" panose="02020603050405020304" pitchFamily="18" charset="0"/>
                <a:cs typeface="Times New Roman" panose="02020603050405020304" pitchFamily="18" charset="0"/>
              </a:rPr>
              <a:t>Seaborn is a library that uses Matplotlib underneath to plot graphs. It will be used to visualize random distributions.</a:t>
            </a:r>
          </a:p>
          <a:p>
            <a:pPr algn="just"/>
            <a:r>
              <a:rPr lang="en-US" dirty="0">
                <a:solidFill>
                  <a:srgbClr val="000000"/>
                </a:solidFill>
                <a:latin typeface="Times New Roman" panose="02020603050405020304" pitchFamily="18" charset="0"/>
                <a:cs typeface="Times New Roman" panose="02020603050405020304" pitchFamily="18" charset="0"/>
              </a:rPr>
              <a:t>SciPy (pronounced as “Sigh Pi”) is an Open Source Python-based library, which is used in mathematics, scientific computing, Engineering, and technical computing.</a:t>
            </a:r>
          </a:p>
          <a:p>
            <a:pPr algn="just"/>
            <a:endParaRPr lang="en-IN" sz="29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0465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64D6-11AC-41EC-B3E1-BF969605F815}"/>
              </a:ext>
            </a:extLst>
          </p:cNvPr>
          <p:cNvSpPr>
            <a:spLocks noGrp="1"/>
          </p:cNvSpPr>
          <p:nvPr>
            <p:ph type="title"/>
          </p:nvPr>
        </p:nvSpPr>
        <p:spPr/>
        <p:txBody>
          <a:bodyPr>
            <a:normAutofit/>
          </a:bodyPr>
          <a:lstStyle/>
          <a:p>
            <a:r>
              <a:rPr lang="en-US" sz="2800" b="1" dirty="0" err="1">
                <a:latin typeface="Times New Roman" panose="02020603050405020304" pitchFamily="18" charset="0"/>
                <a:cs typeface="Times New Roman" panose="02020603050405020304" pitchFamily="18" charset="0"/>
              </a:rPr>
              <a:t>numpy.arange</a:t>
            </a:r>
            <a:r>
              <a:rPr lang="en-US" sz="2800" b="1" dirty="0">
                <a:latin typeface="Times New Roman" panose="02020603050405020304" pitchFamily="18" charset="0"/>
                <a:cs typeface="Times New Roman" panose="02020603050405020304" pitchFamily="18" charset="0"/>
              </a:rPr>
              <a:t>([start, ]stop, [step, ], </a:t>
            </a:r>
            <a:r>
              <a:rPr lang="en-US" sz="2800" b="1" dirty="0" err="1">
                <a:latin typeface="Times New Roman" panose="02020603050405020304" pitchFamily="18" charset="0"/>
                <a:cs typeface="Times New Roman" panose="02020603050405020304" pitchFamily="18" charset="0"/>
              </a:rPr>
              <a:t>dtype</a:t>
            </a:r>
            <a:r>
              <a:rPr lang="en-US" sz="2800" b="1" dirty="0">
                <a:latin typeface="Times New Roman" panose="02020603050405020304" pitchFamily="18" charset="0"/>
                <a:cs typeface="Times New Roman" panose="02020603050405020304" pitchFamily="18" charset="0"/>
              </a:rPr>
              <a:t>=None) -&gt; </a:t>
            </a:r>
            <a:r>
              <a:rPr lang="en-US" sz="2800" b="1" dirty="0" err="1">
                <a:latin typeface="Times New Roman" panose="02020603050405020304" pitchFamily="18" charset="0"/>
                <a:cs typeface="Times New Roman" panose="02020603050405020304" pitchFamily="18" charset="0"/>
              </a:rPr>
              <a:t>numpy.ndarray</a:t>
            </a:r>
            <a:br>
              <a:rPr lang="en-US"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7C2F59-53B3-42A4-9049-6E791F4A63A8}"/>
              </a:ext>
            </a:extLst>
          </p:cNvPr>
          <p:cNvSpPr>
            <a:spLocks noGrp="1"/>
          </p:cNvSpPr>
          <p:nvPr>
            <p:ph idx="1"/>
          </p:nvPr>
        </p:nvSpPr>
        <p:spPr/>
        <p:txBody>
          <a:bodyPr/>
          <a:lstStyle/>
          <a:p>
            <a:pPr marL="0" indent="0">
              <a:buNone/>
            </a:pPr>
            <a:r>
              <a:rPr lang="en-US" dirty="0">
                <a:solidFill>
                  <a:srgbClr val="FF0000"/>
                </a:solidFill>
              </a:rPr>
              <a:t>start</a:t>
            </a:r>
            <a:r>
              <a:rPr lang="en-US" dirty="0"/>
              <a:t> is the number (integer or decimal) that defines the first value in the array.</a:t>
            </a:r>
          </a:p>
          <a:p>
            <a:pPr marL="0" indent="0">
              <a:buNone/>
            </a:pPr>
            <a:r>
              <a:rPr lang="en-US" dirty="0">
                <a:solidFill>
                  <a:srgbClr val="FF0000"/>
                </a:solidFill>
              </a:rPr>
              <a:t>stop</a:t>
            </a:r>
            <a:r>
              <a:rPr lang="en-US" dirty="0"/>
              <a:t> is the number that defines the end of the array and isn’t included in the array.</a:t>
            </a:r>
          </a:p>
          <a:p>
            <a:pPr marL="0" indent="0">
              <a:buNone/>
            </a:pPr>
            <a:r>
              <a:rPr lang="en-US" dirty="0">
                <a:solidFill>
                  <a:srgbClr val="FF0000"/>
                </a:solidFill>
              </a:rPr>
              <a:t>step</a:t>
            </a:r>
            <a:r>
              <a:rPr lang="en-US" dirty="0"/>
              <a:t> is the number that defines the spacing (difference) between each two consecutive values in the array and defaults to 1.</a:t>
            </a:r>
          </a:p>
          <a:p>
            <a:pPr marL="0" indent="0">
              <a:buNone/>
            </a:pPr>
            <a:r>
              <a:rPr lang="en-US" dirty="0" err="1">
                <a:solidFill>
                  <a:srgbClr val="FF0000"/>
                </a:solidFill>
              </a:rPr>
              <a:t>dtype</a:t>
            </a:r>
            <a:r>
              <a:rPr lang="en-US" dirty="0"/>
              <a:t> is the type of the elements of the output array and defaults to None.</a:t>
            </a:r>
          </a:p>
          <a:p>
            <a:pPr marL="0" indent="0">
              <a:buNone/>
            </a:pPr>
            <a:endParaRPr lang="en-IN" dirty="0"/>
          </a:p>
        </p:txBody>
      </p:sp>
    </p:spTree>
    <p:extLst>
      <p:ext uri="{BB962C8B-B14F-4D97-AF65-F5344CB8AC3E}">
        <p14:creationId xmlns:p14="http://schemas.microsoft.com/office/powerpoint/2010/main" val="24614199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E9D219-FDA8-4C94-8160-B0527B762328}"/>
              </a:ext>
            </a:extLst>
          </p:cNvPr>
          <p:cNvSpPr>
            <a:spLocks noGrp="1"/>
          </p:cNvSpPr>
          <p:nvPr>
            <p:ph idx="1"/>
          </p:nvPr>
        </p:nvSpPr>
        <p:spPr/>
        <p:txBody>
          <a:bodyPr>
            <a:normAutofit fontScale="92500"/>
          </a:bodyPr>
          <a:lstStyle/>
          <a:p>
            <a:r>
              <a:rPr lang="en-US" dirty="0"/>
              <a:t>A </a:t>
            </a:r>
            <a:r>
              <a:rPr lang="en-US" dirty="0" err="1">
                <a:solidFill>
                  <a:srgbClr val="FF0000"/>
                </a:solidFill>
              </a:rPr>
              <a:t>pairplot</a:t>
            </a:r>
            <a:r>
              <a:rPr lang="en-US" dirty="0"/>
              <a:t> plot a pairwise relationships in a dataset. The </a:t>
            </a:r>
            <a:r>
              <a:rPr lang="en-US" dirty="0" err="1"/>
              <a:t>pairplot</a:t>
            </a:r>
            <a:r>
              <a:rPr lang="en-US" dirty="0"/>
              <a:t> function creates a grid of Axes such that each variable in data will by shared in the y-axis across a single row and in the x-axis across a single column</a:t>
            </a:r>
          </a:p>
          <a:p>
            <a:r>
              <a:rPr lang="en-US" dirty="0"/>
              <a:t>The </a:t>
            </a:r>
            <a:r>
              <a:rPr lang="en-US" dirty="0" err="1">
                <a:solidFill>
                  <a:srgbClr val="FF0000"/>
                </a:solidFill>
              </a:rPr>
              <a:t>distplot</a:t>
            </a:r>
            <a:r>
              <a:rPr lang="en-US" dirty="0">
                <a:solidFill>
                  <a:srgbClr val="FF0000"/>
                </a:solidFill>
              </a:rPr>
              <a:t> </a:t>
            </a:r>
            <a:r>
              <a:rPr lang="en-US" dirty="0"/>
              <a:t>represents the univariate distribution of data i.e. data distribution of a variable against the density distribution. The seaborn. </a:t>
            </a:r>
            <a:r>
              <a:rPr lang="en-US" dirty="0" err="1"/>
              <a:t>distplot</a:t>
            </a:r>
            <a:r>
              <a:rPr lang="en-US" dirty="0"/>
              <a:t>() function accepts the data variable as an argument and returns the plot with the density distribution.</a:t>
            </a:r>
          </a:p>
          <a:p>
            <a:r>
              <a:rPr lang="en-US" b="1" dirty="0">
                <a:solidFill>
                  <a:srgbClr val="FF0000"/>
                </a:solidFill>
              </a:rPr>
              <a:t>Heatmap</a:t>
            </a:r>
            <a:r>
              <a:rPr lang="en-US" dirty="0"/>
              <a:t> is a graphical representation of 2D (two dimensional) data. Each data value represents in a matrix and it has a special color. The color of the matrix is dependent on value. Normally, low-value show in low-intensity color and high-value show in </a:t>
            </a:r>
            <a:r>
              <a:rPr lang="en-US" dirty="0" err="1"/>
              <a:t>hight</a:t>
            </a:r>
            <a:r>
              <a:rPr lang="en-US" dirty="0"/>
              <a:t>-intensity color format.</a:t>
            </a:r>
            <a:endParaRPr lang="en-IN" dirty="0"/>
          </a:p>
        </p:txBody>
      </p:sp>
    </p:spTree>
    <p:extLst>
      <p:ext uri="{BB962C8B-B14F-4D97-AF65-F5344CB8AC3E}">
        <p14:creationId xmlns:p14="http://schemas.microsoft.com/office/powerpoint/2010/main" val="28271491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0841-6A1C-4BA7-9AB9-C4120A3774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1ABE0F-232E-4DCE-9DAC-A971070DB2FA}"/>
              </a:ext>
            </a:extLst>
          </p:cNvPr>
          <p:cNvSpPr>
            <a:spLocks noGrp="1"/>
          </p:cNvSpPr>
          <p:nvPr>
            <p:ph idx="1"/>
          </p:nvPr>
        </p:nvSpPr>
        <p:spPr/>
        <p:txBody>
          <a:bodyPr/>
          <a:lstStyle/>
          <a:p>
            <a:r>
              <a:rPr lang="en-IN" b="0" dirty="0">
                <a:solidFill>
                  <a:srgbClr val="008000"/>
                </a:solidFill>
                <a:effectLst/>
                <a:latin typeface="Courier New" panose="02070309020205020404" pitchFamily="49" charset="0"/>
              </a:rPr>
              <a:t>Load the Cardio Dataset</a:t>
            </a:r>
            <a:endParaRPr lang="en-IN" b="0" dirty="0">
              <a:solidFill>
                <a:srgbClr val="000000"/>
              </a:solidFill>
              <a:effectLst/>
              <a:latin typeface="Courier New" panose="02070309020205020404" pitchFamily="49" charset="0"/>
            </a:endParaRPr>
          </a:p>
          <a:p>
            <a:pPr marL="0" indent="0">
              <a:buNone/>
            </a:pPr>
            <a:br>
              <a:rPr lang="en-IN" b="0" dirty="0">
                <a:solidFill>
                  <a:srgbClr val="000000"/>
                </a:solidFill>
                <a:effectLst/>
                <a:latin typeface="Courier New" panose="02070309020205020404" pitchFamily="49" charset="0"/>
              </a:rPr>
            </a:br>
            <a:r>
              <a:rPr lang="en-IN" b="0" dirty="0" err="1">
                <a:solidFill>
                  <a:srgbClr val="000000"/>
                </a:solidFill>
                <a:effectLst/>
                <a:latin typeface="Courier New" panose="02070309020205020404" pitchFamily="49" charset="0"/>
              </a:rPr>
              <a:t>mydata</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pd.read_csv</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'/content/drive/</a:t>
            </a:r>
            <a:r>
              <a:rPr lang="en-IN" b="0" dirty="0" err="1">
                <a:solidFill>
                  <a:srgbClr val="A31515"/>
                </a:solidFill>
                <a:effectLst/>
                <a:latin typeface="Courier New" panose="02070309020205020404" pitchFamily="49" charset="0"/>
              </a:rPr>
              <a:t>MyDrive</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CardioGoodFitness</a:t>
            </a:r>
            <a:r>
              <a:rPr lang="en-IN" b="0" dirty="0">
                <a:solidFill>
                  <a:srgbClr val="A31515"/>
                </a:solidFill>
                <a:effectLst/>
                <a:latin typeface="Courier New" panose="02070309020205020404" pitchFamily="49" charset="0"/>
              </a:rPr>
              <a:t> .csv'</a:t>
            </a:r>
            <a:r>
              <a:rPr lang="en-IN" b="0" dirty="0">
                <a:solidFill>
                  <a:srgbClr val="000000"/>
                </a:solidFill>
                <a:effectLst/>
                <a:latin typeface="Courier New" panose="02070309020205020404" pitchFamily="49" charset="0"/>
              </a:rPr>
              <a:t>)</a:t>
            </a:r>
          </a:p>
          <a:p>
            <a:pPr marL="0" indent="0">
              <a:buNone/>
            </a:pPr>
            <a:endParaRPr lang="en-IN" dirty="0"/>
          </a:p>
        </p:txBody>
      </p:sp>
      <p:sp>
        <p:nvSpPr>
          <p:cNvPr id="5" name="TextBox 4">
            <a:extLst>
              <a:ext uri="{FF2B5EF4-FFF2-40B4-BE49-F238E27FC236}">
                <a16:creationId xmlns:a16="http://schemas.microsoft.com/office/drawing/2014/main" id="{9A06A36A-DF43-4F2C-88EA-D7687B6B8B5A}"/>
              </a:ext>
            </a:extLst>
          </p:cNvPr>
          <p:cNvSpPr txBox="1"/>
          <p:nvPr/>
        </p:nvSpPr>
        <p:spPr>
          <a:xfrm>
            <a:off x="1229628" y="4378973"/>
            <a:ext cx="6097604" cy="1512209"/>
          </a:xfrm>
          <a:prstGeom prst="rect">
            <a:avLst/>
          </a:prstGeom>
          <a:noFill/>
        </p:spPr>
        <p:txBody>
          <a:bodyPr wrap="square">
            <a:spAutoFit/>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AF00DB"/>
                </a:solidFill>
                <a:effectLst/>
                <a:uLnTx/>
                <a:uFillTx/>
                <a:latin typeface="Times New Roman" panose="02020603050405020304" pitchFamily="18" charset="0"/>
                <a:ea typeface="+mn-ea"/>
                <a:cs typeface="Times New Roman" panose="02020603050405020304" pitchFamily="18" charset="0"/>
              </a:rPr>
              <a:t>from</a:t>
            </a:r>
            <a:r>
              <a:rPr kumimoji="0" 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8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google.colab</a:t>
            </a:r>
            <a:r>
              <a:rPr kumimoji="0" 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sz="2800" b="1" i="0" u="none" strike="noStrike" kern="1200" cap="none" spc="0" normalizeH="0" baseline="0" noProof="0" dirty="0">
                <a:ln>
                  <a:noFill/>
                </a:ln>
                <a:solidFill>
                  <a:srgbClr val="AF00DB"/>
                </a:solidFill>
                <a:effectLst/>
                <a:uLnTx/>
                <a:uFillTx/>
                <a:latin typeface="Times New Roman" panose="02020603050405020304" pitchFamily="18" charset="0"/>
                <a:ea typeface="+mn-ea"/>
                <a:cs typeface="Times New Roman" panose="02020603050405020304" pitchFamily="18" charset="0"/>
              </a:rPr>
              <a:t>import</a:t>
            </a:r>
            <a:r>
              <a:rPr kumimoji="0" 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drive</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drive.mount</a:t>
            </a:r>
            <a:r>
              <a:rPr kumimoji="0" 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0" lang="en-US" sz="2800" b="1" i="0" u="none" strike="noStrike" kern="1200" cap="none" spc="0" normalizeH="0" baseline="0" noProof="0" dirty="0">
                <a:ln>
                  <a:noFill/>
                </a:ln>
                <a:solidFill>
                  <a:srgbClr val="A31515"/>
                </a:solidFill>
                <a:effectLst/>
                <a:uLnTx/>
                <a:uFillTx/>
                <a:latin typeface="Times New Roman" panose="02020603050405020304" pitchFamily="18" charset="0"/>
                <a:ea typeface="+mn-ea"/>
                <a:cs typeface="Times New Roman" panose="02020603050405020304" pitchFamily="18" charset="0"/>
              </a:rPr>
              <a:t>'/content/drive’)</a:t>
            </a:r>
            <a:endParaRPr kumimoji="0" 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800" b="1" i="0" u="none" strike="noStrike" kern="1200" cap="none" spc="0" normalizeH="0" baseline="0" noProof="0" dirty="0">
                <a:ln>
                  <a:noFill/>
                </a:ln>
                <a:solidFill>
                  <a:srgbClr val="212121"/>
                </a:solidFill>
                <a:effectLst/>
                <a:uLnTx/>
                <a:uFillTx/>
                <a:latin typeface="Times New Roman" panose="02020603050405020304" pitchFamily="18" charset="0"/>
                <a:ea typeface="+mn-ea"/>
                <a:cs typeface="Times New Roman" panose="02020603050405020304" pitchFamily="18" charset="0"/>
              </a:rPr>
              <a:t>Mounted at /content/drive</a:t>
            </a:r>
          </a:p>
        </p:txBody>
      </p:sp>
    </p:spTree>
    <p:extLst>
      <p:ext uri="{BB962C8B-B14F-4D97-AF65-F5344CB8AC3E}">
        <p14:creationId xmlns:p14="http://schemas.microsoft.com/office/powerpoint/2010/main" val="2813746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7A0F-2C0A-4960-8D30-1DBB5EA7C11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Random variable</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45AE935-CB5D-4DCE-B4A8-FA1B40E7C470}"/>
              </a:ext>
            </a:extLst>
          </p:cNvPr>
          <p:cNvPicPr>
            <a:picLocks noGrp="1" noChangeAspect="1"/>
          </p:cNvPicPr>
          <p:nvPr>
            <p:ph idx="1"/>
          </p:nvPr>
        </p:nvPicPr>
        <p:blipFill>
          <a:blip r:embed="rId2"/>
          <a:stretch>
            <a:fillRect/>
          </a:stretch>
        </p:blipFill>
        <p:spPr>
          <a:xfrm>
            <a:off x="3660046" y="2899001"/>
            <a:ext cx="9145524" cy="1973580"/>
          </a:xfrm>
          <a:prstGeom prst="rect">
            <a:avLst/>
          </a:prstGeom>
        </p:spPr>
      </p:pic>
      <p:sp>
        <p:nvSpPr>
          <p:cNvPr id="10" name="TextBox 9">
            <a:extLst>
              <a:ext uri="{FF2B5EF4-FFF2-40B4-BE49-F238E27FC236}">
                <a16:creationId xmlns:a16="http://schemas.microsoft.com/office/drawing/2014/main" id="{C1C305D8-309B-44B2-B449-F467E8F4D7FD}"/>
              </a:ext>
            </a:extLst>
          </p:cNvPr>
          <p:cNvSpPr txBox="1"/>
          <p:nvPr/>
        </p:nvSpPr>
        <p:spPr>
          <a:xfrm>
            <a:off x="904775" y="1930400"/>
            <a:ext cx="10428129" cy="4247317"/>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Eg</a:t>
            </a:r>
            <a:r>
              <a:rPr lang="en-US" dirty="0"/>
              <a:t>: The mode of payment</a:t>
            </a:r>
          </a:p>
          <a:p>
            <a:r>
              <a:rPr lang="en-US" dirty="0"/>
              <a:t>- cash, mobile wallet, card,</a:t>
            </a:r>
          </a:p>
          <a:p>
            <a:r>
              <a:rPr lang="en-US" dirty="0"/>
              <a:t>bank transfer</a:t>
            </a:r>
          </a:p>
          <a:p>
            <a:pPr algn="r"/>
            <a:r>
              <a:rPr lang="en-US" dirty="0"/>
              <a:t> </a:t>
            </a:r>
          </a:p>
          <a:p>
            <a:r>
              <a:rPr lang="en-US" dirty="0" err="1"/>
              <a:t>Eg</a:t>
            </a:r>
            <a:r>
              <a:rPr lang="en-US" dirty="0"/>
              <a:t>: The bill amount</a:t>
            </a:r>
          </a:p>
        </p:txBody>
      </p:sp>
    </p:spTree>
    <p:extLst>
      <p:ext uri="{BB962C8B-B14F-4D97-AF65-F5344CB8AC3E}">
        <p14:creationId xmlns:p14="http://schemas.microsoft.com/office/powerpoint/2010/main" val="15820033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EDEDC-8ACB-4498-B766-6E216DE798AF}"/>
              </a:ext>
            </a:extLst>
          </p:cNvPr>
          <p:cNvSpPr>
            <a:spLocks noGrp="1"/>
          </p:cNvSpPr>
          <p:nvPr>
            <p:ph type="title"/>
          </p:nvPr>
        </p:nvSpPr>
        <p:spPr>
          <a:xfrm>
            <a:off x="838200" y="374750"/>
            <a:ext cx="10515600" cy="1325563"/>
          </a:xfrm>
        </p:spPr>
        <p:txBody>
          <a:bodyPr>
            <a:normAutofit fontScale="90000"/>
          </a:bodyPr>
          <a:lstStyle/>
          <a:p>
            <a:r>
              <a:rPr lang="en-IN" dirty="0" err="1"/>
              <a:t>Corr</a:t>
            </a:r>
            <a:r>
              <a:rPr lang="en-IN" dirty="0"/>
              <a:t>() Corelation</a:t>
            </a:r>
            <a:br>
              <a:rPr lang="en-IN" dirty="0"/>
            </a:br>
            <a:r>
              <a:rPr lang="en-US" sz="3100" dirty="0">
                <a:latin typeface="Times New Roman" panose="02020603050405020304" pitchFamily="18" charset="0"/>
                <a:cs typeface="Times New Roman" panose="02020603050405020304" pitchFamily="18" charset="0"/>
              </a:rPr>
              <a:t>The </a:t>
            </a:r>
            <a:r>
              <a:rPr lang="en-US" sz="3100" dirty="0" err="1">
                <a:latin typeface="Times New Roman" panose="02020603050405020304" pitchFamily="18" charset="0"/>
                <a:cs typeface="Times New Roman" panose="02020603050405020304" pitchFamily="18" charset="0"/>
              </a:rPr>
              <a:t>corr</a:t>
            </a:r>
            <a:r>
              <a:rPr lang="en-US" sz="3100" dirty="0">
                <a:latin typeface="Times New Roman" panose="02020603050405020304" pitchFamily="18" charset="0"/>
                <a:cs typeface="Times New Roman" panose="02020603050405020304" pitchFamily="18" charset="0"/>
              </a:rPr>
              <a:t> () method finds the correlation of each column in a </a:t>
            </a:r>
            <a:r>
              <a:rPr lang="en-US" sz="3100" dirty="0" err="1">
                <a:latin typeface="Times New Roman" panose="02020603050405020304" pitchFamily="18" charset="0"/>
                <a:cs typeface="Times New Roman" panose="02020603050405020304" pitchFamily="18" charset="0"/>
              </a:rPr>
              <a:t>DataFrame</a:t>
            </a:r>
            <a:r>
              <a:rPr lang="en-US" sz="3100" dirty="0">
                <a:latin typeface="Times New Roman" panose="02020603050405020304" pitchFamily="18" charset="0"/>
                <a:cs typeface="Times New Roman" panose="02020603050405020304" pitchFamily="18" charset="0"/>
              </a:rPr>
              <a:t>.</a:t>
            </a:r>
            <a:endParaRPr lang="en-IN" sz="31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F77BDC-2A35-4761-BFD0-61382F4FEB1E}"/>
              </a:ext>
            </a:extLst>
          </p:cNvPr>
          <p:cNvSpPr>
            <a:spLocks noGrp="1"/>
          </p:cNvSpPr>
          <p:nvPr>
            <p:ph idx="1"/>
          </p:nvPr>
        </p:nvSpPr>
        <p:spPr/>
        <p:txBody>
          <a:bodyPr>
            <a:normAutofit fontScale="85000" lnSpcReduction="20000"/>
          </a:bodyPr>
          <a:lstStyle/>
          <a:p>
            <a:pPr marL="0" indent="0">
              <a:buNone/>
            </a:pPr>
            <a:r>
              <a:rPr lang="en-IN" dirty="0"/>
              <a:t>import pandas as pd</a:t>
            </a:r>
          </a:p>
          <a:p>
            <a:pPr marL="0" indent="0">
              <a:buNone/>
            </a:pPr>
            <a:endParaRPr lang="en-IN" dirty="0"/>
          </a:p>
          <a:p>
            <a:pPr marL="0" indent="0">
              <a:buNone/>
            </a:pPr>
            <a:r>
              <a:rPr lang="en-IN" dirty="0"/>
              <a:t>data = {</a:t>
            </a:r>
          </a:p>
          <a:p>
            <a:pPr marL="0" indent="0">
              <a:buNone/>
            </a:pPr>
            <a:r>
              <a:rPr lang="en-IN" dirty="0"/>
              <a:t>  "Duration": [50, 40, 45],</a:t>
            </a:r>
          </a:p>
          <a:p>
            <a:pPr marL="0" indent="0">
              <a:buNone/>
            </a:pPr>
            <a:r>
              <a:rPr lang="en-IN" dirty="0"/>
              <a:t>  "Pulse": [109, 117, 110],</a:t>
            </a:r>
          </a:p>
          <a:p>
            <a:pPr marL="0" indent="0">
              <a:buNone/>
            </a:pPr>
            <a:r>
              <a:rPr lang="en-IN" dirty="0"/>
              <a:t>  "Calories": [409.1, 479.5, 340.8]  </a:t>
            </a:r>
          </a:p>
          <a:p>
            <a:pPr marL="0" indent="0">
              <a:buNone/>
            </a:pPr>
            <a:r>
              <a:rPr lang="en-IN" dirty="0"/>
              <a:t>}</a:t>
            </a:r>
          </a:p>
          <a:p>
            <a:pPr marL="0" indent="0">
              <a:buNone/>
            </a:pPr>
            <a:endParaRPr lang="en-IN" dirty="0"/>
          </a:p>
          <a:p>
            <a:pPr marL="0" indent="0">
              <a:buNone/>
            </a:pPr>
            <a:r>
              <a:rPr lang="en-IN" dirty="0" err="1"/>
              <a:t>df</a:t>
            </a:r>
            <a:r>
              <a:rPr lang="en-IN" dirty="0"/>
              <a:t> = </a:t>
            </a:r>
            <a:r>
              <a:rPr lang="en-IN" dirty="0" err="1"/>
              <a:t>pd.DataFrame</a:t>
            </a:r>
            <a:r>
              <a:rPr lang="en-IN" dirty="0"/>
              <a:t>(data)</a:t>
            </a:r>
          </a:p>
          <a:p>
            <a:pPr marL="0" indent="0">
              <a:buNone/>
            </a:pPr>
            <a:endParaRPr lang="en-IN" dirty="0"/>
          </a:p>
          <a:p>
            <a:pPr marL="0" indent="0">
              <a:buNone/>
            </a:pPr>
            <a:r>
              <a:rPr lang="en-IN" dirty="0"/>
              <a:t>print(</a:t>
            </a:r>
            <a:r>
              <a:rPr lang="en-IN" dirty="0" err="1"/>
              <a:t>df.corr</a:t>
            </a:r>
            <a:r>
              <a:rPr lang="en-IN" dirty="0"/>
              <a:t>())</a:t>
            </a:r>
          </a:p>
          <a:p>
            <a:pPr marL="0" indent="0">
              <a:buNone/>
            </a:pPr>
            <a:endParaRPr lang="en-IN" dirty="0"/>
          </a:p>
        </p:txBody>
      </p:sp>
    </p:spTree>
    <p:extLst>
      <p:ext uri="{BB962C8B-B14F-4D97-AF65-F5344CB8AC3E}">
        <p14:creationId xmlns:p14="http://schemas.microsoft.com/office/powerpoint/2010/main" val="33912544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62C5B9-CEF3-4045-9B1D-B8BDF84A9281}"/>
              </a:ext>
            </a:extLst>
          </p:cNvPr>
          <p:cNvSpPr>
            <a:spLocks noGrp="1"/>
          </p:cNvSpPr>
          <p:nvPr>
            <p:ph idx="1"/>
          </p:nvPr>
        </p:nvSpPr>
        <p:spPr>
          <a:xfrm>
            <a:off x="471638" y="433137"/>
            <a:ext cx="10882162" cy="6424863"/>
          </a:xfrm>
        </p:spPr>
        <p:txBody>
          <a:bodyPr>
            <a:normAutofit lnSpcReduction="10000"/>
          </a:bodyPr>
          <a:lstStyle/>
          <a:p>
            <a:pPr algn="just"/>
            <a:r>
              <a:rPr lang="en-IN" dirty="0" err="1">
                <a:latin typeface="Times New Roman" panose="02020603050405020304" pitchFamily="18" charset="0"/>
                <a:cs typeface="Times New Roman" panose="02020603050405020304" pitchFamily="18" charset="0"/>
              </a:rPr>
              <a:t>pandas.pivot_table</a:t>
            </a:r>
            <a:r>
              <a:rPr lang="en-IN" dirty="0">
                <a:latin typeface="Times New Roman" panose="02020603050405020304" pitchFamily="18" charset="0"/>
                <a:cs typeface="Times New Roman" panose="02020603050405020304" pitchFamily="18" charset="0"/>
              </a:rPr>
              <a:t>(data, values=None, index=None, columns=None, </a:t>
            </a:r>
            <a:r>
              <a:rPr lang="en-IN" dirty="0" err="1">
                <a:latin typeface="Times New Roman" panose="02020603050405020304" pitchFamily="18" charset="0"/>
                <a:cs typeface="Times New Roman" panose="02020603050405020304" pitchFamily="18" charset="0"/>
              </a:rPr>
              <a:t>aggfunc</a:t>
            </a:r>
            <a:r>
              <a:rPr lang="en-IN" dirty="0">
                <a:latin typeface="Times New Roman" panose="02020603050405020304" pitchFamily="18" charset="0"/>
                <a:cs typeface="Times New Roman" panose="02020603050405020304" pitchFamily="18" charset="0"/>
              </a:rPr>
              <a:t>='mean', </a:t>
            </a:r>
            <a:r>
              <a:rPr lang="en-IN" dirty="0" err="1">
                <a:latin typeface="Times New Roman" panose="02020603050405020304" pitchFamily="18" charset="0"/>
                <a:cs typeface="Times New Roman" panose="02020603050405020304" pitchFamily="18" charset="0"/>
              </a:rPr>
              <a:t>fill_value</a:t>
            </a:r>
            <a:r>
              <a:rPr lang="en-IN" dirty="0">
                <a:latin typeface="Times New Roman" panose="02020603050405020304" pitchFamily="18" charset="0"/>
                <a:cs typeface="Times New Roman" panose="02020603050405020304" pitchFamily="18" charset="0"/>
              </a:rPr>
              <a:t>=None, margins=False, </a:t>
            </a:r>
            <a:r>
              <a:rPr lang="en-IN" dirty="0" err="1">
                <a:latin typeface="Times New Roman" panose="02020603050405020304" pitchFamily="18" charset="0"/>
                <a:cs typeface="Times New Roman" panose="02020603050405020304" pitchFamily="18" charset="0"/>
              </a:rPr>
              <a:t>dropna</a:t>
            </a:r>
            <a:r>
              <a:rPr lang="en-IN" dirty="0">
                <a:latin typeface="Times New Roman" panose="02020603050405020304" pitchFamily="18" charset="0"/>
                <a:cs typeface="Times New Roman" panose="02020603050405020304" pitchFamily="18" charset="0"/>
              </a:rPr>
              <a:t>=True, </a:t>
            </a:r>
            <a:r>
              <a:rPr lang="en-IN" dirty="0" err="1">
                <a:latin typeface="Times New Roman" panose="02020603050405020304" pitchFamily="18" charset="0"/>
                <a:cs typeface="Times New Roman" panose="02020603050405020304" pitchFamily="18" charset="0"/>
              </a:rPr>
              <a:t>margins_name</a:t>
            </a:r>
            <a:r>
              <a:rPr lang="en-IN" dirty="0">
                <a:latin typeface="Times New Roman" panose="02020603050405020304" pitchFamily="18" charset="0"/>
                <a:cs typeface="Times New Roman" panose="02020603050405020304" pitchFamily="18" charset="0"/>
              </a:rPr>
              <a:t>='All', observed=False, sort=True)</a:t>
            </a:r>
          </a:p>
          <a:p>
            <a:pPr algn="just"/>
            <a:r>
              <a:rPr lang="en-IN" i="0" dirty="0" err="1">
                <a:solidFill>
                  <a:srgbClr val="333333"/>
                </a:solidFill>
                <a:effectLst/>
                <a:latin typeface="Times New Roman" panose="02020603050405020304" pitchFamily="18" charset="0"/>
                <a:cs typeface="Times New Roman" panose="02020603050405020304" pitchFamily="18" charset="0"/>
              </a:rPr>
              <a:t>pandas.</a:t>
            </a:r>
            <a:r>
              <a:rPr lang="en-IN" i="0" dirty="0" err="1">
                <a:effectLst/>
                <a:latin typeface="Times New Roman" panose="02020603050405020304" pitchFamily="18" charset="0"/>
                <a:cs typeface="Times New Roman" panose="02020603050405020304" pitchFamily="18" charset="0"/>
              </a:rPr>
              <a:t>crosstab</a:t>
            </a:r>
            <a:r>
              <a:rPr lang="en-IN" i="0" dirty="0">
                <a:solidFill>
                  <a:srgbClr val="333333"/>
                </a:solidFill>
                <a:effectLst/>
                <a:latin typeface="Times New Roman" panose="02020603050405020304" pitchFamily="18" charset="0"/>
                <a:cs typeface="Times New Roman" panose="02020603050405020304" pitchFamily="18" charset="0"/>
              </a:rPr>
              <a:t>(</a:t>
            </a:r>
            <a:r>
              <a:rPr lang="en-IN" i="1" dirty="0">
                <a:solidFill>
                  <a:srgbClr val="333333"/>
                </a:solidFill>
                <a:effectLst/>
                <a:latin typeface="Times New Roman" panose="02020603050405020304" pitchFamily="18" charset="0"/>
                <a:cs typeface="Times New Roman" panose="02020603050405020304" pitchFamily="18" charset="0"/>
              </a:rPr>
              <a:t>index</a:t>
            </a:r>
            <a:r>
              <a:rPr lang="en-IN" i="0" dirty="0">
                <a:solidFill>
                  <a:srgbClr val="333333"/>
                </a:solidFill>
                <a:effectLst/>
                <a:latin typeface="Times New Roman" panose="02020603050405020304" pitchFamily="18" charset="0"/>
                <a:cs typeface="Times New Roman" panose="02020603050405020304" pitchFamily="18" charset="0"/>
              </a:rPr>
              <a:t>, </a:t>
            </a:r>
            <a:r>
              <a:rPr lang="en-IN" i="1" dirty="0">
                <a:solidFill>
                  <a:srgbClr val="333333"/>
                </a:solidFill>
                <a:effectLst/>
                <a:latin typeface="Times New Roman" panose="02020603050405020304" pitchFamily="18" charset="0"/>
                <a:cs typeface="Times New Roman" panose="02020603050405020304" pitchFamily="18" charset="0"/>
              </a:rPr>
              <a:t>columns</a:t>
            </a:r>
            <a:r>
              <a:rPr lang="en-IN" i="0" dirty="0">
                <a:solidFill>
                  <a:srgbClr val="333333"/>
                </a:solidFill>
                <a:effectLst/>
                <a:latin typeface="Times New Roman" panose="02020603050405020304" pitchFamily="18" charset="0"/>
                <a:cs typeface="Times New Roman" panose="02020603050405020304" pitchFamily="18" charset="0"/>
              </a:rPr>
              <a:t>, </a:t>
            </a:r>
            <a:r>
              <a:rPr lang="en-IN" i="1" dirty="0">
                <a:solidFill>
                  <a:srgbClr val="333333"/>
                </a:solidFill>
                <a:effectLst/>
                <a:latin typeface="Times New Roman" panose="02020603050405020304" pitchFamily="18" charset="0"/>
                <a:cs typeface="Times New Roman" panose="02020603050405020304" pitchFamily="18" charset="0"/>
              </a:rPr>
              <a:t>values=None</a:t>
            </a:r>
            <a:r>
              <a:rPr lang="en-IN" i="0" dirty="0">
                <a:solidFill>
                  <a:srgbClr val="333333"/>
                </a:solidFill>
                <a:effectLst/>
                <a:latin typeface="Times New Roman" panose="02020603050405020304" pitchFamily="18" charset="0"/>
                <a:cs typeface="Times New Roman" panose="02020603050405020304" pitchFamily="18" charset="0"/>
              </a:rPr>
              <a:t>, </a:t>
            </a:r>
            <a:r>
              <a:rPr lang="en-IN" i="1" dirty="0" err="1">
                <a:solidFill>
                  <a:srgbClr val="333333"/>
                </a:solidFill>
                <a:effectLst/>
                <a:latin typeface="Times New Roman" panose="02020603050405020304" pitchFamily="18" charset="0"/>
                <a:cs typeface="Times New Roman" panose="02020603050405020304" pitchFamily="18" charset="0"/>
              </a:rPr>
              <a:t>rownames</a:t>
            </a:r>
            <a:r>
              <a:rPr lang="en-IN" i="1" dirty="0">
                <a:solidFill>
                  <a:srgbClr val="333333"/>
                </a:solidFill>
                <a:effectLst/>
                <a:latin typeface="Times New Roman" panose="02020603050405020304" pitchFamily="18" charset="0"/>
                <a:cs typeface="Times New Roman" panose="02020603050405020304" pitchFamily="18" charset="0"/>
              </a:rPr>
              <a:t>=None</a:t>
            </a:r>
            <a:r>
              <a:rPr lang="en-IN" i="0" dirty="0">
                <a:solidFill>
                  <a:srgbClr val="333333"/>
                </a:solidFill>
                <a:effectLst/>
                <a:latin typeface="Times New Roman" panose="02020603050405020304" pitchFamily="18" charset="0"/>
                <a:cs typeface="Times New Roman" panose="02020603050405020304" pitchFamily="18" charset="0"/>
              </a:rPr>
              <a:t>, </a:t>
            </a:r>
            <a:r>
              <a:rPr lang="en-IN" i="1" dirty="0" err="1">
                <a:solidFill>
                  <a:srgbClr val="333333"/>
                </a:solidFill>
                <a:effectLst/>
                <a:latin typeface="Times New Roman" panose="02020603050405020304" pitchFamily="18" charset="0"/>
                <a:cs typeface="Times New Roman" panose="02020603050405020304" pitchFamily="18" charset="0"/>
              </a:rPr>
              <a:t>colnames</a:t>
            </a:r>
            <a:r>
              <a:rPr lang="en-IN" i="1" dirty="0">
                <a:solidFill>
                  <a:srgbClr val="333333"/>
                </a:solidFill>
                <a:effectLst/>
                <a:latin typeface="Times New Roman" panose="02020603050405020304" pitchFamily="18" charset="0"/>
                <a:cs typeface="Times New Roman" panose="02020603050405020304" pitchFamily="18" charset="0"/>
              </a:rPr>
              <a:t>=None</a:t>
            </a:r>
            <a:r>
              <a:rPr lang="en-IN" i="0" dirty="0">
                <a:solidFill>
                  <a:srgbClr val="333333"/>
                </a:solidFill>
                <a:effectLst/>
                <a:latin typeface="Times New Roman" panose="02020603050405020304" pitchFamily="18" charset="0"/>
                <a:cs typeface="Times New Roman" panose="02020603050405020304" pitchFamily="18" charset="0"/>
              </a:rPr>
              <a:t>, </a:t>
            </a:r>
            <a:r>
              <a:rPr lang="en-IN" i="1" dirty="0" err="1">
                <a:solidFill>
                  <a:srgbClr val="333333"/>
                </a:solidFill>
                <a:effectLst/>
                <a:latin typeface="Times New Roman" panose="02020603050405020304" pitchFamily="18" charset="0"/>
                <a:cs typeface="Times New Roman" panose="02020603050405020304" pitchFamily="18" charset="0"/>
              </a:rPr>
              <a:t>aggfunc</a:t>
            </a:r>
            <a:r>
              <a:rPr lang="en-IN" i="1" dirty="0">
                <a:solidFill>
                  <a:srgbClr val="333333"/>
                </a:solidFill>
                <a:effectLst/>
                <a:latin typeface="Times New Roman" panose="02020603050405020304" pitchFamily="18" charset="0"/>
                <a:cs typeface="Times New Roman" panose="02020603050405020304" pitchFamily="18" charset="0"/>
              </a:rPr>
              <a:t>=None</a:t>
            </a:r>
            <a:r>
              <a:rPr lang="en-IN" i="0" dirty="0">
                <a:solidFill>
                  <a:srgbClr val="333333"/>
                </a:solidFill>
                <a:effectLst/>
                <a:latin typeface="Times New Roman" panose="02020603050405020304" pitchFamily="18" charset="0"/>
                <a:cs typeface="Times New Roman" panose="02020603050405020304" pitchFamily="18" charset="0"/>
              </a:rPr>
              <a:t>, </a:t>
            </a:r>
            <a:r>
              <a:rPr lang="en-IN" i="1" dirty="0">
                <a:solidFill>
                  <a:srgbClr val="333333"/>
                </a:solidFill>
                <a:effectLst/>
                <a:latin typeface="Times New Roman" panose="02020603050405020304" pitchFamily="18" charset="0"/>
                <a:cs typeface="Times New Roman" panose="02020603050405020304" pitchFamily="18" charset="0"/>
              </a:rPr>
              <a:t>margins=False</a:t>
            </a:r>
            <a:r>
              <a:rPr lang="en-IN" i="0" dirty="0">
                <a:solidFill>
                  <a:srgbClr val="333333"/>
                </a:solidFill>
                <a:effectLst/>
                <a:latin typeface="Times New Roman" panose="02020603050405020304" pitchFamily="18" charset="0"/>
                <a:cs typeface="Times New Roman" panose="02020603050405020304" pitchFamily="18" charset="0"/>
              </a:rPr>
              <a:t>, </a:t>
            </a:r>
            <a:r>
              <a:rPr lang="en-IN" i="1" dirty="0" err="1">
                <a:solidFill>
                  <a:srgbClr val="333333"/>
                </a:solidFill>
                <a:effectLst/>
                <a:latin typeface="Times New Roman" panose="02020603050405020304" pitchFamily="18" charset="0"/>
                <a:cs typeface="Times New Roman" panose="02020603050405020304" pitchFamily="18" charset="0"/>
              </a:rPr>
              <a:t>margins_name</a:t>
            </a:r>
            <a:r>
              <a:rPr lang="en-IN" i="1" dirty="0">
                <a:solidFill>
                  <a:srgbClr val="333333"/>
                </a:solidFill>
                <a:effectLst/>
                <a:latin typeface="Times New Roman" panose="02020603050405020304" pitchFamily="18" charset="0"/>
                <a:cs typeface="Times New Roman" panose="02020603050405020304" pitchFamily="18" charset="0"/>
              </a:rPr>
              <a:t>='All'</a:t>
            </a:r>
            <a:r>
              <a:rPr lang="en-IN" i="0" dirty="0">
                <a:solidFill>
                  <a:srgbClr val="333333"/>
                </a:solidFill>
                <a:effectLst/>
                <a:latin typeface="Times New Roman" panose="02020603050405020304" pitchFamily="18" charset="0"/>
                <a:cs typeface="Times New Roman" panose="02020603050405020304" pitchFamily="18" charset="0"/>
              </a:rPr>
              <a:t>, </a:t>
            </a:r>
            <a:r>
              <a:rPr lang="en-IN" i="1" dirty="0" err="1">
                <a:solidFill>
                  <a:srgbClr val="333333"/>
                </a:solidFill>
                <a:effectLst/>
                <a:latin typeface="Times New Roman" panose="02020603050405020304" pitchFamily="18" charset="0"/>
                <a:cs typeface="Times New Roman" panose="02020603050405020304" pitchFamily="18" charset="0"/>
              </a:rPr>
              <a:t>dropna</a:t>
            </a:r>
            <a:r>
              <a:rPr lang="en-IN" i="1" dirty="0">
                <a:solidFill>
                  <a:srgbClr val="333333"/>
                </a:solidFill>
                <a:effectLst/>
                <a:latin typeface="Times New Roman" panose="02020603050405020304" pitchFamily="18" charset="0"/>
                <a:cs typeface="Times New Roman" panose="02020603050405020304" pitchFamily="18" charset="0"/>
              </a:rPr>
              <a:t>=True</a:t>
            </a:r>
            <a:r>
              <a:rPr lang="en-IN" i="0" dirty="0">
                <a:solidFill>
                  <a:srgbClr val="333333"/>
                </a:solidFill>
                <a:effectLst/>
                <a:latin typeface="Times New Roman" panose="02020603050405020304" pitchFamily="18" charset="0"/>
                <a:cs typeface="Times New Roman" panose="02020603050405020304" pitchFamily="18" charset="0"/>
              </a:rPr>
              <a:t>, </a:t>
            </a:r>
            <a:r>
              <a:rPr lang="en-IN" i="1" dirty="0">
                <a:solidFill>
                  <a:srgbClr val="333333"/>
                </a:solidFill>
                <a:effectLst/>
                <a:latin typeface="Times New Roman" panose="02020603050405020304" pitchFamily="18" charset="0"/>
                <a:cs typeface="Times New Roman" panose="02020603050405020304" pitchFamily="18" charset="0"/>
              </a:rPr>
              <a:t>normalize=False</a:t>
            </a:r>
            <a:r>
              <a:rPr lang="en-IN" i="0" dirty="0">
                <a:solidFill>
                  <a:srgbClr val="333333"/>
                </a:solidFill>
                <a:effectLst/>
                <a:latin typeface="Times New Roman" panose="02020603050405020304" pitchFamily="18" charset="0"/>
                <a:cs typeface="Times New Roman" panose="02020603050405020304" pitchFamily="18" charset="0"/>
              </a:rPr>
              <a:t>)</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srgbClr val="444444"/>
                </a:solidFill>
                <a:effectLst/>
                <a:uLnTx/>
                <a:uFillTx/>
                <a:latin typeface="Times New Roman" panose="02020603050405020304" pitchFamily="18" charset="0"/>
                <a:cs typeface="Times New Roman" panose="02020603050405020304" pitchFamily="18" charset="0"/>
              </a:rPr>
              <a:t>In Python, a</a:t>
            </a:r>
            <a:r>
              <a:rPr kumimoji="0" lang="en-US" sz="280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crosstab </a:t>
            </a:r>
            <a:r>
              <a:rPr kumimoji="0" lang="en-US" sz="2800" i="0" u="none" strike="noStrike" kern="1200" cap="none" spc="0" normalizeH="0" baseline="0" noProof="0" dirty="0">
                <a:ln>
                  <a:noFill/>
                </a:ln>
                <a:solidFill>
                  <a:srgbClr val="444444"/>
                </a:solidFill>
                <a:effectLst/>
                <a:uLnTx/>
                <a:uFillTx/>
                <a:latin typeface="Times New Roman" panose="02020603050405020304" pitchFamily="18" charset="0"/>
                <a:cs typeface="Times New Roman" panose="02020603050405020304" pitchFamily="18" charset="0"/>
              </a:rPr>
              <a:t>is a tabulation of two different categorical variables. array-like, Series, or list of arrays/Series Values to group by in the rows.</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err="1">
                <a:ln>
                  <a:noFill/>
                </a:ln>
                <a:solidFill>
                  <a:srgbClr val="FF0000"/>
                </a:solidFill>
                <a:effectLst/>
                <a:uLnTx/>
                <a:uFillTx/>
                <a:latin typeface="Times New Roman" panose="02020603050405020304" pitchFamily="18" charset="0"/>
                <a:cs typeface="Times New Roman" panose="02020603050405020304" pitchFamily="18" charset="0"/>
              </a:rPr>
              <a:t>dropna</a:t>
            </a:r>
            <a:r>
              <a:rPr kumimoji="0" lang="en-US" sz="2800"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 </a:t>
            </a:r>
            <a:r>
              <a:rPr kumimoji="0" lang="en-US" sz="2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:bool, default True Do not include columns whose entries are all </a:t>
            </a:r>
            <a:r>
              <a:rPr kumimoji="0" lang="en-US" sz="280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NaN</a:t>
            </a:r>
            <a:r>
              <a:rPr kumimoji="0" lang="en-US" sz="2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endParaRPr kumimoji="0" lang="en-IN" sz="2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algn="just"/>
            <a:r>
              <a:rPr lang="en-US" i="1" dirty="0" err="1">
                <a:solidFill>
                  <a:srgbClr val="FF0000"/>
                </a:solidFill>
                <a:effectLst/>
                <a:latin typeface="Times New Roman" panose="02020603050405020304" pitchFamily="18" charset="0"/>
                <a:cs typeface="Times New Roman" panose="02020603050405020304" pitchFamily="18" charset="0"/>
              </a:rPr>
              <a:t>aggfunc</a:t>
            </a:r>
            <a:r>
              <a:rPr lang="en-US" i="1" dirty="0">
                <a:solidFill>
                  <a:srgbClr val="FF0000"/>
                </a:solidFill>
                <a:effectLst/>
                <a:latin typeface="Times New Roman" panose="02020603050405020304" pitchFamily="18" charset="0"/>
                <a:cs typeface="Times New Roman" panose="02020603050405020304" pitchFamily="18" charset="0"/>
              </a:rPr>
              <a:t>: </a:t>
            </a:r>
            <a:r>
              <a:rPr lang="en-US" i="1" dirty="0">
                <a:solidFill>
                  <a:srgbClr val="273239"/>
                </a:solidFill>
                <a:effectLst/>
                <a:latin typeface="Times New Roman" panose="02020603050405020304" pitchFamily="18" charset="0"/>
                <a:cs typeface="Times New Roman" panose="02020603050405020304" pitchFamily="18" charset="0"/>
              </a:rPr>
              <a:t>function, list of functions, </a:t>
            </a:r>
            <a:r>
              <a:rPr lang="en-US" i="1" dirty="0" err="1">
                <a:solidFill>
                  <a:srgbClr val="273239"/>
                </a:solidFill>
                <a:effectLst/>
                <a:latin typeface="Times New Roman" panose="02020603050405020304" pitchFamily="18" charset="0"/>
                <a:cs typeface="Times New Roman" panose="02020603050405020304" pitchFamily="18" charset="0"/>
              </a:rPr>
              <a:t>dict</a:t>
            </a:r>
            <a:r>
              <a:rPr lang="en-US" i="1" dirty="0">
                <a:solidFill>
                  <a:srgbClr val="273239"/>
                </a:solidFill>
                <a:effectLst/>
                <a:latin typeface="Times New Roman" panose="02020603050405020304" pitchFamily="18" charset="0"/>
                <a:cs typeface="Times New Roman" panose="02020603050405020304" pitchFamily="18" charset="0"/>
              </a:rPr>
              <a:t>, default </a:t>
            </a:r>
            <a:r>
              <a:rPr lang="en-US" i="1" dirty="0" err="1">
                <a:solidFill>
                  <a:srgbClr val="273239"/>
                </a:solidFill>
                <a:effectLst/>
                <a:latin typeface="Times New Roman" panose="02020603050405020304" pitchFamily="18" charset="0"/>
                <a:cs typeface="Times New Roman" panose="02020603050405020304" pitchFamily="18" charset="0"/>
              </a:rPr>
              <a:t>numpy.mean</a:t>
            </a:r>
            <a:br>
              <a:rPr lang="en-US" dirty="0">
                <a:latin typeface="Times New Roman" panose="02020603050405020304" pitchFamily="18" charset="0"/>
                <a:cs typeface="Times New Roman" panose="02020603050405020304" pitchFamily="18" charset="0"/>
              </a:rPr>
            </a:br>
            <a:r>
              <a:rPr lang="en-US" i="1" dirty="0">
                <a:solidFill>
                  <a:srgbClr val="273239"/>
                </a:solidFill>
                <a:effectLst/>
                <a:latin typeface="Times New Roman" panose="02020603050405020304" pitchFamily="18" charset="0"/>
                <a:cs typeface="Times New Roman" panose="02020603050405020304" pitchFamily="18" charset="0"/>
              </a:rPr>
              <a:t>-&gt; If list of functions passed, the resulting pivot table will have hierarchical columns whose top level are the function names.</a:t>
            </a:r>
            <a:br>
              <a:rPr lang="en-US" dirty="0">
                <a:latin typeface="Times New Roman" panose="02020603050405020304" pitchFamily="18" charset="0"/>
                <a:cs typeface="Times New Roman" panose="02020603050405020304" pitchFamily="18" charset="0"/>
              </a:rPr>
            </a:br>
            <a:r>
              <a:rPr lang="en-US" i="1" dirty="0">
                <a:solidFill>
                  <a:srgbClr val="273239"/>
                </a:solidFill>
                <a:effectLst/>
                <a:latin typeface="Times New Roman" panose="02020603050405020304" pitchFamily="18" charset="0"/>
                <a:cs typeface="Times New Roman" panose="02020603050405020304" pitchFamily="18" charset="0"/>
              </a:rPr>
              <a:t>-&gt; If </a:t>
            </a:r>
            <a:r>
              <a:rPr lang="en-US" i="1" dirty="0" err="1">
                <a:solidFill>
                  <a:srgbClr val="273239"/>
                </a:solidFill>
                <a:effectLst/>
                <a:latin typeface="Times New Roman" panose="02020603050405020304" pitchFamily="18" charset="0"/>
                <a:cs typeface="Times New Roman" panose="02020603050405020304" pitchFamily="18" charset="0"/>
              </a:rPr>
              <a:t>dict</a:t>
            </a:r>
            <a:r>
              <a:rPr lang="en-US" i="1" dirty="0">
                <a:solidFill>
                  <a:srgbClr val="273239"/>
                </a:solidFill>
                <a:effectLst/>
                <a:latin typeface="Times New Roman" panose="02020603050405020304" pitchFamily="18" charset="0"/>
                <a:cs typeface="Times New Roman" panose="02020603050405020304" pitchFamily="18" charset="0"/>
              </a:rPr>
              <a:t> is passed, the key is column to aggregate and value is function or list of functions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492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F7416-53AF-4C35-9015-1D7500B3BC6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Discrete random variable</a:t>
            </a:r>
          </a:p>
        </p:txBody>
      </p:sp>
      <p:sp>
        <p:nvSpPr>
          <p:cNvPr id="3" name="Content Placeholder 2">
            <a:extLst>
              <a:ext uri="{FF2B5EF4-FFF2-40B4-BE49-F238E27FC236}">
                <a16:creationId xmlns:a16="http://schemas.microsoft.com/office/drawing/2014/main" id="{0A729234-1000-414C-84B9-B39B8629A646}"/>
              </a:ext>
            </a:extLst>
          </p:cNvPr>
          <p:cNvSpPr>
            <a:spLocks noGrp="1"/>
          </p:cNvSpPr>
          <p:nvPr>
            <p:ph idx="1"/>
          </p:nvPr>
        </p:nvSpPr>
        <p:spPr>
          <a:xfrm>
            <a:off x="673768" y="1825625"/>
            <a:ext cx="10680032" cy="4351338"/>
          </a:xfrm>
        </p:spPr>
        <p:txBody>
          <a:bodyPr/>
          <a:lstStyle/>
          <a:p>
            <a:pPr marL="0" indent="0">
              <a:buNone/>
            </a:pPr>
            <a:r>
              <a:rPr lang="en-US" dirty="0">
                <a:latin typeface="Times New Roman" panose="02020603050405020304" pitchFamily="18" charset="0"/>
                <a:cs typeface="Times New Roman" panose="02020603050405020304" pitchFamily="18" charset="0"/>
              </a:rPr>
              <a:t>●A discrete random variable takes discrete values that is value from the set of whole numbers only or a set of categories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discrete random variable can either take finite or countably values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possible outcomes can be listed effectively</a:t>
            </a:r>
          </a:p>
          <a:p>
            <a:pPr marL="0" indent="0">
              <a:buNone/>
            </a:pPr>
            <a:endParaRPr lang="en-IN" dirty="0"/>
          </a:p>
        </p:txBody>
      </p:sp>
    </p:spTree>
    <p:extLst>
      <p:ext uri="{BB962C8B-B14F-4D97-AF65-F5344CB8AC3E}">
        <p14:creationId xmlns:p14="http://schemas.microsoft.com/office/powerpoint/2010/main" val="486369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A8F3F-B118-49D3-BF49-1C4E6F2538E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Discrete random variable</a:t>
            </a:r>
          </a:p>
        </p:txBody>
      </p:sp>
      <p:sp>
        <p:nvSpPr>
          <p:cNvPr id="3" name="Content Placeholder 2">
            <a:extLst>
              <a:ext uri="{FF2B5EF4-FFF2-40B4-BE49-F238E27FC236}">
                <a16:creationId xmlns:a16="http://schemas.microsoft.com/office/drawing/2014/main" id="{DAA76FB7-B58B-45DE-A5BD-B5C4AA5BABFE}"/>
              </a:ext>
            </a:extLst>
          </p:cNvPr>
          <p:cNvSpPr>
            <a:spLocks noGrp="1"/>
          </p:cNvSpPr>
          <p:nvPr>
            <p:ph idx="1"/>
          </p:nvPr>
        </p:nvSpPr>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Examples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●Let V : The number of pages in a document Ω = {1, 2, 3,.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●Let X: The number of views for a you tube video</a:t>
            </a:r>
          </a:p>
          <a:p>
            <a:pPr marL="0" indent="0">
              <a:buNone/>
            </a:pPr>
            <a:r>
              <a:rPr lang="en-US" dirty="0">
                <a:latin typeface="Times New Roman" panose="02020603050405020304" pitchFamily="18" charset="0"/>
                <a:cs typeface="Times New Roman" panose="02020603050405020304" pitchFamily="18" charset="0"/>
              </a:rPr>
              <a:t>Ω = {0, 1, 2, 3,.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●Let U: The size of the shirt available Ω = {XS, S, M, L, XL}</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Note that random variables take values only from the set of whole numbers and are thus discrete random variables</a:t>
            </a:r>
          </a:p>
          <a:p>
            <a:pPr marL="0" indent="0">
              <a:buNone/>
            </a:pPr>
            <a:endParaRPr lang="en-IN" dirty="0"/>
          </a:p>
        </p:txBody>
      </p:sp>
    </p:spTree>
    <p:extLst>
      <p:ext uri="{BB962C8B-B14F-4D97-AF65-F5344CB8AC3E}">
        <p14:creationId xmlns:p14="http://schemas.microsoft.com/office/powerpoint/2010/main" val="3849301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987</TotalTime>
  <Words>2783</Words>
  <Application>Microsoft Office PowerPoint</Application>
  <PresentationFormat>Widescreen</PresentationFormat>
  <Paragraphs>402</Paragraphs>
  <Slides>71</Slides>
  <Notes>0</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Applied Statistics </vt:lpstr>
      <vt:lpstr>Agenda </vt:lpstr>
      <vt:lpstr>Random variable </vt:lpstr>
      <vt:lpstr>Random variable</vt:lpstr>
      <vt:lpstr>Random variable</vt:lpstr>
      <vt:lpstr>Random variable</vt:lpstr>
      <vt:lpstr>Random variable</vt:lpstr>
      <vt:lpstr>Discrete random variable</vt:lpstr>
      <vt:lpstr>Discrete random variable</vt:lpstr>
      <vt:lpstr>Continuous random variable</vt:lpstr>
      <vt:lpstr>PowerPoint Presentation</vt:lpstr>
      <vt:lpstr>PowerPoint Presentation</vt:lpstr>
      <vt:lpstr>Distribution of the data</vt:lpstr>
      <vt:lpstr>Probability distribution</vt:lpstr>
      <vt:lpstr>Need for probability distribution</vt:lpstr>
      <vt:lpstr>Probability distribution</vt:lpstr>
      <vt:lpstr>Probability distribution</vt:lpstr>
      <vt:lpstr>The PMF and PDF difference </vt:lpstr>
      <vt:lpstr>Cumulative distribution function (c.d.f.)</vt:lpstr>
      <vt:lpstr>Properties of c.d.f.</vt:lpstr>
      <vt:lpstr>Mathematical expectation of a random variable</vt:lpstr>
      <vt:lpstr>Variance of a random variable</vt:lpstr>
      <vt:lpstr>Probability distributions</vt:lpstr>
      <vt:lpstr>Probability distributions</vt:lpstr>
      <vt:lpstr>Uniform Distribution</vt:lpstr>
      <vt:lpstr>Real-Life Examples of the Uniform Distribution </vt:lpstr>
      <vt:lpstr>PowerPoint Presentation</vt:lpstr>
      <vt:lpstr>Binomial Distribution</vt:lpstr>
      <vt:lpstr>Binomial distribution</vt:lpstr>
      <vt:lpstr>Binomial distribution</vt:lpstr>
      <vt:lpstr>Binomial distribution</vt:lpstr>
      <vt:lpstr>Binomial distribution</vt:lpstr>
      <vt:lpstr>Binomial distribution</vt:lpstr>
      <vt:lpstr>Binomial distribution</vt:lpstr>
      <vt:lpstr>  Real-Life Examples of the Binomial Distribution  </vt:lpstr>
      <vt:lpstr>Binomial distribution</vt:lpstr>
      <vt:lpstr>PowerPoint Presentation</vt:lpstr>
      <vt:lpstr>Solution: </vt:lpstr>
      <vt:lpstr>Binomial distribution</vt:lpstr>
      <vt:lpstr>Poisson distribution</vt:lpstr>
      <vt:lpstr>Example 1: Calls per Hour at a Call Center </vt:lpstr>
      <vt:lpstr>Example 2: Number of Arrivals at a Restaurant </vt:lpstr>
      <vt:lpstr>Example 3: Number of Website Visitors per Hour </vt:lpstr>
      <vt:lpstr>Poisson distribution</vt:lpstr>
      <vt:lpstr>Poisson distribution</vt:lpstr>
      <vt:lpstr>Poisson distribution - python function</vt:lpstr>
      <vt:lpstr>Poisson distribution</vt:lpstr>
      <vt:lpstr>Poisson distribution</vt:lpstr>
      <vt:lpstr>Poisson distribution</vt:lpstr>
      <vt:lpstr>Poisson distribution Python solution:</vt:lpstr>
      <vt:lpstr>Summary</vt:lpstr>
      <vt:lpstr>Probability distributions </vt:lpstr>
      <vt:lpstr>Continuous probability distribution</vt:lpstr>
      <vt:lpstr>Real-Life Examples of the Normal Distribution</vt:lpstr>
      <vt:lpstr>Normal Distribution</vt:lpstr>
      <vt:lpstr>Normal distribution</vt:lpstr>
      <vt:lpstr>Normal distribution</vt:lpstr>
      <vt:lpstr>Normal distribution - python function</vt:lpstr>
      <vt:lpstr>Normal distribution</vt:lpstr>
      <vt:lpstr>Normal distribution Solution:</vt:lpstr>
      <vt:lpstr>Solution: </vt:lpstr>
      <vt:lpstr>solution</vt:lpstr>
      <vt:lpstr>solution</vt:lpstr>
      <vt:lpstr>Normal Distribution  Python solution</vt:lpstr>
      <vt:lpstr>Summary</vt:lpstr>
      <vt:lpstr>PowerPoint Presentation</vt:lpstr>
      <vt:lpstr>numpy.arange([start, ]stop, [step, ], dtype=None) -&gt; numpy.ndarray </vt:lpstr>
      <vt:lpstr>PowerPoint Presentation</vt:lpstr>
      <vt:lpstr>PowerPoint Presentation</vt:lpstr>
      <vt:lpstr>Corr() Corelation The corr () method finds the correlation of each column in a DataFrame.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Distributions and Sampling Techniques to Statistics </dc:title>
  <dc:creator>Sheela S</dc:creator>
  <cp:lastModifiedBy>Dr. Ashwini K</cp:lastModifiedBy>
  <cp:revision>23</cp:revision>
  <dcterms:created xsi:type="dcterms:W3CDTF">2022-04-14T04:17:39Z</dcterms:created>
  <dcterms:modified xsi:type="dcterms:W3CDTF">2022-04-19T11:42:58Z</dcterms:modified>
</cp:coreProperties>
</file>