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89E280-874E-4D28-90F1-D84308296A4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230619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9E280-874E-4D28-90F1-D84308296A4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402110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9E280-874E-4D28-90F1-D84308296A4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100457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9E280-874E-4D28-90F1-D84308296A4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298143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9E280-874E-4D28-90F1-D84308296A4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88676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9E280-874E-4D28-90F1-D84308296A4B}"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247946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9E280-874E-4D28-90F1-D84308296A4B}"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120602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9E280-874E-4D28-90F1-D84308296A4B}"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41216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9E280-874E-4D28-90F1-D84308296A4B}"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18770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9E280-874E-4D28-90F1-D84308296A4B}"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321345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9E280-874E-4D28-90F1-D84308296A4B}"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02A6E-A93B-45BB-9892-18903CCF6A96}" type="slidenum">
              <a:rPr lang="en-US" smtClean="0"/>
              <a:t>‹#›</a:t>
            </a:fld>
            <a:endParaRPr lang="en-US"/>
          </a:p>
        </p:txBody>
      </p:sp>
    </p:spTree>
    <p:extLst>
      <p:ext uri="{BB962C8B-B14F-4D97-AF65-F5344CB8AC3E}">
        <p14:creationId xmlns:p14="http://schemas.microsoft.com/office/powerpoint/2010/main" val="344954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9E280-874E-4D28-90F1-D84308296A4B}" type="datetimeFigureOut">
              <a:rPr lang="en-US" smtClean="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02A6E-A93B-45BB-9892-18903CCF6A96}" type="slidenum">
              <a:rPr lang="en-US" smtClean="0"/>
              <a:t>‹#›</a:t>
            </a:fld>
            <a:endParaRPr lang="en-US"/>
          </a:p>
        </p:txBody>
      </p:sp>
    </p:spTree>
    <p:extLst>
      <p:ext uri="{BB962C8B-B14F-4D97-AF65-F5344CB8AC3E}">
        <p14:creationId xmlns:p14="http://schemas.microsoft.com/office/powerpoint/2010/main" val="167488951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79A0-9AA9-642F-76B2-EF281910DB98}"/>
              </a:ext>
            </a:extLst>
          </p:cNvPr>
          <p:cNvSpPr>
            <a:spLocks noGrp="1"/>
          </p:cNvSpPr>
          <p:nvPr>
            <p:ph type="ctrTitle"/>
          </p:nvPr>
        </p:nvSpPr>
        <p:spPr>
          <a:xfrm>
            <a:off x="1712259" y="216928"/>
            <a:ext cx="9144000" cy="2387600"/>
          </a:xfrm>
        </p:spPr>
        <p:txBody>
          <a:bodyPr/>
          <a:lstStyle/>
          <a:p>
            <a:pPr algn="r"/>
            <a:r>
              <a:rPr lang="en-US" dirty="0">
                <a:solidFill>
                  <a:srgbClr val="0070C0"/>
                </a:solidFill>
              </a:rPr>
              <a:t>Prominent Billing</a:t>
            </a:r>
          </a:p>
        </p:txBody>
      </p:sp>
      <p:sp>
        <p:nvSpPr>
          <p:cNvPr id="3" name="Subtitle 2">
            <a:extLst>
              <a:ext uri="{FF2B5EF4-FFF2-40B4-BE49-F238E27FC236}">
                <a16:creationId xmlns:a16="http://schemas.microsoft.com/office/drawing/2014/main" id="{47EAD709-599B-30CA-5B86-5D3BF32F6F2B}"/>
              </a:ext>
            </a:extLst>
          </p:cNvPr>
          <p:cNvSpPr>
            <a:spLocks noGrp="1"/>
          </p:cNvSpPr>
          <p:nvPr>
            <p:ph type="subTitle" idx="1"/>
          </p:nvPr>
        </p:nvSpPr>
        <p:spPr>
          <a:xfrm>
            <a:off x="1712259" y="2920719"/>
            <a:ext cx="9144000" cy="3040809"/>
          </a:xfrm>
        </p:spPr>
        <p:txBody>
          <a:bodyPr>
            <a:normAutofit/>
          </a:bodyPr>
          <a:lstStyle/>
          <a:p>
            <a:pPr algn="r"/>
            <a:r>
              <a:rPr lang="en-US" dirty="0"/>
              <a:t>The online subscription software that simplifies subscribing to OTT platforms, providing flexible access to media content for users and an efficient monetization model for platforms.</a:t>
            </a:r>
          </a:p>
          <a:p>
            <a:pPr algn="r"/>
            <a:endParaRPr lang="en-US" dirty="0"/>
          </a:p>
          <a:p>
            <a:pPr algn="r"/>
            <a:r>
              <a:rPr lang="en-US" dirty="0">
                <a:solidFill>
                  <a:srgbClr val="0070C0"/>
                </a:solidFill>
              </a:rPr>
              <a:t>Done by</a:t>
            </a:r>
          </a:p>
          <a:p>
            <a:pPr algn="r"/>
            <a:r>
              <a:rPr lang="en-US" dirty="0"/>
              <a:t>Yukesh A S</a:t>
            </a:r>
          </a:p>
          <a:p>
            <a:pPr algn="r"/>
            <a:r>
              <a:rPr lang="en-US" dirty="0"/>
              <a:t>Sharan A</a:t>
            </a:r>
          </a:p>
        </p:txBody>
      </p:sp>
    </p:spTree>
    <p:extLst>
      <p:ext uri="{BB962C8B-B14F-4D97-AF65-F5344CB8AC3E}">
        <p14:creationId xmlns:p14="http://schemas.microsoft.com/office/powerpoint/2010/main" val="3127859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26B3-DDD6-AF32-091F-F024993045BD}"/>
              </a:ext>
            </a:extLst>
          </p:cNvPr>
          <p:cNvSpPr>
            <a:spLocks noGrp="1"/>
          </p:cNvSpPr>
          <p:nvPr>
            <p:ph type="title"/>
          </p:nvPr>
        </p:nvSpPr>
        <p:spPr/>
        <p:txBody>
          <a:bodyPr/>
          <a:lstStyle/>
          <a:p>
            <a:r>
              <a:rPr lang="en-US" dirty="0">
                <a:solidFill>
                  <a:srgbClr val="0070C0"/>
                </a:solidFill>
              </a:rPr>
              <a:t>Data Analysis for OTT platforms</a:t>
            </a:r>
          </a:p>
        </p:txBody>
      </p:sp>
      <p:pic>
        <p:nvPicPr>
          <p:cNvPr id="5" name="Picture 4">
            <a:extLst>
              <a:ext uri="{FF2B5EF4-FFF2-40B4-BE49-F238E27FC236}">
                <a16:creationId xmlns:a16="http://schemas.microsoft.com/office/drawing/2014/main" id="{07C98A46-C96D-862E-75DC-249566AF63DE}"/>
              </a:ext>
            </a:extLst>
          </p:cNvPr>
          <p:cNvPicPr>
            <a:picLocks noChangeAspect="1"/>
          </p:cNvPicPr>
          <p:nvPr/>
        </p:nvPicPr>
        <p:blipFill>
          <a:blip r:embed="rId2"/>
          <a:stretch>
            <a:fillRect/>
          </a:stretch>
        </p:blipFill>
        <p:spPr>
          <a:xfrm>
            <a:off x="2131706" y="1520358"/>
            <a:ext cx="7928587" cy="4733679"/>
          </a:xfrm>
          <a:prstGeom prst="rect">
            <a:avLst/>
          </a:prstGeom>
        </p:spPr>
      </p:pic>
    </p:spTree>
    <p:extLst>
      <p:ext uri="{BB962C8B-B14F-4D97-AF65-F5344CB8AC3E}">
        <p14:creationId xmlns:p14="http://schemas.microsoft.com/office/powerpoint/2010/main" val="4012609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448A1E-B0F7-F7AC-488E-6FD058B99B48}"/>
              </a:ext>
            </a:extLst>
          </p:cNvPr>
          <p:cNvPicPr>
            <a:picLocks noChangeAspect="1"/>
          </p:cNvPicPr>
          <p:nvPr/>
        </p:nvPicPr>
        <p:blipFill>
          <a:blip r:embed="rId2"/>
          <a:stretch>
            <a:fillRect/>
          </a:stretch>
        </p:blipFill>
        <p:spPr>
          <a:xfrm>
            <a:off x="357693" y="681037"/>
            <a:ext cx="11476613" cy="5399788"/>
          </a:xfrm>
          <a:prstGeom prst="rect">
            <a:avLst/>
          </a:prstGeom>
        </p:spPr>
      </p:pic>
    </p:spTree>
    <p:extLst>
      <p:ext uri="{BB962C8B-B14F-4D97-AF65-F5344CB8AC3E}">
        <p14:creationId xmlns:p14="http://schemas.microsoft.com/office/powerpoint/2010/main" val="8785047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552356-32EC-D8A7-B6E3-7C36ADF05A12}"/>
              </a:ext>
            </a:extLst>
          </p:cNvPr>
          <p:cNvPicPr>
            <a:picLocks noChangeAspect="1"/>
          </p:cNvPicPr>
          <p:nvPr/>
        </p:nvPicPr>
        <p:blipFill>
          <a:blip r:embed="rId2"/>
          <a:stretch>
            <a:fillRect/>
          </a:stretch>
        </p:blipFill>
        <p:spPr>
          <a:xfrm>
            <a:off x="749667" y="911520"/>
            <a:ext cx="10692666" cy="4610739"/>
          </a:xfrm>
          <a:prstGeom prst="rect">
            <a:avLst/>
          </a:prstGeom>
        </p:spPr>
      </p:pic>
    </p:spTree>
    <p:extLst>
      <p:ext uri="{BB962C8B-B14F-4D97-AF65-F5344CB8AC3E}">
        <p14:creationId xmlns:p14="http://schemas.microsoft.com/office/powerpoint/2010/main" val="8732875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C3E261-3853-553C-24A8-A58A24BC9B6A}"/>
              </a:ext>
            </a:extLst>
          </p:cNvPr>
          <p:cNvPicPr>
            <a:picLocks noChangeAspect="1"/>
          </p:cNvPicPr>
          <p:nvPr/>
        </p:nvPicPr>
        <p:blipFill>
          <a:blip r:embed="rId2"/>
          <a:stretch>
            <a:fillRect/>
          </a:stretch>
        </p:blipFill>
        <p:spPr>
          <a:xfrm>
            <a:off x="191281" y="999182"/>
            <a:ext cx="11809438" cy="4859635"/>
          </a:xfrm>
          <a:prstGeom prst="rect">
            <a:avLst/>
          </a:prstGeom>
        </p:spPr>
      </p:pic>
    </p:spTree>
    <p:extLst>
      <p:ext uri="{BB962C8B-B14F-4D97-AF65-F5344CB8AC3E}">
        <p14:creationId xmlns:p14="http://schemas.microsoft.com/office/powerpoint/2010/main" val="33914358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BF60A6-1F50-6E88-B213-A7F65CA9CD8D}"/>
              </a:ext>
            </a:extLst>
          </p:cNvPr>
          <p:cNvPicPr>
            <a:picLocks noChangeAspect="1"/>
          </p:cNvPicPr>
          <p:nvPr/>
        </p:nvPicPr>
        <p:blipFill>
          <a:blip r:embed="rId2"/>
          <a:stretch>
            <a:fillRect/>
          </a:stretch>
        </p:blipFill>
        <p:spPr>
          <a:xfrm>
            <a:off x="497448" y="821309"/>
            <a:ext cx="11197103" cy="5215381"/>
          </a:xfrm>
          <a:prstGeom prst="rect">
            <a:avLst/>
          </a:prstGeom>
        </p:spPr>
      </p:pic>
    </p:spTree>
    <p:extLst>
      <p:ext uri="{BB962C8B-B14F-4D97-AF65-F5344CB8AC3E}">
        <p14:creationId xmlns:p14="http://schemas.microsoft.com/office/powerpoint/2010/main" val="405180548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676B3A-66AB-2C84-DE03-F2CD91AA2D9D}"/>
              </a:ext>
            </a:extLst>
          </p:cNvPr>
          <p:cNvPicPr>
            <a:picLocks noChangeAspect="1"/>
          </p:cNvPicPr>
          <p:nvPr/>
        </p:nvPicPr>
        <p:blipFill>
          <a:blip r:embed="rId2"/>
          <a:stretch>
            <a:fillRect/>
          </a:stretch>
        </p:blipFill>
        <p:spPr>
          <a:xfrm>
            <a:off x="737045" y="1011813"/>
            <a:ext cx="10717909" cy="4834373"/>
          </a:xfrm>
          <a:prstGeom prst="rect">
            <a:avLst/>
          </a:prstGeom>
        </p:spPr>
      </p:pic>
    </p:spTree>
    <p:extLst>
      <p:ext uri="{BB962C8B-B14F-4D97-AF65-F5344CB8AC3E}">
        <p14:creationId xmlns:p14="http://schemas.microsoft.com/office/powerpoint/2010/main" val="42540360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94EE5-A3D5-3DC7-DE2A-AE34C10C82FA}"/>
              </a:ext>
            </a:extLst>
          </p:cNvPr>
          <p:cNvPicPr>
            <a:picLocks noChangeAspect="1"/>
          </p:cNvPicPr>
          <p:nvPr/>
        </p:nvPicPr>
        <p:blipFill>
          <a:blip r:embed="rId2"/>
          <a:stretch>
            <a:fillRect/>
          </a:stretch>
        </p:blipFill>
        <p:spPr>
          <a:xfrm>
            <a:off x="149815" y="1547194"/>
            <a:ext cx="11892369" cy="3930242"/>
          </a:xfrm>
          <a:prstGeom prst="rect">
            <a:avLst/>
          </a:prstGeom>
        </p:spPr>
      </p:pic>
    </p:spTree>
    <p:extLst>
      <p:ext uri="{BB962C8B-B14F-4D97-AF65-F5344CB8AC3E}">
        <p14:creationId xmlns:p14="http://schemas.microsoft.com/office/powerpoint/2010/main" val="35467664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7F72-8A2A-3081-7472-088D03A45282}"/>
              </a:ext>
            </a:extLst>
          </p:cNvPr>
          <p:cNvSpPr>
            <a:spLocks noGrp="1"/>
          </p:cNvSpPr>
          <p:nvPr>
            <p:ph type="title"/>
          </p:nvPr>
        </p:nvSpPr>
        <p:spPr/>
        <p:txBody>
          <a:bodyPr/>
          <a:lstStyle/>
          <a:p>
            <a:r>
              <a:rPr lang="en-US" dirty="0">
                <a:solidFill>
                  <a:srgbClr val="0070C0"/>
                </a:solidFill>
              </a:rPr>
              <a:t>Payment Gateway of Prominent Billing</a:t>
            </a:r>
          </a:p>
        </p:txBody>
      </p:sp>
      <p:sp>
        <p:nvSpPr>
          <p:cNvPr id="3" name="Content Placeholder 2">
            <a:extLst>
              <a:ext uri="{FF2B5EF4-FFF2-40B4-BE49-F238E27FC236}">
                <a16:creationId xmlns:a16="http://schemas.microsoft.com/office/drawing/2014/main" id="{265CF95C-9C35-BF5E-422F-763318D82470}"/>
              </a:ext>
            </a:extLst>
          </p:cNvPr>
          <p:cNvSpPr>
            <a:spLocks noGrp="1"/>
          </p:cNvSpPr>
          <p:nvPr>
            <p:ph idx="1"/>
          </p:nvPr>
        </p:nvSpPr>
        <p:spPr/>
        <p:txBody>
          <a:bodyPr/>
          <a:lstStyle/>
          <a:p>
            <a:r>
              <a:rPr lang="en-US" dirty="0"/>
              <a:t>Prominent Billing provides a payment gateway through which the user can use a single payment method for multiple OTT platforms instead different payments methods that are compatible differently for them.</a:t>
            </a:r>
          </a:p>
        </p:txBody>
      </p:sp>
      <p:pic>
        <p:nvPicPr>
          <p:cNvPr id="4098" name="Picture 2" descr="Why Payment Gateway is Doubtlessly Important for your Online Business? |  Razer Merchant Services">
            <a:extLst>
              <a:ext uri="{FF2B5EF4-FFF2-40B4-BE49-F238E27FC236}">
                <a16:creationId xmlns:a16="http://schemas.microsoft.com/office/drawing/2014/main" id="{F02865FB-846C-C2C5-9B7F-FD1314C2D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327" y="3429000"/>
            <a:ext cx="4434096" cy="274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44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2EAA4-6709-D628-0EF5-CDE091A3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97610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8714-D549-6327-2117-ECD953CFCCFA}"/>
              </a:ext>
            </a:extLst>
          </p:cNvPr>
          <p:cNvSpPr>
            <a:spLocks noGrp="1"/>
          </p:cNvSpPr>
          <p:nvPr>
            <p:ph type="title"/>
          </p:nvPr>
        </p:nvSpPr>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F0A04BF5-B517-B2C4-FDA0-B812806AD565}"/>
              </a:ext>
            </a:extLst>
          </p:cNvPr>
          <p:cNvSpPr>
            <a:spLocks noGrp="1"/>
          </p:cNvSpPr>
          <p:nvPr>
            <p:ph idx="1"/>
          </p:nvPr>
        </p:nvSpPr>
        <p:spPr>
          <a:xfrm>
            <a:off x="838200" y="1690688"/>
            <a:ext cx="10515600" cy="4351338"/>
          </a:xfrm>
        </p:spPr>
        <p:txBody>
          <a:bodyPr>
            <a:normAutofit/>
          </a:bodyPr>
          <a:lstStyle/>
          <a:p>
            <a:r>
              <a:rPr lang="en-US" dirty="0"/>
              <a:t>In conclusion, Prominent Billing is an excellent solution for those who subscribe to multiple OTT platforms.</a:t>
            </a:r>
          </a:p>
          <a:p>
            <a:pPr marL="0" indent="0">
              <a:buNone/>
            </a:pPr>
            <a:r>
              <a:rPr lang="en-US" dirty="0"/>
              <a:t> </a:t>
            </a:r>
          </a:p>
          <a:p>
            <a:r>
              <a:rPr lang="en-US" dirty="0"/>
              <a:t>The software offers a convenient, cost-effective, and secure way to manage all of your subscriptions in one place. </a:t>
            </a:r>
          </a:p>
          <a:p>
            <a:endParaRPr lang="en-US" dirty="0"/>
          </a:p>
          <a:p>
            <a:r>
              <a:rPr lang="en-US" dirty="0"/>
              <a:t>With its user-friendly interface and customizable options, Prominent Billing provides a seamless user experience that saves time and money. </a:t>
            </a:r>
          </a:p>
        </p:txBody>
      </p:sp>
    </p:spTree>
    <p:extLst>
      <p:ext uri="{BB962C8B-B14F-4D97-AF65-F5344CB8AC3E}">
        <p14:creationId xmlns:p14="http://schemas.microsoft.com/office/powerpoint/2010/main" val="3155452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BBFF-4B5D-8050-F88B-D9E656E25CEC}"/>
              </a:ext>
            </a:extLst>
          </p:cNvPr>
          <p:cNvSpPr>
            <a:spLocks noGrp="1"/>
          </p:cNvSpPr>
          <p:nvPr>
            <p:ph type="title"/>
          </p:nvPr>
        </p:nvSpPr>
        <p:spPr>
          <a:xfrm>
            <a:off x="515472" y="192087"/>
            <a:ext cx="10515600" cy="1325563"/>
          </a:xfrm>
        </p:spPr>
        <p:txBody>
          <a:bodyPr/>
          <a:lstStyle/>
          <a:p>
            <a:r>
              <a:rPr lang="en-US" dirty="0">
                <a:solidFill>
                  <a:srgbClr val="0070C0"/>
                </a:solidFill>
              </a:rPr>
              <a:t>What is Prominent Billing?</a:t>
            </a:r>
          </a:p>
        </p:txBody>
      </p:sp>
      <p:sp>
        <p:nvSpPr>
          <p:cNvPr id="3" name="Content Placeholder 2">
            <a:extLst>
              <a:ext uri="{FF2B5EF4-FFF2-40B4-BE49-F238E27FC236}">
                <a16:creationId xmlns:a16="http://schemas.microsoft.com/office/drawing/2014/main" id="{5941747D-E03D-C5C4-B6B3-82FE6274F7CD}"/>
              </a:ext>
            </a:extLst>
          </p:cNvPr>
          <p:cNvSpPr>
            <a:spLocks noGrp="1"/>
          </p:cNvSpPr>
          <p:nvPr>
            <p:ph idx="1"/>
          </p:nvPr>
        </p:nvSpPr>
        <p:spPr>
          <a:xfrm>
            <a:off x="515472" y="1517650"/>
            <a:ext cx="4307540" cy="4972050"/>
          </a:xfrm>
        </p:spPr>
        <p:txBody>
          <a:bodyPr>
            <a:normAutofit/>
          </a:bodyPr>
          <a:lstStyle/>
          <a:p>
            <a:r>
              <a:rPr lang="en-US" sz="2400" b="0" i="0" dirty="0">
                <a:solidFill>
                  <a:srgbClr val="D1D5DB"/>
                </a:solidFill>
                <a:effectLst/>
                <a:latin typeface="Söhne"/>
              </a:rPr>
              <a:t>Prominent Billing is a subscription management software that allows users to subscribe to and manage multiple OTT platforms from a single platform.</a:t>
            </a:r>
          </a:p>
          <a:p>
            <a:r>
              <a:rPr lang="en-US" sz="2400" b="0" i="0" dirty="0">
                <a:solidFill>
                  <a:srgbClr val="D1D5DB"/>
                </a:solidFill>
                <a:effectLst/>
                <a:latin typeface="Söhne"/>
              </a:rPr>
              <a:t>It offers features such as consolidated billing, payment management, and subscription tracking, making it easier for users to manage their subscriptions and payments. </a:t>
            </a:r>
          </a:p>
        </p:txBody>
      </p:sp>
      <p:pic>
        <p:nvPicPr>
          <p:cNvPr id="4" name="Picture 3">
            <a:extLst>
              <a:ext uri="{FF2B5EF4-FFF2-40B4-BE49-F238E27FC236}">
                <a16:creationId xmlns:a16="http://schemas.microsoft.com/office/drawing/2014/main" id="{FD2C3AF6-7937-DA40-E388-8D0F4E538819}"/>
              </a:ext>
            </a:extLst>
          </p:cNvPr>
          <p:cNvPicPr>
            <a:picLocks noChangeAspect="1"/>
          </p:cNvPicPr>
          <p:nvPr/>
        </p:nvPicPr>
        <p:blipFill>
          <a:blip r:embed="rId2"/>
          <a:stretch>
            <a:fillRect/>
          </a:stretch>
        </p:blipFill>
        <p:spPr>
          <a:xfrm>
            <a:off x="5492582" y="1695450"/>
            <a:ext cx="5977759" cy="3467100"/>
          </a:xfrm>
          <a:prstGeom prst="rect">
            <a:avLst/>
          </a:prstGeom>
        </p:spPr>
      </p:pic>
    </p:spTree>
    <p:extLst>
      <p:ext uri="{BB962C8B-B14F-4D97-AF65-F5344CB8AC3E}">
        <p14:creationId xmlns:p14="http://schemas.microsoft.com/office/powerpoint/2010/main" val="2312181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A754-4A65-B5B6-181C-1447912104F2}"/>
              </a:ext>
            </a:extLst>
          </p:cNvPr>
          <p:cNvSpPr>
            <a:spLocks noGrp="1"/>
          </p:cNvSpPr>
          <p:nvPr>
            <p:ph idx="1"/>
          </p:nvPr>
        </p:nvSpPr>
        <p:spPr>
          <a:xfrm>
            <a:off x="838200" y="480919"/>
            <a:ext cx="10515600" cy="4351338"/>
          </a:xfrm>
        </p:spPr>
        <p:txBody>
          <a:bodyPr/>
          <a:lstStyle/>
          <a:p>
            <a:r>
              <a:rPr lang="en-US" dirty="0"/>
              <a:t>Furthermore, its potential to increase revenue for content providers makes it a win-win solution for both consumers and businesses. </a:t>
            </a:r>
          </a:p>
          <a:p>
            <a:endParaRPr lang="en-US" dirty="0"/>
          </a:p>
          <a:p>
            <a:r>
              <a:rPr lang="en-US" dirty="0"/>
              <a:t>Overall, if you're tired of the hassle of managing multiple OTT subscriptions, Prominent Billing is definitely worth considering.</a:t>
            </a:r>
          </a:p>
          <a:p>
            <a:endParaRPr lang="en-US" dirty="0"/>
          </a:p>
        </p:txBody>
      </p:sp>
      <p:pic>
        <p:nvPicPr>
          <p:cNvPr id="5124" name="Picture 4" descr="Best OTT Streaming Platforms In The World | Extern Labs Inc">
            <a:extLst>
              <a:ext uri="{FF2B5EF4-FFF2-40B4-BE49-F238E27FC236}">
                <a16:creationId xmlns:a16="http://schemas.microsoft.com/office/drawing/2014/main" id="{E3266E81-084A-C20B-090E-5C2DE7FFC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597" y="2946167"/>
            <a:ext cx="5954806" cy="334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84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A473-3680-F6CC-0694-B710CEDB213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10913DC-E853-A95A-B9E0-D6830730DCDF}"/>
              </a:ext>
            </a:extLst>
          </p:cNvPr>
          <p:cNvSpPr>
            <a:spLocks noGrp="1"/>
          </p:cNvSpPr>
          <p:nvPr>
            <p:ph type="subTitle" idx="1"/>
          </p:nvPr>
        </p:nvSpPr>
        <p:spPr>
          <a:xfrm>
            <a:off x="1524000" y="4452191"/>
            <a:ext cx="9144000" cy="1655762"/>
          </a:xfrm>
        </p:spPr>
        <p:txBody>
          <a:bodyPr>
            <a:normAutofit lnSpcReduction="10000"/>
          </a:bodyPr>
          <a:lstStyle/>
          <a:p>
            <a:pPr algn="l"/>
            <a:r>
              <a:rPr lang="en-US" dirty="0">
                <a:solidFill>
                  <a:srgbClr val="0070C0"/>
                </a:solidFill>
              </a:rPr>
              <a:t>Done by</a:t>
            </a:r>
          </a:p>
          <a:p>
            <a:pPr algn="l"/>
            <a:endParaRPr lang="en-US" dirty="0"/>
          </a:p>
          <a:p>
            <a:pPr algn="l"/>
            <a:r>
              <a:rPr lang="en-US" dirty="0"/>
              <a:t>Yukesh A S,</a:t>
            </a:r>
          </a:p>
          <a:p>
            <a:pPr algn="l"/>
            <a:r>
              <a:rPr lang="en-US" dirty="0"/>
              <a:t>Sharan A</a:t>
            </a:r>
          </a:p>
        </p:txBody>
      </p:sp>
    </p:spTree>
    <p:extLst>
      <p:ext uri="{BB962C8B-B14F-4D97-AF65-F5344CB8AC3E}">
        <p14:creationId xmlns:p14="http://schemas.microsoft.com/office/powerpoint/2010/main" val="27689404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A788-CA50-0D15-0778-0BC8A8A3712D}"/>
              </a:ext>
            </a:extLst>
          </p:cNvPr>
          <p:cNvSpPr>
            <a:spLocks noGrp="1"/>
          </p:cNvSpPr>
          <p:nvPr>
            <p:ph type="title"/>
          </p:nvPr>
        </p:nvSpPr>
        <p:spPr/>
        <p:txBody>
          <a:bodyPr/>
          <a:lstStyle/>
          <a:p>
            <a:r>
              <a:rPr lang="en-US" dirty="0">
                <a:solidFill>
                  <a:srgbClr val="0070C0"/>
                </a:solidFill>
              </a:rPr>
              <a:t>Why use Prominent Billing?</a:t>
            </a:r>
          </a:p>
        </p:txBody>
      </p:sp>
      <p:sp>
        <p:nvSpPr>
          <p:cNvPr id="3" name="Content Placeholder 2">
            <a:extLst>
              <a:ext uri="{FF2B5EF4-FFF2-40B4-BE49-F238E27FC236}">
                <a16:creationId xmlns:a16="http://schemas.microsoft.com/office/drawing/2014/main" id="{2D7E9CA7-A127-4B55-4CC8-012356DC6E94}"/>
              </a:ext>
            </a:extLst>
          </p:cNvPr>
          <p:cNvSpPr>
            <a:spLocks noGrp="1"/>
          </p:cNvSpPr>
          <p:nvPr>
            <p:ph idx="1"/>
          </p:nvPr>
        </p:nvSpPr>
        <p:spPr/>
        <p:txBody>
          <a:bodyPr>
            <a:normAutofit/>
          </a:bodyPr>
          <a:lstStyle/>
          <a:p>
            <a:pPr marL="0" indent="0">
              <a:buNone/>
            </a:pPr>
            <a:r>
              <a:rPr lang="en-US" sz="2400" b="0" i="0" dirty="0">
                <a:effectLst/>
                <a:latin typeface="Söhne"/>
              </a:rPr>
              <a:t>Here are some common problems that users may face while subscribing to OTT platforms.</a:t>
            </a:r>
          </a:p>
          <a:p>
            <a:pPr marL="0" indent="0">
              <a:buNone/>
            </a:pPr>
            <a:endParaRPr lang="en-US" sz="2400" b="0" i="0" dirty="0">
              <a:effectLst/>
              <a:latin typeface="Söhne"/>
            </a:endParaRPr>
          </a:p>
          <a:p>
            <a:r>
              <a:rPr lang="en-US" sz="2400" dirty="0"/>
              <a:t>Subscription Management</a:t>
            </a:r>
          </a:p>
          <a:p>
            <a:r>
              <a:rPr lang="en-US" sz="2400" dirty="0"/>
              <a:t>Payment Options</a:t>
            </a:r>
          </a:p>
          <a:p>
            <a:r>
              <a:rPr lang="en-US" sz="2400" dirty="0"/>
              <a:t>Pricing</a:t>
            </a:r>
          </a:p>
          <a:p>
            <a:r>
              <a:rPr lang="en-US" sz="2400" dirty="0"/>
              <a:t>Content Availability</a:t>
            </a:r>
          </a:p>
          <a:p>
            <a:r>
              <a:rPr lang="en-US" sz="2400" dirty="0"/>
              <a:t>User Experience</a:t>
            </a:r>
          </a:p>
          <a:p>
            <a:endParaRPr lang="en-US" sz="2400" dirty="0"/>
          </a:p>
          <a:p>
            <a:endParaRPr lang="en-US" sz="2400" dirty="0"/>
          </a:p>
          <a:p>
            <a:endParaRPr lang="en-US" sz="2400" dirty="0"/>
          </a:p>
        </p:txBody>
      </p:sp>
      <p:pic>
        <p:nvPicPr>
          <p:cNvPr id="1028" name="Picture 4" descr="OTT Business Models Explained: How OTT Platforms Earn Money?">
            <a:extLst>
              <a:ext uri="{FF2B5EF4-FFF2-40B4-BE49-F238E27FC236}">
                <a16:creationId xmlns:a16="http://schemas.microsoft.com/office/drawing/2014/main" id="{91CD2B01-4358-D46D-16A3-232C6ED2A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012" y="2641600"/>
            <a:ext cx="6268788" cy="307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387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7EB6-3E63-1F85-9CD9-EF04F38F8930}"/>
              </a:ext>
            </a:extLst>
          </p:cNvPr>
          <p:cNvSpPr>
            <a:spLocks noGrp="1"/>
          </p:cNvSpPr>
          <p:nvPr>
            <p:ph type="title"/>
          </p:nvPr>
        </p:nvSpPr>
        <p:spPr>
          <a:xfrm>
            <a:off x="838200" y="338231"/>
            <a:ext cx="10515600" cy="1325563"/>
          </a:xfrm>
        </p:spPr>
        <p:txBody>
          <a:bodyPr/>
          <a:lstStyle/>
          <a:p>
            <a:r>
              <a:rPr lang="en-US" dirty="0">
                <a:solidFill>
                  <a:srgbClr val="0070C0"/>
                </a:solidFill>
              </a:rPr>
              <a:t>How does Prominent Billing solve the above problems?</a:t>
            </a:r>
            <a:r>
              <a:rPr lang="en-US" dirty="0"/>
              <a:t> </a:t>
            </a:r>
          </a:p>
        </p:txBody>
      </p:sp>
      <p:sp>
        <p:nvSpPr>
          <p:cNvPr id="3" name="Content Placeholder 2">
            <a:extLst>
              <a:ext uri="{FF2B5EF4-FFF2-40B4-BE49-F238E27FC236}">
                <a16:creationId xmlns:a16="http://schemas.microsoft.com/office/drawing/2014/main" id="{9F9A68E5-8C03-FB8B-E1B6-3851DD646FAC}"/>
              </a:ext>
            </a:extLst>
          </p:cNvPr>
          <p:cNvSpPr>
            <a:spLocks noGrp="1"/>
          </p:cNvSpPr>
          <p:nvPr>
            <p:ph idx="1"/>
          </p:nvPr>
        </p:nvSpPr>
        <p:spPr>
          <a:xfrm>
            <a:off x="7454153" y="2168431"/>
            <a:ext cx="4827494" cy="4351338"/>
          </a:xfrm>
        </p:spPr>
        <p:txBody>
          <a:bodyPr/>
          <a:lstStyle/>
          <a:p>
            <a:r>
              <a:rPr lang="en-US" dirty="0"/>
              <a:t>Aggregation</a:t>
            </a:r>
          </a:p>
          <a:p>
            <a:r>
              <a:rPr lang="en-US" dirty="0"/>
              <a:t>Payment integration</a:t>
            </a:r>
          </a:p>
          <a:p>
            <a:r>
              <a:rPr lang="en-US" dirty="0"/>
              <a:t>User profiles</a:t>
            </a:r>
          </a:p>
          <a:p>
            <a:r>
              <a:rPr lang="en-US" dirty="0"/>
              <a:t>Subscription management</a:t>
            </a:r>
          </a:p>
          <a:p>
            <a:r>
              <a:rPr lang="en-US" dirty="0"/>
              <a:t>Pricing models</a:t>
            </a:r>
          </a:p>
          <a:p>
            <a:r>
              <a:rPr lang="en-US" dirty="0"/>
              <a:t>Recommendation based on user data</a:t>
            </a:r>
          </a:p>
          <a:p>
            <a:r>
              <a:rPr lang="en-US" dirty="0"/>
              <a:t>Simple UI</a:t>
            </a:r>
          </a:p>
        </p:txBody>
      </p:sp>
      <p:pic>
        <p:nvPicPr>
          <p:cNvPr id="2050" name="Picture 2" descr="Impact of OTT Platforms on Youth - Uday India : Uday India">
            <a:extLst>
              <a:ext uri="{FF2B5EF4-FFF2-40B4-BE49-F238E27FC236}">
                <a16:creationId xmlns:a16="http://schemas.microsoft.com/office/drawing/2014/main" id="{37F54E99-A1B6-95D5-425C-DA2FE07CC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30823"/>
            <a:ext cx="6113930" cy="305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63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4A4A-E7E8-F8A3-FE83-4C81874FE47E}"/>
              </a:ext>
            </a:extLst>
          </p:cNvPr>
          <p:cNvSpPr>
            <a:spLocks noGrp="1"/>
          </p:cNvSpPr>
          <p:nvPr>
            <p:ph type="title"/>
          </p:nvPr>
        </p:nvSpPr>
        <p:spPr>
          <a:xfrm>
            <a:off x="838200" y="338231"/>
            <a:ext cx="10515600" cy="1325563"/>
          </a:xfrm>
        </p:spPr>
        <p:txBody>
          <a:bodyPr/>
          <a:lstStyle/>
          <a:p>
            <a:r>
              <a:rPr lang="en-US" dirty="0">
                <a:solidFill>
                  <a:srgbClr val="0070C0"/>
                </a:solidFill>
              </a:rPr>
              <a:t>Technologies used in Prominent Billing</a:t>
            </a:r>
          </a:p>
        </p:txBody>
      </p:sp>
      <p:sp>
        <p:nvSpPr>
          <p:cNvPr id="3" name="Content Placeholder 2">
            <a:extLst>
              <a:ext uri="{FF2B5EF4-FFF2-40B4-BE49-F238E27FC236}">
                <a16:creationId xmlns:a16="http://schemas.microsoft.com/office/drawing/2014/main" id="{4EFFB0B5-6721-EA5C-8A11-1C95A3B08A16}"/>
              </a:ext>
            </a:extLst>
          </p:cNvPr>
          <p:cNvSpPr>
            <a:spLocks noGrp="1"/>
          </p:cNvSpPr>
          <p:nvPr>
            <p:ph idx="1"/>
          </p:nvPr>
        </p:nvSpPr>
        <p:spPr>
          <a:xfrm>
            <a:off x="838200" y="1771836"/>
            <a:ext cx="10515600" cy="4351338"/>
          </a:xfrm>
        </p:spPr>
        <p:txBody>
          <a:bodyPr>
            <a:normAutofit/>
          </a:bodyPr>
          <a:lstStyle/>
          <a:p>
            <a:r>
              <a:rPr lang="en-US" dirty="0"/>
              <a:t>Front end tools</a:t>
            </a:r>
          </a:p>
          <a:p>
            <a:pPr lvl="1"/>
            <a:r>
              <a:rPr lang="en-US" dirty="0"/>
              <a:t>HTML</a:t>
            </a:r>
          </a:p>
          <a:p>
            <a:pPr lvl="1"/>
            <a:r>
              <a:rPr lang="en-US" dirty="0"/>
              <a:t>CSS</a:t>
            </a:r>
          </a:p>
          <a:p>
            <a:pPr lvl="1"/>
            <a:r>
              <a:rPr lang="en-US" dirty="0"/>
              <a:t>Sass </a:t>
            </a:r>
          </a:p>
          <a:p>
            <a:pPr lvl="1"/>
            <a:r>
              <a:rPr lang="en-US" dirty="0"/>
              <a:t>Js</a:t>
            </a:r>
          </a:p>
          <a:p>
            <a:r>
              <a:rPr lang="en-US" dirty="0"/>
              <a:t>Back end tools</a:t>
            </a:r>
          </a:p>
          <a:p>
            <a:pPr lvl="1"/>
            <a:r>
              <a:rPr lang="en-US" dirty="0"/>
              <a:t>MongoDB </a:t>
            </a:r>
          </a:p>
          <a:p>
            <a:pPr lvl="1"/>
            <a:r>
              <a:rPr lang="en-US" dirty="0"/>
              <a:t>Express </a:t>
            </a:r>
          </a:p>
          <a:p>
            <a:pPr lvl="1"/>
            <a:r>
              <a:rPr lang="en-US" dirty="0"/>
              <a:t>Mongoose</a:t>
            </a:r>
          </a:p>
          <a:p>
            <a:pPr lvl="1"/>
            <a:r>
              <a:rPr lang="en-US" dirty="0"/>
              <a:t>Atlas Cloud (AWS)</a:t>
            </a:r>
          </a:p>
        </p:txBody>
      </p:sp>
      <p:pic>
        <p:nvPicPr>
          <p:cNvPr id="5" name="Picture 4">
            <a:extLst>
              <a:ext uri="{FF2B5EF4-FFF2-40B4-BE49-F238E27FC236}">
                <a16:creationId xmlns:a16="http://schemas.microsoft.com/office/drawing/2014/main" id="{CEB0FD19-9F55-F203-323B-19BE9B257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525" y="910248"/>
            <a:ext cx="2667000" cy="2667000"/>
          </a:xfrm>
          <a:prstGeom prst="rect">
            <a:avLst/>
          </a:prstGeom>
        </p:spPr>
      </p:pic>
      <p:pic>
        <p:nvPicPr>
          <p:cNvPr id="7" name="Picture 6">
            <a:extLst>
              <a:ext uri="{FF2B5EF4-FFF2-40B4-BE49-F238E27FC236}">
                <a16:creationId xmlns:a16="http://schemas.microsoft.com/office/drawing/2014/main" id="{C8805E59-1898-B191-C548-968DDCF50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66" y="2967343"/>
            <a:ext cx="2154420" cy="2154420"/>
          </a:xfrm>
          <a:prstGeom prst="rect">
            <a:avLst/>
          </a:prstGeom>
        </p:spPr>
      </p:pic>
      <p:pic>
        <p:nvPicPr>
          <p:cNvPr id="9" name="Picture 8">
            <a:extLst>
              <a:ext uri="{FF2B5EF4-FFF2-40B4-BE49-F238E27FC236}">
                <a16:creationId xmlns:a16="http://schemas.microsoft.com/office/drawing/2014/main" id="{23B6838D-CFFB-857E-5995-67A9174EA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066" y="1503320"/>
            <a:ext cx="1200239" cy="1200239"/>
          </a:xfrm>
          <a:prstGeom prst="rect">
            <a:avLst/>
          </a:prstGeom>
        </p:spPr>
      </p:pic>
      <p:pic>
        <p:nvPicPr>
          <p:cNvPr id="11" name="Picture 10">
            <a:extLst>
              <a:ext uri="{FF2B5EF4-FFF2-40B4-BE49-F238E27FC236}">
                <a16:creationId xmlns:a16="http://schemas.microsoft.com/office/drawing/2014/main" id="{E0F68020-AD74-EECB-C093-6DAEB4FC4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747" y="2779258"/>
            <a:ext cx="3541600" cy="2213500"/>
          </a:xfrm>
          <a:prstGeom prst="rect">
            <a:avLst/>
          </a:prstGeom>
        </p:spPr>
      </p:pic>
      <p:pic>
        <p:nvPicPr>
          <p:cNvPr id="13" name="Picture 12">
            <a:extLst>
              <a:ext uri="{FF2B5EF4-FFF2-40B4-BE49-F238E27FC236}">
                <a16:creationId xmlns:a16="http://schemas.microsoft.com/office/drawing/2014/main" id="{5C421E75-8CDC-73D1-D2A5-8AACDC0F48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9526" y="4821965"/>
            <a:ext cx="2143126" cy="1204824"/>
          </a:xfrm>
          <a:prstGeom prst="rect">
            <a:avLst/>
          </a:prstGeom>
        </p:spPr>
      </p:pic>
      <p:pic>
        <p:nvPicPr>
          <p:cNvPr id="15" name="Picture 14">
            <a:extLst>
              <a:ext uri="{FF2B5EF4-FFF2-40B4-BE49-F238E27FC236}">
                <a16:creationId xmlns:a16="http://schemas.microsoft.com/office/drawing/2014/main" id="{A905B967-52DB-4686-5CF8-CE816BF18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4533" y="4654533"/>
            <a:ext cx="1539688" cy="1539688"/>
          </a:xfrm>
          <a:prstGeom prst="rect">
            <a:avLst/>
          </a:prstGeom>
        </p:spPr>
      </p:pic>
      <p:pic>
        <p:nvPicPr>
          <p:cNvPr id="17" name="Picture 16">
            <a:extLst>
              <a:ext uri="{FF2B5EF4-FFF2-40B4-BE49-F238E27FC236}">
                <a16:creationId xmlns:a16="http://schemas.microsoft.com/office/drawing/2014/main" id="{D4C469B0-143B-1EAA-FEF4-F5513326EE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92491" y="3474329"/>
            <a:ext cx="1789579" cy="1789579"/>
          </a:xfrm>
          <a:prstGeom prst="rect">
            <a:avLst/>
          </a:prstGeom>
        </p:spPr>
      </p:pic>
      <p:pic>
        <p:nvPicPr>
          <p:cNvPr id="19" name="Picture 18">
            <a:extLst>
              <a:ext uri="{FF2B5EF4-FFF2-40B4-BE49-F238E27FC236}">
                <a16:creationId xmlns:a16="http://schemas.microsoft.com/office/drawing/2014/main" id="{C4002C83-3DEA-AC3B-E272-697C35D7AD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0836" y="1834560"/>
            <a:ext cx="2229794" cy="1673311"/>
          </a:xfrm>
          <a:prstGeom prst="rect">
            <a:avLst/>
          </a:prstGeom>
        </p:spPr>
      </p:pic>
    </p:spTree>
    <p:extLst>
      <p:ext uri="{BB962C8B-B14F-4D97-AF65-F5344CB8AC3E}">
        <p14:creationId xmlns:p14="http://schemas.microsoft.com/office/powerpoint/2010/main" val="4204881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49C3-9D4E-3000-9010-5A5787764792}"/>
              </a:ext>
            </a:extLst>
          </p:cNvPr>
          <p:cNvSpPr>
            <a:spLocks noGrp="1"/>
          </p:cNvSpPr>
          <p:nvPr>
            <p:ph type="title"/>
          </p:nvPr>
        </p:nvSpPr>
        <p:spPr/>
        <p:txBody>
          <a:bodyPr/>
          <a:lstStyle/>
          <a:p>
            <a:r>
              <a:rPr lang="en-US" dirty="0">
                <a:solidFill>
                  <a:srgbClr val="0070C0"/>
                </a:solidFill>
              </a:rPr>
              <a:t>User Interface of Prominent Billing</a:t>
            </a:r>
          </a:p>
        </p:txBody>
      </p:sp>
      <p:pic>
        <p:nvPicPr>
          <p:cNvPr id="5" name="Picture 4">
            <a:extLst>
              <a:ext uri="{FF2B5EF4-FFF2-40B4-BE49-F238E27FC236}">
                <a16:creationId xmlns:a16="http://schemas.microsoft.com/office/drawing/2014/main" id="{9A6AE82B-5E4F-85F3-3253-A370CA3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1896034"/>
            <a:ext cx="7243482" cy="4074459"/>
          </a:xfrm>
          <a:prstGeom prst="rect">
            <a:avLst/>
          </a:prstGeom>
        </p:spPr>
      </p:pic>
    </p:spTree>
    <p:extLst>
      <p:ext uri="{BB962C8B-B14F-4D97-AF65-F5344CB8AC3E}">
        <p14:creationId xmlns:p14="http://schemas.microsoft.com/office/powerpoint/2010/main" val="1908688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D86B-33F3-B412-5110-91419DB7892D}"/>
              </a:ext>
            </a:extLst>
          </p:cNvPr>
          <p:cNvSpPr>
            <a:spLocks noGrp="1"/>
          </p:cNvSpPr>
          <p:nvPr>
            <p:ph type="title"/>
          </p:nvPr>
        </p:nvSpPr>
        <p:spPr>
          <a:xfrm>
            <a:off x="838200" y="338231"/>
            <a:ext cx="10515600" cy="1325563"/>
          </a:xfrm>
        </p:spPr>
        <p:txBody>
          <a:bodyPr/>
          <a:lstStyle/>
          <a:p>
            <a:endParaRPr lang="en-US"/>
          </a:p>
        </p:txBody>
      </p:sp>
      <p:sp>
        <p:nvSpPr>
          <p:cNvPr id="3" name="Content Placeholder 2">
            <a:extLst>
              <a:ext uri="{FF2B5EF4-FFF2-40B4-BE49-F238E27FC236}">
                <a16:creationId xmlns:a16="http://schemas.microsoft.com/office/drawing/2014/main" id="{B1198D8A-07D8-BAFA-3C04-718B4F6C21E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2E30817-3F51-B4CE-B8B2-7604FC7ECE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617628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EF7C-5F31-6540-7156-04D05F41FC86}"/>
              </a:ext>
            </a:extLst>
          </p:cNvPr>
          <p:cNvSpPr>
            <a:spLocks noGrp="1"/>
          </p:cNvSpPr>
          <p:nvPr>
            <p:ph type="title"/>
          </p:nvPr>
        </p:nvSpPr>
        <p:spPr>
          <a:xfrm>
            <a:off x="838200" y="338231"/>
            <a:ext cx="10515600" cy="1325563"/>
          </a:xfrm>
        </p:spPr>
        <p:txBody>
          <a:bodyPr/>
          <a:lstStyle/>
          <a:p>
            <a:r>
              <a:rPr lang="en-US" dirty="0">
                <a:solidFill>
                  <a:srgbClr val="0070C0"/>
                </a:solidFill>
              </a:rPr>
              <a:t>Pricing models in Prominent Billing</a:t>
            </a:r>
          </a:p>
        </p:txBody>
      </p:sp>
      <p:sp>
        <p:nvSpPr>
          <p:cNvPr id="3" name="Content Placeholder 2">
            <a:extLst>
              <a:ext uri="{FF2B5EF4-FFF2-40B4-BE49-F238E27FC236}">
                <a16:creationId xmlns:a16="http://schemas.microsoft.com/office/drawing/2014/main" id="{BCF6A73A-C949-3C4F-CE9C-EE068409EB9C}"/>
              </a:ext>
            </a:extLst>
          </p:cNvPr>
          <p:cNvSpPr>
            <a:spLocks noGrp="1"/>
          </p:cNvSpPr>
          <p:nvPr>
            <p:ph idx="1"/>
          </p:nvPr>
        </p:nvSpPr>
        <p:spPr>
          <a:xfrm>
            <a:off x="502025" y="1825625"/>
            <a:ext cx="3424518" cy="4351338"/>
          </a:xfrm>
        </p:spPr>
        <p:txBody>
          <a:bodyPr/>
          <a:lstStyle/>
          <a:p>
            <a:pPr marL="0" indent="0" algn="ctr">
              <a:buNone/>
            </a:pPr>
            <a:r>
              <a:rPr lang="en-US" dirty="0"/>
              <a:t>Basic </a:t>
            </a:r>
          </a:p>
          <a:p>
            <a:pPr marL="0" indent="0">
              <a:buNone/>
            </a:pPr>
            <a:endParaRPr lang="en-US" dirty="0"/>
          </a:p>
        </p:txBody>
      </p:sp>
      <p:sp>
        <p:nvSpPr>
          <p:cNvPr id="4" name="Content Placeholder 2">
            <a:extLst>
              <a:ext uri="{FF2B5EF4-FFF2-40B4-BE49-F238E27FC236}">
                <a16:creationId xmlns:a16="http://schemas.microsoft.com/office/drawing/2014/main" id="{41CDECDE-534F-4B71-F9D7-5273F8B3FCD5}"/>
              </a:ext>
            </a:extLst>
          </p:cNvPr>
          <p:cNvSpPr txBox="1">
            <a:spLocks/>
          </p:cNvSpPr>
          <p:nvPr/>
        </p:nvSpPr>
        <p:spPr>
          <a:xfrm>
            <a:off x="3926542" y="1825625"/>
            <a:ext cx="40610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Premium </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19E45F78-E7B1-DC11-8668-BA6CF5AAAFBC}"/>
              </a:ext>
            </a:extLst>
          </p:cNvPr>
          <p:cNvSpPr txBox="1">
            <a:spLocks/>
          </p:cNvSpPr>
          <p:nvPr/>
        </p:nvSpPr>
        <p:spPr>
          <a:xfrm>
            <a:off x="8283389" y="1825625"/>
            <a:ext cx="36396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Platinum </a:t>
            </a:r>
          </a:p>
          <a:p>
            <a:pPr marL="0" indent="0">
              <a:buFont typeface="Arial" panose="020B0604020202020204" pitchFamily="34" charset="0"/>
              <a:buNone/>
            </a:pPr>
            <a:endParaRPr lang="en-US" dirty="0"/>
          </a:p>
        </p:txBody>
      </p:sp>
      <p:pic>
        <p:nvPicPr>
          <p:cNvPr id="3074" name="Picture 2" descr="Amazon Prime Video - Apps on Google Play">
            <a:extLst>
              <a:ext uri="{FF2B5EF4-FFF2-40B4-BE49-F238E27FC236}">
                <a16:creationId xmlns:a16="http://schemas.microsoft.com/office/drawing/2014/main" id="{BB4CC246-2E51-42CC-18C7-FABD095C1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8769" y="3548173"/>
            <a:ext cx="1109053" cy="1109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2128F6-052D-3921-1654-018A1A59E944}"/>
              </a:ext>
            </a:extLst>
          </p:cNvPr>
          <p:cNvPicPr>
            <a:picLocks noChangeAspect="1"/>
          </p:cNvPicPr>
          <p:nvPr/>
        </p:nvPicPr>
        <p:blipFill>
          <a:blip r:embed="rId3"/>
          <a:stretch>
            <a:fillRect/>
          </a:stretch>
        </p:blipFill>
        <p:spPr>
          <a:xfrm>
            <a:off x="931849" y="2558302"/>
            <a:ext cx="1249754" cy="1135725"/>
          </a:xfrm>
          <a:prstGeom prst="rect">
            <a:avLst/>
          </a:prstGeom>
        </p:spPr>
      </p:pic>
      <p:pic>
        <p:nvPicPr>
          <p:cNvPr id="9" name="Picture 8">
            <a:extLst>
              <a:ext uri="{FF2B5EF4-FFF2-40B4-BE49-F238E27FC236}">
                <a16:creationId xmlns:a16="http://schemas.microsoft.com/office/drawing/2014/main" id="{1363B294-1A10-43C2-B3F9-A25C4A63DD43}"/>
              </a:ext>
            </a:extLst>
          </p:cNvPr>
          <p:cNvPicPr>
            <a:picLocks noChangeAspect="1"/>
          </p:cNvPicPr>
          <p:nvPr/>
        </p:nvPicPr>
        <p:blipFill>
          <a:blip r:embed="rId3"/>
          <a:stretch>
            <a:fillRect/>
          </a:stretch>
        </p:blipFill>
        <p:spPr>
          <a:xfrm>
            <a:off x="4492633" y="2500212"/>
            <a:ext cx="1249754" cy="1135725"/>
          </a:xfrm>
          <a:prstGeom prst="rect">
            <a:avLst/>
          </a:prstGeom>
        </p:spPr>
      </p:pic>
      <p:pic>
        <p:nvPicPr>
          <p:cNvPr id="3082" name="Picture 10" descr="Netflix isn't changing its logo, but has a new icon - The Verge">
            <a:extLst>
              <a:ext uri="{FF2B5EF4-FFF2-40B4-BE49-F238E27FC236}">
                <a16:creationId xmlns:a16="http://schemas.microsoft.com/office/drawing/2014/main" id="{40BDAFF7-1E96-44CF-C59E-4D3FB5BE1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310" y="2581045"/>
            <a:ext cx="1090238" cy="109023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etflix isn't changing its logo, but has a new icon - The Verge">
            <a:extLst>
              <a:ext uri="{FF2B5EF4-FFF2-40B4-BE49-F238E27FC236}">
                <a16:creationId xmlns:a16="http://schemas.microsoft.com/office/drawing/2014/main" id="{FD69ADEB-A979-E384-B963-AA141E858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4769" y="2388472"/>
            <a:ext cx="1323003" cy="132300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Netflix isn't changing its logo, but has a new icon - The Verge">
            <a:extLst>
              <a:ext uri="{FF2B5EF4-FFF2-40B4-BE49-F238E27FC236}">
                <a16:creationId xmlns:a16="http://schemas.microsoft.com/office/drawing/2014/main" id="{6DDF9BEE-E31A-D66E-D441-7A8CA2EF1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8769" y="2575750"/>
            <a:ext cx="764996" cy="76499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Voot Select: Voot Reveals Name, Logo for Subscription Rival to Netflix,  Amazon, and Hotstar | Entertainment News">
            <a:extLst>
              <a:ext uri="{FF2B5EF4-FFF2-40B4-BE49-F238E27FC236}">
                <a16:creationId xmlns:a16="http://schemas.microsoft.com/office/drawing/2014/main" id="{348B2CCA-DF72-7B8D-A3C5-0AA8D373A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17" y="4147944"/>
            <a:ext cx="2066429" cy="1231247"/>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Voot Select: Voot Reveals Name, Logo for Subscription Rival to Netflix,  Amazon, and Hotstar | Entertainment News">
            <a:extLst>
              <a:ext uri="{FF2B5EF4-FFF2-40B4-BE49-F238E27FC236}">
                <a16:creationId xmlns:a16="http://schemas.microsoft.com/office/drawing/2014/main" id="{EF688CFA-8C98-621E-E0DE-2B94227E20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252" y="4271255"/>
            <a:ext cx="1652516" cy="98462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Voot Select: Voot Reveals Name, Logo for Subscription Rival to Netflix,  Amazon, and Hotstar | Entertainment News">
            <a:extLst>
              <a:ext uri="{FF2B5EF4-FFF2-40B4-BE49-F238E27FC236}">
                <a16:creationId xmlns:a16="http://schemas.microsoft.com/office/drawing/2014/main" id="{6FFF4EB0-150C-A1BF-13B6-A65ABDF9D6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2666" y="4717249"/>
            <a:ext cx="2221902" cy="1323884"/>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ulu - YouTube">
            <a:extLst>
              <a:ext uri="{FF2B5EF4-FFF2-40B4-BE49-F238E27FC236}">
                <a16:creationId xmlns:a16="http://schemas.microsoft.com/office/drawing/2014/main" id="{F4E7204D-E25E-4473-8E3F-56B17E9D3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5025" y="4147944"/>
            <a:ext cx="1446032" cy="1446032"/>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ulu - YouTube">
            <a:extLst>
              <a:ext uri="{FF2B5EF4-FFF2-40B4-BE49-F238E27FC236}">
                <a16:creationId xmlns:a16="http://schemas.microsoft.com/office/drawing/2014/main" id="{50300588-70E9-3532-6A65-EB021BC4A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9190" y="3548172"/>
            <a:ext cx="1109054" cy="11090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F4C2E31-8E96-FB7D-2688-FA20DCDD2B15}"/>
              </a:ext>
            </a:extLst>
          </p:cNvPr>
          <p:cNvPicPr>
            <a:picLocks noChangeAspect="1"/>
          </p:cNvPicPr>
          <p:nvPr/>
        </p:nvPicPr>
        <p:blipFill>
          <a:blip r:embed="rId3"/>
          <a:stretch>
            <a:fillRect/>
          </a:stretch>
        </p:blipFill>
        <p:spPr>
          <a:xfrm>
            <a:off x="9151530" y="2635483"/>
            <a:ext cx="854857" cy="776859"/>
          </a:xfrm>
          <a:prstGeom prst="rect">
            <a:avLst/>
          </a:prstGeom>
        </p:spPr>
      </p:pic>
      <p:cxnSp>
        <p:nvCxnSpPr>
          <p:cNvPr id="12" name="Straight Connector 11">
            <a:extLst>
              <a:ext uri="{FF2B5EF4-FFF2-40B4-BE49-F238E27FC236}">
                <a16:creationId xmlns:a16="http://schemas.microsoft.com/office/drawing/2014/main" id="{144172EF-48E5-15FC-4625-0447F693F276}"/>
              </a:ext>
            </a:extLst>
          </p:cNvPr>
          <p:cNvCxnSpPr>
            <a:cxnSpLocks/>
          </p:cNvCxnSpPr>
          <p:nvPr/>
        </p:nvCxnSpPr>
        <p:spPr>
          <a:xfrm>
            <a:off x="3756212" y="1999129"/>
            <a:ext cx="0" cy="38637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DF98D5-7F9D-B24E-64CF-34B0E32C471C}"/>
              </a:ext>
            </a:extLst>
          </p:cNvPr>
          <p:cNvCxnSpPr>
            <a:cxnSpLocks/>
          </p:cNvCxnSpPr>
          <p:nvPr/>
        </p:nvCxnSpPr>
        <p:spPr>
          <a:xfrm>
            <a:off x="8310284" y="1999128"/>
            <a:ext cx="0" cy="38637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790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352F-5938-0B8A-0E98-DF24B4297A8D}"/>
              </a:ext>
            </a:extLst>
          </p:cNvPr>
          <p:cNvSpPr>
            <a:spLocks noGrp="1"/>
          </p:cNvSpPr>
          <p:nvPr>
            <p:ph type="title"/>
          </p:nvPr>
        </p:nvSpPr>
        <p:spPr>
          <a:xfrm>
            <a:off x="1053353" y="383055"/>
            <a:ext cx="10515600" cy="1325563"/>
          </a:xfrm>
        </p:spPr>
        <p:txBody>
          <a:bodyPr/>
          <a:lstStyle/>
          <a:p>
            <a:r>
              <a:rPr lang="en-US" dirty="0">
                <a:solidFill>
                  <a:srgbClr val="0070C0"/>
                </a:solidFill>
              </a:rPr>
              <a:t>Factors for pricing models</a:t>
            </a:r>
          </a:p>
        </p:txBody>
      </p:sp>
      <p:sp>
        <p:nvSpPr>
          <p:cNvPr id="3" name="Content Placeholder 2">
            <a:extLst>
              <a:ext uri="{FF2B5EF4-FFF2-40B4-BE49-F238E27FC236}">
                <a16:creationId xmlns:a16="http://schemas.microsoft.com/office/drawing/2014/main" id="{E3C6491B-714A-DC99-387C-91CC75C4787D}"/>
              </a:ext>
            </a:extLst>
          </p:cNvPr>
          <p:cNvSpPr>
            <a:spLocks noGrp="1"/>
          </p:cNvSpPr>
          <p:nvPr>
            <p:ph idx="1"/>
          </p:nvPr>
        </p:nvSpPr>
        <p:spPr/>
        <p:txBody>
          <a:bodyPr>
            <a:normAutofit fontScale="85000" lnSpcReduction="10000"/>
          </a:bodyPr>
          <a:lstStyle/>
          <a:p>
            <a:r>
              <a:rPr lang="en-US" dirty="0"/>
              <a:t>Content library: The size and quality of the content library is one of the most important factors to consider. The platform should offer a wide variety of content, including movies, TV shows, documentaries, and original programming. The content should also be of high quality and available in multiple languages.</a:t>
            </a:r>
          </a:p>
          <a:p>
            <a:r>
              <a:rPr lang="en-US" dirty="0"/>
              <a:t>Streaming quality: The quality of the streaming experience is critical. The platform should offer high-quality video and audio streaming with minimal buffering and interruptions.</a:t>
            </a:r>
          </a:p>
          <a:p>
            <a:r>
              <a:rPr lang="en-US" dirty="0"/>
              <a:t>Pricing: The pricing model should be transparent and affordable. The platform should offer a range of pricing options to suit different budgets, and users should be able to easily understand the pricing structure.</a:t>
            </a:r>
          </a:p>
          <a:p>
            <a:r>
              <a:rPr lang="en-US" dirty="0"/>
              <a:t>Availability: The platform should be available in the user's location, and the content should be available in the user's language. This is particularly important for international users who may face content restrictions or language barriers.</a:t>
            </a:r>
          </a:p>
        </p:txBody>
      </p:sp>
    </p:spTree>
    <p:extLst>
      <p:ext uri="{BB962C8B-B14F-4D97-AF65-F5344CB8AC3E}">
        <p14:creationId xmlns:p14="http://schemas.microsoft.com/office/powerpoint/2010/main" val="826511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242</TotalTime>
  <Words>500</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Prominent Billing</vt:lpstr>
      <vt:lpstr>What is Prominent Billing?</vt:lpstr>
      <vt:lpstr>Why use Prominent Billing?</vt:lpstr>
      <vt:lpstr>How does Prominent Billing solve the above problems? </vt:lpstr>
      <vt:lpstr>Technologies used in Prominent Billing</vt:lpstr>
      <vt:lpstr>User Interface of Prominent Billing</vt:lpstr>
      <vt:lpstr>PowerPoint Presentation</vt:lpstr>
      <vt:lpstr>Pricing models in Prominent Billing</vt:lpstr>
      <vt:lpstr>Factors for pricing models</vt:lpstr>
      <vt:lpstr>Data Analysis for OTT platforms</vt:lpstr>
      <vt:lpstr>PowerPoint Presentation</vt:lpstr>
      <vt:lpstr>PowerPoint Presentation</vt:lpstr>
      <vt:lpstr>PowerPoint Presentation</vt:lpstr>
      <vt:lpstr>PowerPoint Presentation</vt:lpstr>
      <vt:lpstr>PowerPoint Presentation</vt:lpstr>
      <vt:lpstr>PowerPoint Presentation</vt:lpstr>
      <vt:lpstr>Payment Gateway of Prominent Billing</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Prominent Billing</dc:title>
  <dc:creator>Yukesh A S</dc:creator>
  <cp:lastModifiedBy>Sharan</cp:lastModifiedBy>
  <cp:revision>3</cp:revision>
  <dcterms:created xsi:type="dcterms:W3CDTF">2023-03-20T13:24:03Z</dcterms:created>
  <dcterms:modified xsi:type="dcterms:W3CDTF">2023-03-20T17:38:04Z</dcterms:modified>
</cp:coreProperties>
</file>