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21"/>
  </p:notesMasterIdLst>
  <p:sldIdLst>
    <p:sldId id="256" r:id="rId3"/>
    <p:sldId id="257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-1242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slide" Target="slides/slide16.xml" /><Relationship Id="rId3" Type="http://schemas.openxmlformats.org/officeDocument/2006/relationships/slide" Target="slides/slide1.xml" /><Relationship Id="rId21" Type="http://schemas.openxmlformats.org/officeDocument/2006/relationships/notesMaster" Target="notesMasters/notesMaster1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5" Type="http://schemas.openxmlformats.org/officeDocument/2006/relationships/tableStyles" Target="tableStyles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slide" Target="slides/slide1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theme" Target="theme/theme1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23" Type="http://schemas.openxmlformats.org/officeDocument/2006/relationships/viewProps" Target="viewProps.xml" /><Relationship Id="rId10" Type="http://schemas.openxmlformats.org/officeDocument/2006/relationships/slide" Target="slides/slide8.xml" /><Relationship Id="rId19" Type="http://schemas.openxmlformats.org/officeDocument/2006/relationships/slide" Target="slides/slide17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75289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initialization vector is, in its broadest sense, just the initial value used to start some iterated process</a:t>
            </a:r>
            <a:endParaRPr/>
          </a:p>
        </p:txBody>
      </p:sp>
      <p:sp>
        <p:nvSpPr>
          <p:cNvPr id="210" name="Google Shape;210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/>
              <a:t>φφ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7811E-5A21-49B6-A8A6-03FFBBAC25E2}" type="slidenum">
              <a:rPr lang="en-IN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en-IN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6229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 -des -a -salt –in  ct.txt -out cipher.txt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 -d -des-cbc -a -salt -in cipher.txt -out plain.txt</a:t>
            </a:r>
            <a:endParaRPr/>
          </a:p>
        </p:txBody>
      </p:sp>
      <p:sp>
        <p:nvSpPr>
          <p:cNvPr id="153" name="Google Shape;15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536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732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796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886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57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theme" Target="../theme/theme2.xml" /><Relationship Id="rId5" Type="http://schemas.openxmlformats.org/officeDocument/2006/relationships/slideLayout" Target="../slideLayouts/slideLayout16.xml" /><Relationship Id="rId4" Type="http://schemas.openxmlformats.org/officeDocument/2006/relationships/slideLayout" Target="../slideLayouts/slideLayout15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9388" y="274065"/>
            <a:ext cx="7345222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69" y="1471930"/>
            <a:ext cx="8074660" cy="3989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endParaRPr sz="18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fld id="{1D8BD707-D9CF-40AE-B4C6-C98DA3205C09}" type="datetimeFigureOut">
              <a:rPr lang="en-US" sz="18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11/15/2021</a:t>
            </a:fld>
            <a:endParaRPr lang="en-US" sz="18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fld id="{B6F15528-21DE-4FAA-801E-634DDDAF4B2B}" type="slidenum">
              <a:rPr sz="18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sz="18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304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0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2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4.pn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6.png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 /><Relationship Id="rId3" Type="http://schemas.openxmlformats.org/officeDocument/2006/relationships/image" Target="../media/image18.png" /><Relationship Id="rId7" Type="http://schemas.openxmlformats.org/officeDocument/2006/relationships/image" Target="../media/image22.png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16.xml" /><Relationship Id="rId6" Type="http://schemas.openxmlformats.org/officeDocument/2006/relationships/image" Target="../media/image21.png" /><Relationship Id="rId5" Type="http://schemas.openxmlformats.org/officeDocument/2006/relationships/image" Target="../media/image20.jpg" /><Relationship Id="rId10" Type="http://schemas.openxmlformats.org/officeDocument/2006/relationships/image" Target="../media/image25.jpg" /><Relationship Id="rId4" Type="http://schemas.openxmlformats.org/officeDocument/2006/relationships/image" Target="../media/image19.jpg" /><Relationship Id="rId9" Type="http://schemas.openxmlformats.org/officeDocument/2006/relationships/image" Target="../media/image24.png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15.xml" /><Relationship Id="rId4" Type="http://schemas.openxmlformats.org/officeDocument/2006/relationships/image" Target="../media/image27.png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Unit-2</a:t>
            </a:r>
            <a:br>
              <a:rPr lang="en-US">
                <a:solidFill>
                  <a:srgbClr val="7030A0"/>
                </a:solidFill>
              </a:rPr>
            </a:br>
            <a:r>
              <a:rPr lang="en-US">
                <a:solidFill>
                  <a:srgbClr val="7030A0"/>
                </a:solidFill>
              </a:rPr>
              <a:t>Block Cipher Operation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484909" y="15240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900"/>
              <a:buFont typeface="Times New Roman"/>
              <a:buNone/>
            </a:pPr>
            <a:r>
              <a:rPr lang="en-US" sz="29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Cipher Feedback Mode (CFB)</a:t>
            </a:r>
            <a:endParaRPr sz="29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28"/>
          <p:cNvSpPr txBox="1">
            <a:spLocks noGrp="1"/>
          </p:cNvSpPr>
          <p:nvPr>
            <p:ph type="body" idx="1"/>
          </p:nvPr>
        </p:nvSpPr>
        <p:spPr>
          <a:xfrm>
            <a:off x="457200" y="4953000"/>
            <a:ext cx="82296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Encryption</a:t>
            </a:r>
            <a:endParaRPr/>
          </a:p>
          <a:p>
            <a:pPr marL="0" lvl="0" indent="0" algn="just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4" name="Google Shape;20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762000"/>
            <a:ext cx="6877050" cy="39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90800" y="5029200"/>
            <a:ext cx="2495550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8"/>
          <p:cNvSpPr txBox="1"/>
          <p:nvPr/>
        </p:nvSpPr>
        <p:spPr>
          <a:xfrm>
            <a:off x="6934200" y="5029200"/>
            <a:ext cx="18288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s=8 bits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b=64 bits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B-s=64-8=56  bits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Cipher Feedback Mode (CFB)</a:t>
            </a:r>
            <a:endParaRPr sz="3200"/>
          </a:p>
        </p:txBody>
      </p:sp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143000"/>
            <a:ext cx="7077075" cy="37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52800" y="5518005"/>
            <a:ext cx="2390775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9"/>
          <p:cNvSpPr/>
          <p:nvPr/>
        </p:nvSpPr>
        <p:spPr>
          <a:xfrm>
            <a:off x="1981200" y="5500026"/>
            <a:ext cx="12234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Decryption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>
            <a:spLocks noGrp="1"/>
          </p:cNvSpPr>
          <p:nvPr>
            <p:ph type="title"/>
          </p:nvPr>
        </p:nvSpPr>
        <p:spPr>
          <a:xfrm>
            <a:off x="457200" y="163802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feedback (OFB) mode</a:t>
            </a:r>
            <a:endParaRPr/>
          </a:p>
        </p:txBody>
      </p:sp>
      <p:sp>
        <p:nvSpPr>
          <p:cNvPr id="221" name="Google Shape;221;p30"/>
          <p:cNvSpPr txBox="1">
            <a:spLocks noGrp="1"/>
          </p:cNvSpPr>
          <p:nvPr>
            <p:ph type="body" idx="1"/>
          </p:nvPr>
        </p:nvSpPr>
        <p:spPr>
          <a:xfrm>
            <a:off x="503093" y="3733800"/>
            <a:ext cx="82296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output feedback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(OFB) mode is similar in structure to that of CFB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i="1">
                <a:latin typeface="Times New Roman"/>
                <a:ea typeface="Times New Roman"/>
                <a:cs typeface="Times New Roman"/>
                <a:sym typeface="Times New Roman"/>
              </a:rPr>
              <a:t>Differences b/w CFB and OFB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output of the encryption function that is fed back to the shift register in OFB, whereas in CFB, the ciphertext unit is fed back to the shift register.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other difference is that the OFB mode operates on full blocks of plaintext and ciphertext, not on an s-bit subset.</a:t>
            </a:r>
            <a:endParaRPr/>
          </a:p>
        </p:txBody>
      </p:sp>
      <p:pic>
        <p:nvPicPr>
          <p:cNvPr id="222" name="Google Shape;22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838200"/>
            <a:ext cx="5730586" cy="274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13784" y="6019800"/>
            <a:ext cx="257175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 txBox="1"/>
          <p:nvPr/>
        </p:nvSpPr>
        <p:spPr>
          <a:xfrm>
            <a:off x="1590986" y="6019800"/>
            <a:ext cx="139333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Encryption: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>
            <a:spLocks noGrp="1"/>
          </p:cNvSpPr>
          <p:nvPr>
            <p:ph type="title"/>
          </p:nvPr>
        </p:nvSpPr>
        <p:spPr>
          <a:xfrm>
            <a:off x="457200" y="163802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feedback (OFB) mode</a:t>
            </a:r>
            <a:endParaRPr/>
          </a:p>
        </p:txBody>
      </p:sp>
      <p:sp>
        <p:nvSpPr>
          <p:cNvPr id="230" name="Google Shape;230;p31"/>
          <p:cNvSpPr txBox="1">
            <a:spLocks noGrp="1"/>
          </p:cNvSpPr>
          <p:nvPr>
            <p:ph type="body" idx="1"/>
          </p:nvPr>
        </p:nvSpPr>
        <p:spPr>
          <a:xfrm>
            <a:off x="503093" y="3733800"/>
            <a:ext cx="82296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output feedback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(OFB) mode is similar in structure to that of CFB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i="1">
                <a:latin typeface="Times New Roman"/>
                <a:ea typeface="Times New Roman"/>
                <a:cs typeface="Times New Roman"/>
                <a:sym typeface="Times New Roman"/>
              </a:rPr>
              <a:t>Differences b/w CFB and OFB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output of the encryption function that is fed back to the shift register in OFB, whereas in CFB, the ciphertext unit is fed back to the shift register.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other difference is that the OFB mode operates on full blocks of plaintext and ciphertext, not on an s-bit subset.</a:t>
            </a:r>
            <a:endParaRPr/>
          </a:p>
        </p:txBody>
      </p:sp>
      <p:pic>
        <p:nvPicPr>
          <p:cNvPr id="231" name="Google Shape;23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1713" y="838200"/>
            <a:ext cx="6134100" cy="29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71800" y="6026727"/>
            <a:ext cx="2266950" cy="477983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1"/>
          <p:cNvSpPr txBox="1"/>
          <p:nvPr/>
        </p:nvSpPr>
        <p:spPr>
          <a:xfrm>
            <a:off x="1584824" y="6015499"/>
            <a:ext cx="14077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Decryption: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>
            <a:spLocks noGrp="1"/>
          </p:cNvSpPr>
          <p:nvPr>
            <p:ph type="title"/>
          </p:nvPr>
        </p:nvSpPr>
        <p:spPr>
          <a:xfrm>
            <a:off x="457200" y="207818"/>
            <a:ext cx="8229600" cy="473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Calibri"/>
              <a:buNone/>
            </a:pPr>
            <a:r>
              <a:rPr lang="en-US" sz="3200">
                <a:solidFill>
                  <a:srgbClr val="7030A0"/>
                </a:solidFill>
              </a:rPr>
              <a:t>Counter (CTR) mode</a:t>
            </a:r>
            <a:endParaRPr sz="32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32"/>
          <p:cNvSpPr txBox="1">
            <a:spLocks noGrp="1"/>
          </p:cNvSpPr>
          <p:nvPr>
            <p:ph type="body" idx="1"/>
          </p:nvPr>
        </p:nvSpPr>
        <p:spPr>
          <a:xfrm>
            <a:off x="457200" y="3886200"/>
            <a:ext cx="82296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 counter equal to the plaintext block size is used.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Typically, the counter is initialized to some value and then incremented by 1 for each subsequent block.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Given a sequence of counters T1, T2, …… , TN, we can define CTR mode as follows.</a:t>
            </a:r>
            <a:endParaRPr/>
          </a:p>
        </p:txBody>
      </p:sp>
      <p:pic>
        <p:nvPicPr>
          <p:cNvPr id="240" name="Google Shape;24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0" y="702252"/>
            <a:ext cx="5734050" cy="2955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09925" y="5715000"/>
            <a:ext cx="31242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2"/>
          <p:cNvSpPr txBox="1"/>
          <p:nvPr/>
        </p:nvSpPr>
        <p:spPr>
          <a:xfrm>
            <a:off x="1849582" y="5689661"/>
            <a:ext cx="12747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Encryption: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>
            <a:spLocks noGrp="1"/>
          </p:cNvSpPr>
          <p:nvPr>
            <p:ph type="title"/>
          </p:nvPr>
        </p:nvSpPr>
        <p:spPr>
          <a:xfrm>
            <a:off x="457200" y="207818"/>
            <a:ext cx="8229600" cy="473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Calibri"/>
              <a:buNone/>
            </a:pPr>
            <a:r>
              <a:rPr lang="en-US" sz="3200">
                <a:solidFill>
                  <a:srgbClr val="7030A0"/>
                </a:solidFill>
              </a:rPr>
              <a:t>Counter (CTR) mode</a:t>
            </a:r>
            <a:endParaRPr sz="32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8" name="Google Shape;24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762000"/>
            <a:ext cx="5991225" cy="29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4200" y="4267200"/>
            <a:ext cx="2610716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3"/>
          <p:cNvSpPr txBox="1"/>
          <p:nvPr/>
        </p:nvSpPr>
        <p:spPr>
          <a:xfrm>
            <a:off x="1711037" y="4285795"/>
            <a:ext cx="12875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Decryption: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7550" y="57403"/>
            <a:ext cx="26282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FF0000"/>
                </a:solidFill>
                <a:latin typeface="Times New Roman"/>
                <a:cs typeface="Times New Roman"/>
              </a:rPr>
              <a:t>Number</a:t>
            </a:r>
            <a:r>
              <a:rPr b="0" spc="-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FF0000"/>
                </a:solidFill>
                <a:latin typeface="Times New Roman"/>
                <a:cs typeface="Times New Roman"/>
              </a:rPr>
              <a:t>Theory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54379"/>
            <a:ext cx="8074025" cy="335470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spcBef>
                <a:spcPts val="580"/>
              </a:spcBef>
              <a:buClrTx/>
              <a:buFontTx/>
              <a:buNone/>
            </a:pPr>
            <a:r>
              <a:rPr sz="2000" b="1" kern="120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Prime</a:t>
            </a:r>
            <a:r>
              <a:rPr sz="2000" b="1" kern="1200" spc="-2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2000" b="1" kern="120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numbers:</a:t>
            </a:r>
            <a:endParaRPr sz="2000" kern="120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355600" marR="6350" indent="-342900">
              <a:spcBef>
                <a:spcPts val="480"/>
              </a:spcBef>
              <a:buClrTx/>
              <a:buFont typeface="Arial"/>
              <a:buChar char="•"/>
              <a:tabLst>
                <a:tab pos="354965" algn="l"/>
                <a:tab pos="355600" algn="l"/>
                <a:tab pos="1126490" algn="l"/>
                <a:tab pos="2164715" algn="l"/>
                <a:tab pos="2768600" algn="l"/>
                <a:tab pos="3173730" algn="l"/>
                <a:tab pos="4039235" algn="l"/>
                <a:tab pos="4598670" algn="l"/>
                <a:tab pos="5215890" algn="l"/>
                <a:tab pos="5577205" algn="l"/>
                <a:tab pos="6518275" algn="l"/>
                <a:tab pos="7331709" algn="l"/>
                <a:tab pos="7862570" algn="l"/>
              </a:tabLst>
            </a:pPr>
            <a:r>
              <a:rPr sz="2000" kern="120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Pri</a:t>
            </a:r>
            <a:r>
              <a:rPr sz="2000" kern="1200" spc="-3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sz="2000" kern="120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e	nu</a:t>
            </a:r>
            <a:r>
              <a:rPr sz="2000" kern="1200" spc="-25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sz="2000" kern="120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bers	play	</a:t>
            </a:r>
            <a:r>
              <a:rPr sz="2000" kern="1200" spc="-15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sz="2000" kern="120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n	</a:t>
            </a:r>
            <a:r>
              <a:rPr sz="2000" kern="1200" spc="-15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sz="2000" kern="120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sz="2000" kern="1200" spc="-15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sz="2000" kern="120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sz="2000" kern="1200" spc="-1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sz="2000" kern="120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cal	</a:t>
            </a:r>
            <a:r>
              <a:rPr sz="2000" kern="1200" spc="-1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sz="2000" kern="120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ole	bo</a:t>
            </a:r>
            <a:r>
              <a:rPr sz="2000" kern="1200" spc="-2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sz="2000" kern="120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h	</a:t>
            </a:r>
            <a:r>
              <a:rPr sz="2000" kern="1200" spc="-2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sz="2000" kern="120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n	nu</a:t>
            </a:r>
            <a:r>
              <a:rPr sz="2000" kern="1200" spc="-25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sz="2000" kern="120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ber	th</a:t>
            </a:r>
            <a:r>
              <a:rPr sz="2000" kern="1200" spc="-15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sz="2000" kern="120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ory	</a:t>
            </a:r>
            <a:r>
              <a:rPr sz="2000" kern="1200" spc="-15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sz="2000" kern="120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nd	</a:t>
            </a:r>
            <a:r>
              <a:rPr sz="2000" kern="1200" spc="-5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in  </a:t>
            </a:r>
            <a:r>
              <a:rPr sz="2000" kern="1200" spc="-1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cryptography.</a:t>
            </a:r>
            <a:endParaRPr sz="2000" kern="120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>
              <a:spcBef>
                <a:spcPts val="25"/>
              </a:spcBef>
              <a:buClrTx/>
              <a:buFont typeface="Arial"/>
              <a:buChar char="•"/>
            </a:pPr>
            <a:endParaRPr sz="2900" kern="120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355600" marR="288290" indent="-342900">
              <a:buClrTx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kern="120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An </a:t>
            </a:r>
            <a:r>
              <a:rPr sz="2000" kern="1200" spc="-5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important </a:t>
            </a:r>
            <a:r>
              <a:rPr sz="2000" kern="120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requirement in a </a:t>
            </a:r>
            <a:r>
              <a:rPr sz="2000" kern="1200" spc="-5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number </a:t>
            </a:r>
            <a:r>
              <a:rPr sz="2000" kern="120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of cryptographic </a:t>
            </a:r>
            <a:r>
              <a:rPr sz="2000" kern="1200" spc="-5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algorithms </a:t>
            </a:r>
            <a:r>
              <a:rPr sz="2000" kern="120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is</a:t>
            </a:r>
            <a:r>
              <a:rPr sz="2000" kern="1200" spc="-11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2000" kern="120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the  </a:t>
            </a:r>
            <a:r>
              <a:rPr sz="2000" kern="1200" spc="-5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ability </a:t>
            </a:r>
            <a:r>
              <a:rPr sz="2000" kern="120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to choose a </a:t>
            </a:r>
            <a:r>
              <a:rPr sz="2000" kern="1200" spc="-1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large </a:t>
            </a:r>
            <a:r>
              <a:rPr sz="2000" kern="1200" spc="-5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prime</a:t>
            </a:r>
            <a:r>
              <a:rPr sz="2000" kern="1200" spc="-9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2000" kern="1200" spc="-15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number.</a:t>
            </a:r>
            <a:endParaRPr sz="2000" kern="120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>
              <a:buClrTx/>
              <a:buFont typeface="Arial"/>
              <a:buChar char="•"/>
            </a:pPr>
            <a:endParaRPr sz="2200" kern="120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>
              <a:spcBef>
                <a:spcPts val="30"/>
              </a:spcBef>
              <a:buClrTx/>
              <a:buFont typeface="Arial"/>
              <a:buChar char="•"/>
            </a:pPr>
            <a:endParaRPr sz="2200" kern="120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355600" indent="-342900">
              <a:buClrTx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kern="1200" spc="-5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Two </a:t>
            </a:r>
            <a:r>
              <a:rPr sz="2000" kern="1200" spc="-5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theorems that </a:t>
            </a:r>
            <a:r>
              <a:rPr sz="2000" kern="120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play </a:t>
            </a:r>
            <a:r>
              <a:rPr sz="2000" kern="1200" spc="-5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important roles </a:t>
            </a:r>
            <a:r>
              <a:rPr sz="2000" kern="1200" spc="-1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in </a:t>
            </a:r>
            <a:r>
              <a:rPr sz="2000" kern="1200" spc="-5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public-key cryptography</a:t>
            </a:r>
            <a:r>
              <a:rPr sz="2000" kern="1200" spc="254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2000" kern="120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are</a:t>
            </a:r>
          </a:p>
          <a:p>
            <a:pPr marL="355600">
              <a:buClrTx/>
              <a:buFontTx/>
              <a:buNone/>
            </a:pPr>
            <a:r>
              <a:rPr sz="2000" kern="1200" spc="-2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Fermat’s </a:t>
            </a:r>
            <a:r>
              <a:rPr sz="2000" kern="120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theorem and </a:t>
            </a:r>
            <a:r>
              <a:rPr sz="2000" kern="1200" spc="-5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Euler’s</a:t>
            </a:r>
            <a:r>
              <a:rPr sz="2000" kern="1200" spc="-85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2000" kern="1200" spc="-5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theorem.</a:t>
            </a:r>
            <a:endParaRPr sz="2000" kern="120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3894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640" y="518303"/>
            <a:ext cx="7235798" cy="1160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buClrTx/>
              <a:buFontTx/>
              <a:buNone/>
            </a:pPr>
            <a:endParaRPr sz="18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5912" y="3012594"/>
            <a:ext cx="7554444" cy="13173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buClrTx/>
              <a:buFontTx/>
              <a:buNone/>
            </a:pPr>
            <a:endParaRPr sz="18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4680" y="4448175"/>
            <a:ext cx="2924174" cy="447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buClrTx/>
              <a:buFontTx/>
              <a:buNone/>
            </a:pPr>
            <a:endParaRPr sz="18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47825" y="5105400"/>
            <a:ext cx="3381375" cy="152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buClrTx/>
              <a:buFontTx/>
              <a:buNone/>
            </a:pPr>
            <a:endParaRPr sz="18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35483" y="5610225"/>
            <a:ext cx="6867035" cy="7429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buClrTx/>
              <a:buFontTx/>
              <a:buNone/>
            </a:pPr>
            <a:endParaRPr sz="18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5928" y="550163"/>
            <a:ext cx="655320" cy="311150"/>
            <a:chOff x="185928" y="550163"/>
            <a:chExt cx="655320" cy="311150"/>
          </a:xfrm>
        </p:grpSpPr>
        <p:sp>
          <p:nvSpPr>
            <p:cNvPr id="8" name="object 8"/>
            <p:cNvSpPr/>
            <p:nvPr/>
          </p:nvSpPr>
          <p:spPr>
            <a:xfrm>
              <a:off x="185928" y="550163"/>
              <a:ext cx="655320" cy="31089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buClrTx/>
                <a:buFontTx/>
                <a:buNone/>
              </a:pPr>
              <a:endParaRPr sz="1800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28600" y="626871"/>
              <a:ext cx="457834" cy="118110"/>
            </a:xfrm>
            <a:custGeom>
              <a:avLst/>
              <a:gdLst/>
              <a:ahLst/>
              <a:cxnLst/>
              <a:rect l="l" t="t" r="r" b="b"/>
              <a:pathLst>
                <a:path w="457834" h="118109">
                  <a:moveTo>
                    <a:pt x="406929" y="58927"/>
                  </a:moveTo>
                  <a:lnTo>
                    <a:pt x="349453" y="92455"/>
                  </a:lnTo>
                  <a:lnTo>
                    <a:pt x="343395" y="95885"/>
                  </a:lnTo>
                  <a:lnTo>
                    <a:pt x="341350" y="103758"/>
                  </a:lnTo>
                  <a:lnTo>
                    <a:pt x="344881" y="109727"/>
                  </a:lnTo>
                  <a:lnTo>
                    <a:pt x="348411" y="115824"/>
                  </a:lnTo>
                  <a:lnTo>
                    <a:pt x="356196" y="117855"/>
                  </a:lnTo>
                  <a:lnTo>
                    <a:pt x="435472" y="71627"/>
                  </a:lnTo>
                  <a:lnTo>
                    <a:pt x="432054" y="71627"/>
                  </a:lnTo>
                  <a:lnTo>
                    <a:pt x="432054" y="69850"/>
                  </a:lnTo>
                  <a:lnTo>
                    <a:pt x="425653" y="69850"/>
                  </a:lnTo>
                  <a:lnTo>
                    <a:pt x="406929" y="58927"/>
                  </a:lnTo>
                  <a:close/>
                </a:path>
                <a:path w="457834" h="118109">
                  <a:moveTo>
                    <a:pt x="385158" y="46227"/>
                  </a:moveTo>
                  <a:lnTo>
                    <a:pt x="0" y="46227"/>
                  </a:lnTo>
                  <a:lnTo>
                    <a:pt x="0" y="71627"/>
                  </a:lnTo>
                  <a:lnTo>
                    <a:pt x="385158" y="71627"/>
                  </a:lnTo>
                  <a:lnTo>
                    <a:pt x="406929" y="58927"/>
                  </a:lnTo>
                  <a:lnTo>
                    <a:pt x="385158" y="46227"/>
                  </a:lnTo>
                  <a:close/>
                </a:path>
                <a:path w="457834" h="118109">
                  <a:moveTo>
                    <a:pt x="435472" y="46227"/>
                  </a:moveTo>
                  <a:lnTo>
                    <a:pt x="432054" y="46227"/>
                  </a:lnTo>
                  <a:lnTo>
                    <a:pt x="432054" y="71627"/>
                  </a:lnTo>
                  <a:lnTo>
                    <a:pt x="435472" y="71627"/>
                  </a:lnTo>
                  <a:lnTo>
                    <a:pt x="457263" y="58927"/>
                  </a:lnTo>
                  <a:lnTo>
                    <a:pt x="435472" y="46227"/>
                  </a:lnTo>
                  <a:close/>
                </a:path>
                <a:path w="457834" h="118109">
                  <a:moveTo>
                    <a:pt x="425653" y="48005"/>
                  </a:moveTo>
                  <a:lnTo>
                    <a:pt x="406929" y="58927"/>
                  </a:lnTo>
                  <a:lnTo>
                    <a:pt x="425653" y="69850"/>
                  </a:lnTo>
                  <a:lnTo>
                    <a:pt x="425653" y="48005"/>
                  </a:lnTo>
                  <a:close/>
                </a:path>
                <a:path w="457834" h="118109">
                  <a:moveTo>
                    <a:pt x="432054" y="48005"/>
                  </a:moveTo>
                  <a:lnTo>
                    <a:pt x="425653" y="48005"/>
                  </a:lnTo>
                  <a:lnTo>
                    <a:pt x="425653" y="69850"/>
                  </a:lnTo>
                  <a:lnTo>
                    <a:pt x="432054" y="69850"/>
                  </a:lnTo>
                  <a:lnTo>
                    <a:pt x="432054" y="48005"/>
                  </a:lnTo>
                  <a:close/>
                </a:path>
                <a:path w="457834" h="118109">
                  <a:moveTo>
                    <a:pt x="356196" y="0"/>
                  </a:moveTo>
                  <a:lnTo>
                    <a:pt x="348411" y="2031"/>
                  </a:lnTo>
                  <a:lnTo>
                    <a:pt x="344881" y="8127"/>
                  </a:lnTo>
                  <a:lnTo>
                    <a:pt x="341350" y="14097"/>
                  </a:lnTo>
                  <a:lnTo>
                    <a:pt x="343395" y="21970"/>
                  </a:lnTo>
                  <a:lnTo>
                    <a:pt x="349453" y="25400"/>
                  </a:lnTo>
                  <a:lnTo>
                    <a:pt x="406929" y="58927"/>
                  </a:lnTo>
                  <a:lnTo>
                    <a:pt x="425653" y="48005"/>
                  </a:lnTo>
                  <a:lnTo>
                    <a:pt x="432054" y="48005"/>
                  </a:lnTo>
                  <a:lnTo>
                    <a:pt x="432054" y="46227"/>
                  </a:lnTo>
                  <a:lnTo>
                    <a:pt x="435472" y="46227"/>
                  </a:lnTo>
                  <a:lnTo>
                    <a:pt x="356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>
                <a:buClrTx/>
                <a:buFontTx/>
                <a:buNone/>
              </a:pPr>
              <a:endParaRPr sz="1800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64592" y="2883407"/>
            <a:ext cx="655320" cy="312420"/>
            <a:chOff x="164592" y="2883407"/>
            <a:chExt cx="655320" cy="312420"/>
          </a:xfrm>
        </p:grpSpPr>
        <p:sp>
          <p:nvSpPr>
            <p:cNvPr id="11" name="object 11"/>
            <p:cNvSpPr/>
            <p:nvPr/>
          </p:nvSpPr>
          <p:spPr>
            <a:xfrm>
              <a:off x="164592" y="2883407"/>
              <a:ext cx="655320" cy="3124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buClrTx/>
                <a:buFontTx/>
                <a:buNone/>
              </a:pPr>
              <a:endParaRPr sz="1800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07492" y="2960877"/>
              <a:ext cx="457834" cy="118110"/>
            </a:xfrm>
            <a:custGeom>
              <a:avLst/>
              <a:gdLst/>
              <a:ahLst/>
              <a:cxnLst/>
              <a:rect l="l" t="t" r="r" b="b"/>
              <a:pathLst>
                <a:path w="457834" h="118110">
                  <a:moveTo>
                    <a:pt x="406839" y="58991"/>
                  </a:moveTo>
                  <a:lnTo>
                    <a:pt x="343395" y="96012"/>
                  </a:lnTo>
                  <a:lnTo>
                    <a:pt x="341350" y="103759"/>
                  </a:lnTo>
                  <a:lnTo>
                    <a:pt x="348424" y="115950"/>
                  </a:lnTo>
                  <a:lnTo>
                    <a:pt x="356196" y="117983"/>
                  </a:lnTo>
                  <a:lnTo>
                    <a:pt x="435522" y="71627"/>
                  </a:lnTo>
                  <a:lnTo>
                    <a:pt x="432053" y="71627"/>
                  </a:lnTo>
                  <a:lnTo>
                    <a:pt x="432053" y="69976"/>
                  </a:lnTo>
                  <a:lnTo>
                    <a:pt x="425665" y="69976"/>
                  </a:lnTo>
                  <a:lnTo>
                    <a:pt x="406839" y="58991"/>
                  </a:lnTo>
                  <a:close/>
                </a:path>
                <a:path w="457834" h="118110">
                  <a:moveTo>
                    <a:pt x="384965" y="46227"/>
                  </a:moveTo>
                  <a:lnTo>
                    <a:pt x="0" y="46227"/>
                  </a:lnTo>
                  <a:lnTo>
                    <a:pt x="0" y="71627"/>
                  </a:lnTo>
                  <a:lnTo>
                    <a:pt x="385183" y="71627"/>
                  </a:lnTo>
                  <a:lnTo>
                    <a:pt x="406839" y="58991"/>
                  </a:lnTo>
                  <a:lnTo>
                    <a:pt x="384965" y="46227"/>
                  </a:lnTo>
                  <a:close/>
                </a:path>
                <a:path w="457834" h="118110">
                  <a:moveTo>
                    <a:pt x="435472" y="46227"/>
                  </a:moveTo>
                  <a:lnTo>
                    <a:pt x="432053" y="46227"/>
                  </a:lnTo>
                  <a:lnTo>
                    <a:pt x="432053" y="71627"/>
                  </a:lnTo>
                  <a:lnTo>
                    <a:pt x="435522" y="71627"/>
                  </a:lnTo>
                  <a:lnTo>
                    <a:pt x="457263" y="58927"/>
                  </a:lnTo>
                  <a:lnTo>
                    <a:pt x="435472" y="46227"/>
                  </a:lnTo>
                  <a:close/>
                </a:path>
                <a:path w="457834" h="118110">
                  <a:moveTo>
                    <a:pt x="425665" y="48006"/>
                  </a:moveTo>
                  <a:lnTo>
                    <a:pt x="406839" y="58991"/>
                  </a:lnTo>
                  <a:lnTo>
                    <a:pt x="425665" y="69976"/>
                  </a:lnTo>
                  <a:lnTo>
                    <a:pt x="425665" y="48006"/>
                  </a:lnTo>
                  <a:close/>
                </a:path>
                <a:path w="457834" h="118110">
                  <a:moveTo>
                    <a:pt x="432053" y="48006"/>
                  </a:moveTo>
                  <a:lnTo>
                    <a:pt x="425665" y="48006"/>
                  </a:lnTo>
                  <a:lnTo>
                    <a:pt x="425665" y="69976"/>
                  </a:lnTo>
                  <a:lnTo>
                    <a:pt x="432053" y="69976"/>
                  </a:lnTo>
                  <a:lnTo>
                    <a:pt x="432053" y="48006"/>
                  </a:lnTo>
                  <a:close/>
                </a:path>
                <a:path w="457834" h="118110">
                  <a:moveTo>
                    <a:pt x="356196" y="0"/>
                  </a:moveTo>
                  <a:lnTo>
                    <a:pt x="348424" y="2032"/>
                  </a:lnTo>
                  <a:lnTo>
                    <a:pt x="341350" y="14224"/>
                  </a:lnTo>
                  <a:lnTo>
                    <a:pt x="343395" y="21971"/>
                  </a:lnTo>
                  <a:lnTo>
                    <a:pt x="406839" y="58991"/>
                  </a:lnTo>
                  <a:lnTo>
                    <a:pt x="425665" y="48006"/>
                  </a:lnTo>
                  <a:lnTo>
                    <a:pt x="432053" y="48006"/>
                  </a:lnTo>
                  <a:lnTo>
                    <a:pt x="432053" y="46227"/>
                  </a:lnTo>
                  <a:lnTo>
                    <a:pt x="435472" y="46227"/>
                  </a:lnTo>
                  <a:lnTo>
                    <a:pt x="356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>
                <a:buClrTx/>
                <a:buFontTx/>
                <a:buNone/>
              </a:pPr>
              <a:endParaRPr sz="1800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71293" y="5647944"/>
            <a:ext cx="513715" cy="173990"/>
            <a:chOff x="271293" y="5647944"/>
            <a:chExt cx="513715" cy="173990"/>
          </a:xfrm>
        </p:grpSpPr>
        <p:sp>
          <p:nvSpPr>
            <p:cNvPr id="14" name="object 14"/>
            <p:cNvSpPr/>
            <p:nvPr/>
          </p:nvSpPr>
          <p:spPr>
            <a:xfrm>
              <a:off x="271293" y="5647944"/>
              <a:ext cx="513257" cy="17373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buClrTx/>
                <a:buFontTx/>
                <a:buNone/>
              </a:pPr>
              <a:endParaRPr sz="1800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04800" y="5656046"/>
              <a:ext cx="457834" cy="118110"/>
            </a:xfrm>
            <a:custGeom>
              <a:avLst/>
              <a:gdLst/>
              <a:ahLst/>
              <a:cxnLst/>
              <a:rect l="l" t="t" r="r" b="b"/>
              <a:pathLst>
                <a:path w="457834" h="118110">
                  <a:moveTo>
                    <a:pt x="406843" y="58951"/>
                  </a:moveTo>
                  <a:lnTo>
                    <a:pt x="343395" y="95961"/>
                  </a:lnTo>
                  <a:lnTo>
                    <a:pt x="341350" y="103746"/>
                  </a:lnTo>
                  <a:lnTo>
                    <a:pt x="348411" y="115862"/>
                  </a:lnTo>
                  <a:lnTo>
                    <a:pt x="356196" y="117906"/>
                  </a:lnTo>
                  <a:lnTo>
                    <a:pt x="435491" y="71653"/>
                  </a:lnTo>
                  <a:lnTo>
                    <a:pt x="432054" y="71653"/>
                  </a:lnTo>
                  <a:lnTo>
                    <a:pt x="432054" y="69926"/>
                  </a:lnTo>
                  <a:lnTo>
                    <a:pt x="425653" y="69926"/>
                  </a:lnTo>
                  <a:lnTo>
                    <a:pt x="406843" y="58951"/>
                  </a:lnTo>
                  <a:close/>
                </a:path>
                <a:path w="457834" h="118110">
                  <a:moveTo>
                    <a:pt x="385079" y="46253"/>
                  </a:moveTo>
                  <a:lnTo>
                    <a:pt x="0" y="46253"/>
                  </a:lnTo>
                  <a:lnTo>
                    <a:pt x="0" y="71653"/>
                  </a:lnTo>
                  <a:lnTo>
                    <a:pt x="385068" y="71653"/>
                  </a:lnTo>
                  <a:lnTo>
                    <a:pt x="406843" y="58951"/>
                  </a:lnTo>
                  <a:lnTo>
                    <a:pt x="385079" y="46253"/>
                  </a:lnTo>
                  <a:close/>
                </a:path>
                <a:path w="457834" h="118110">
                  <a:moveTo>
                    <a:pt x="435492" y="46253"/>
                  </a:moveTo>
                  <a:lnTo>
                    <a:pt x="432054" y="46253"/>
                  </a:lnTo>
                  <a:lnTo>
                    <a:pt x="432054" y="71653"/>
                  </a:lnTo>
                  <a:lnTo>
                    <a:pt x="435491" y="71653"/>
                  </a:lnTo>
                  <a:lnTo>
                    <a:pt x="457263" y="58953"/>
                  </a:lnTo>
                  <a:lnTo>
                    <a:pt x="435492" y="46253"/>
                  </a:lnTo>
                  <a:close/>
                </a:path>
                <a:path w="457834" h="118110">
                  <a:moveTo>
                    <a:pt x="425653" y="47980"/>
                  </a:moveTo>
                  <a:lnTo>
                    <a:pt x="406843" y="58951"/>
                  </a:lnTo>
                  <a:lnTo>
                    <a:pt x="425653" y="69926"/>
                  </a:lnTo>
                  <a:lnTo>
                    <a:pt x="425653" y="47980"/>
                  </a:lnTo>
                  <a:close/>
                </a:path>
                <a:path w="457834" h="118110">
                  <a:moveTo>
                    <a:pt x="432054" y="47980"/>
                  </a:moveTo>
                  <a:lnTo>
                    <a:pt x="425653" y="47980"/>
                  </a:lnTo>
                  <a:lnTo>
                    <a:pt x="425653" y="69926"/>
                  </a:lnTo>
                  <a:lnTo>
                    <a:pt x="432054" y="69926"/>
                  </a:lnTo>
                  <a:lnTo>
                    <a:pt x="432054" y="47980"/>
                  </a:lnTo>
                  <a:close/>
                </a:path>
                <a:path w="457834" h="118110">
                  <a:moveTo>
                    <a:pt x="356196" y="0"/>
                  </a:moveTo>
                  <a:lnTo>
                    <a:pt x="348411" y="2044"/>
                  </a:lnTo>
                  <a:lnTo>
                    <a:pt x="341350" y="14160"/>
                  </a:lnTo>
                  <a:lnTo>
                    <a:pt x="343395" y="21932"/>
                  </a:lnTo>
                  <a:lnTo>
                    <a:pt x="406843" y="58951"/>
                  </a:lnTo>
                  <a:lnTo>
                    <a:pt x="425653" y="47980"/>
                  </a:lnTo>
                  <a:lnTo>
                    <a:pt x="432054" y="47980"/>
                  </a:lnTo>
                  <a:lnTo>
                    <a:pt x="432054" y="46253"/>
                  </a:lnTo>
                  <a:lnTo>
                    <a:pt x="435492" y="46253"/>
                  </a:lnTo>
                  <a:lnTo>
                    <a:pt x="356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>
                <a:buClrTx/>
                <a:buFontTx/>
                <a:buNone/>
              </a:pPr>
              <a:endParaRPr sz="1800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object 16"/>
          <p:cNvSpPr/>
          <p:nvPr/>
        </p:nvSpPr>
        <p:spPr>
          <a:xfrm>
            <a:off x="1094975" y="2049980"/>
            <a:ext cx="6899848" cy="66427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buClrTx/>
              <a:buFontTx/>
              <a:buNone/>
            </a:pPr>
            <a:endParaRPr sz="18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7169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1209"/>
            <a:ext cx="6631940" cy="116141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1452245">
              <a:lnSpc>
                <a:spcPct val="100000"/>
              </a:lnSpc>
              <a:spcBef>
                <a:spcPts val="1465"/>
              </a:spcBef>
            </a:pPr>
            <a:r>
              <a:rPr sz="4000" spc="-20" dirty="0"/>
              <a:t>TESTING </a:t>
            </a:r>
            <a:r>
              <a:rPr sz="4000" spc="-15" dirty="0"/>
              <a:t>FOR</a:t>
            </a:r>
            <a:r>
              <a:rPr sz="4000" spc="-25" dirty="0"/>
              <a:t> </a:t>
            </a:r>
            <a:r>
              <a:rPr sz="4000" spc="-10" dirty="0"/>
              <a:t>PRIMALITY</a:t>
            </a:r>
            <a:endParaRPr sz="4000"/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800" spc="-5" dirty="0"/>
              <a:t>Miller-Rabin</a:t>
            </a:r>
            <a:r>
              <a:rPr sz="1800" spc="-40" dirty="0"/>
              <a:t> </a:t>
            </a:r>
            <a:r>
              <a:rPr sz="1800" spc="-5" dirty="0"/>
              <a:t>Algorithm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1230385" y="1549756"/>
            <a:ext cx="6618913" cy="1744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buClrTx/>
              <a:buFontTx/>
              <a:buNone/>
            </a:pPr>
            <a:endParaRPr sz="18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2834" y="3584375"/>
            <a:ext cx="6738522" cy="28841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buClrTx/>
              <a:buFontTx/>
              <a:buNone/>
            </a:pPr>
            <a:endParaRPr sz="18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530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7030A0"/>
                </a:solidFill>
              </a:rPr>
              <a:t>Block Cipher Operation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Block Cipher: </a:t>
            </a:r>
            <a:endParaRPr dirty="0"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Encrypt a block of plaintext as a whole to produce same sized cipher text.</a:t>
            </a:r>
            <a:endParaRPr dirty="0"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Operates on fixed length b-bit input to produce b-bit cipher text.</a:t>
            </a:r>
            <a:endParaRPr dirty="0"/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Eg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: DES, AES, 3DES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8415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i="1" dirty="0"/>
          </a:p>
          <a:p>
            <a:pPr marL="742950" lvl="1" indent="-18415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Modes of operations</a:t>
            </a:r>
            <a:endParaRPr sz="32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Block cipher: Operates on fixed length b-bit input to produce b-bit cipher text.</a:t>
            </a:r>
            <a:endParaRPr/>
          </a:p>
          <a:p>
            <a:pPr marL="342900" lvl="0" indent="-34290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What about encrypting plaintext longer than </a:t>
            </a:r>
            <a:r>
              <a:rPr lang="en-US" sz="1800" i="1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bits?</a:t>
            </a:r>
            <a:endParaRPr/>
          </a:p>
          <a:p>
            <a:pPr marL="342900" lvl="0" indent="-34290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Break plaintext into b-bit blocks (padding if necessary) and apply cipher on each block</a:t>
            </a:r>
            <a:endParaRPr/>
          </a:p>
          <a:p>
            <a:pPr marL="342900" lvl="0" indent="-34290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Padding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is a way to take data that may or may not be a multiple of the block size for a cipher and extend it out so that it is. </a:t>
            </a:r>
            <a:endParaRPr/>
          </a:p>
          <a:p>
            <a:pPr marL="742950" lvl="1" indent="-28575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Require the data to be encrypted to be an exact multiple of the block size.</a:t>
            </a:r>
            <a:endParaRPr/>
          </a:p>
          <a:p>
            <a:pPr marL="342900" lvl="0" indent="-22860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Modes</a:t>
            </a:r>
            <a:endParaRPr/>
          </a:p>
          <a:p>
            <a:pPr marL="342900" lvl="0" indent="-34290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Electronic Codebook (ECB)</a:t>
            </a:r>
            <a:endParaRPr/>
          </a:p>
          <a:p>
            <a:pPr marL="342900" lvl="0" indent="-34290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Cipher Block Chaining (CBC)</a:t>
            </a:r>
            <a:endParaRPr/>
          </a:p>
          <a:p>
            <a:pPr marL="342900" lvl="0" indent="-34290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Cipher Feedback (CFB)</a:t>
            </a:r>
            <a:endParaRPr/>
          </a:p>
          <a:p>
            <a:pPr marL="342900" lvl="0" indent="-34290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Output Feedback (OFB)</a:t>
            </a:r>
            <a:endParaRPr/>
          </a:p>
          <a:p>
            <a:pPr marL="342900" lvl="0" indent="-34290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Counter (CTR)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504825" y="152400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Electronic Codebook (ECB)</a:t>
            </a:r>
            <a:br>
              <a:rPr lang="en-US" sz="24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solidFill>
                <a:srgbClr val="7030A0"/>
              </a:solidFill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body" idx="1"/>
          </p:nvPr>
        </p:nvSpPr>
        <p:spPr>
          <a:xfrm>
            <a:off x="381000" y="4953000"/>
            <a:ext cx="8534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Each block of 64 plaintext bits is encrypted independently using the same key.</a:t>
            </a:r>
            <a:endParaRPr/>
          </a:p>
          <a:p>
            <a:pPr marL="342900" lvl="0" indent="-34290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ECB method is ideal for a short amount of data, such as an encryption key.</a:t>
            </a:r>
            <a:endParaRPr/>
          </a:p>
          <a:p>
            <a:pPr marL="342900" lvl="0" indent="-342931" algn="l" rtl="0"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For lengthy messages, the ECB mode may not be secure.</a:t>
            </a:r>
            <a:endParaRPr/>
          </a:p>
          <a:p>
            <a:pPr marL="342900" lvl="0" indent="-34290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If the message is highly structured, it may be possible for a cryptanalyst to exploit these regularities</a:t>
            </a:r>
            <a:endParaRPr/>
          </a:p>
          <a:p>
            <a:pPr marL="342900" lvl="0" indent="-225425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25425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685800"/>
            <a:ext cx="478155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Electronic Codebook (ECB)</a:t>
            </a:r>
            <a:br>
              <a:rPr lang="en-US" sz="32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200"/>
          </a:p>
        </p:txBody>
      </p:sp>
      <p:sp>
        <p:nvSpPr>
          <p:cNvPr id="169" name="Google Shape;169;p23"/>
          <p:cNvSpPr txBox="1">
            <a:spLocks noGrp="1"/>
          </p:cNvSpPr>
          <p:nvPr>
            <p:ph type="body" idx="1"/>
          </p:nvPr>
        </p:nvSpPr>
        <p:spPr>
          <a:xfrm>
            <a:off x="533400" y="914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For a message longer than bits, the procedure is simply to break the message into b-bit blocks, padding the last block if necessary.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Decryption is performed one block at a time, always using the same key.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Plaintext blocks</a:t>
            </a:r>
            <a:r>
              <a:rPr lang="en-US" sz="2000"/>
              <a:t>: </a:t>
            </a:r>
            <a:r>
              <a:rPr lang="en-US" sz="2000" i="1"/>
              <a:t>P</a:t>
            </a:r>
            <a:r>
              <a:rPr lang="en-US" sz="2000"/>
              <a:t>1, </a:t>
            </a:r>
            <a:r>
              <a:rPr lang="en-US" sz="2000" i="1"/>
              <a:t>P</a:t>
            </a:r>
            <a:r>
              <a:rPr lang="en-US" sz="2000"/>
              <a:t>2, ….. , </a:t>
            </a:r>
            <a:r>
              <a:rPr lang="en-US" sz="2000" i="1"/>
              <a:t>PN</a:t>
            </a: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Corresponding ciphertext blocks: </a:t>
            </a:r>
            <a:r>
              <a:rPr lang="en-US" sz="2000" i="1"/>
              <a:t>C</a:t>
            </a:r>
            <a:r>
              <a:rPr lang="en-US" sz="2000"/>
              <a:t>1, </a:t>
            </a:r>
            <a:r>
              <a:rPr lang="en-US" sz="2000" i="1"/>
              <a:t>C</a:t>
            </a:r>
            <a:r>
              <a:rPr lang="en-US" sz="2000"/>
              <a:t>2 …..  , </a:t>
            </a:r>
            <a:r>
              <a:rPr lang="en-US" sz="2000" i="1"/>
              <a:t>CN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4782" y="3281795"/>
            <a:ext cx="5391150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Cipher Block Chaining (CBC)</a:t>
            </a:r>
            <a:br>
              <a:rPr lang="en-US" sz="24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/>
          </a:p>
        </p:txBody>
      </p:sp>
      <p:sp>
        <p:nvSpPr>
          <p:cNvPr id="176" name="Google Shape;176;p24"/>
          <p:cNvSpPr txBox="1">
            <a:spLocks noGrp="1"/>
          </p:cNvSpPr>
          <p:nvPr>
            <p:ph type="body" idx="1"/>
          </p:nvPr>
        </p:nvSpPr>
        <p:spPr>
          <a:xfrm>
            <a:off x="457200" y="4953000"/>
            <a:ext cx="8305800" cy="163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input to the encryption algorithm is the XOR of the current plaintext block and the preceding ciphertext block.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same key is used for each block.</a:t>
            </a:r>
            <a:endParaRPr/>
          </a:p>
          <a:p>
            <a:pPr marL="342900" lvl="0" indent="-34290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Initialization vector (IV) must be known to both the sender and receiver but be unpredictable by a third party.</a:t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533400"/>
            <a:ext cx="4933950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>
            <a:spLocks noGrp="1"/>
          </p:cNvSpPr>
          <p:nvPr>
            <p:ph type="title"/>
          </p:nvPr>
        </p:nvSpPr>
        <p:spPr>
          <a:xfrm>
            <a:off x="381000" y="533400"/>
            <a:ext cx="8229600" cy="279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Times New Roman"/>
              <a:buNone/>
            </a:pPr>
            <a:r>
              <a:rPr lang="en-US" sz="32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Cipher Block Chaining (CBC)</a:t>
            </a:r>
            <a:br>
              <a:rPr lang="en-US" sz="32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200"/>
          </a:p>
        </p:txBody>
      </p:sp>
      <p:pic>
        <p:nvPicPr>
          <p:cNvPr id="183" name="Google Shape;18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0187" y="5458691"/>
            <a:ext cx="650557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0" y="914400"/>
            <a:ext cx="4933950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Feedback Mode</a:t>
            </a:r>
            <a:endParaRPr/>
          </a:p>
        </p:txBody>
      </p:sp>
      <p:sp>
        <p:nvSpPr>
          <p:cNvPr id="190" name="Google Shape;190;p26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It is possible to convert a block cipher into a stream cipher, using one of the three modes: 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Cipher Feedback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(CFB) mode,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Output Feedback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(OFB) mode, 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Counter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(CTR) mode.</a:t>
            </a:r>
            <a:endParaRPr/>
          </a:p>
          <a:p>
            <a:pPr marL="342900" lvl="0" indent="-203200" algn="just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 stream cipher eliminates the need to pad a message to be an integral number of blocks. It also can operate in real time.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484909" y="15240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900"/>
              <a:buFont typeface="Times New Roman"/>
              <a:buNone/>
            </a:pPr>
            <a:r>
              <a:rPr lang="en-US" sz="29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Cipher Feedback Mode (CFB)</a:t>
            </a:r>
            <a:endParaRPr sz="29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7"/>
          <p:cNvSpPr txBox="1">
            <a:spLocks noGrp="1"/>
          </p:cNvSpPr>
          <p:nvPr>
            <p:ph type="body" idx="1"/>
          </p:nvPr>
        </p:nvSpPr>
        <p:spPr>
          <a:xfrm>
            <a:off x="457200" y="4953000"/>
            <a:ext cx="82296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input to the encryption function is a b-bit shift register that is initially set to some initialization vector (IV).</a:t>
            </a:r>
            <a:endParaRPr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contents of the shift register are shifted left by bits</a:t>
            </a:r>
            <a:endParaRPr/>
          </a:p>
          <a:p>
            <a:pPr marL="342900" lvl="0" indent="-3429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General-purpose stream oriented transmission</a:t>
            </a:r>
            <a:endParaRPr/>
          </a:p>
        </p:txBody>
      </p:sp>
      <p:pic>
        <p:nvPicPr>
          <p:cNvPr id="197" name="Google Shape;19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762000"/>
            <a:ext cx="687705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759</Words>
  <Application>Microsoft Office PowerPoint</Application>
  <PresentationFormat>On-screen Show (4:3)</PresentationFormat>
  <Paragraphs>92</Paragraphs>
  <Slides>18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1_Office Theme</vt:lpstr>
      <vt:lpstr>Unit-2 Block Cipher Operation</vt:lpstr>
      <vt:lpstr>Block Cipher Operation</vt:lpstr>
      <vt:lpstr>Modes of operations</vt:lpstr>
      <vt:lpstr>Electronic Codebook (ECB) </vt:lpstr>
      <vt:lpstr>Electronic Codebook (ECB) </vt:lpstr>
      <vt:lpstr>Cipher Block Chaining (CBC) </vt:lpstr>
      <vt:lpstr>Cipher Block Chaining (CBC) </vt:lpstr>
      <vt:lpstr>Feedback Mode</vt:lpstr>
      <vt:lpstr>Cipher Feedback Mode (CFB)</vt:lpstr>
      <vt:lpstr>Cipher Feedback Mode (CFB)</vt:lpstr>
      <vt:lpstr>Cipher Feedback Mode (CFB)</vt:lpstr>
      <vt:lpstr>Output feedback (OFB) mode</vt:lpstr>
      <vt:lpstr>Output feedback (OFB) mode</vt:lpstr>
      <vt:lpstr>Counter (CTR) mode</vt:lpstr>
      <vt:lpstr>Counter (CTR) mode</vt:lpstr>
      <vt:lpstr>Number Theory</vt:lpstr>
      <vt:lpstr>PowerPoint Presentation</vt:lpstr>
      <vt:lpstr>TESTING FOR PRIMALITY Miller-Rabin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Unit-2 Block Cipher Operation</dc:title>
  <cp:lastModifiedBy>Unknown User</cp:lastModifiedBy>
  <cp:revision>3</cp:revision>
  <dcterms:modified xsi:type="dcterms:W3CDTF">2021-11-15T10:10:04Z</dcterms:modified>
</cp:coreProperties>
</file>