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300" r:id="rId17"/>
    <p:sldId id="301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43928A-0E6B-4A01-9B45-FC93FC7A0173}">
  <a:tblStyle styleId="{8143928A-0E6B-4A01-9B45-FC93FC7A01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611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7" Type="http://schemas.openxmlformats.org/officeDocument/2006/relationships/image" Target="../media/image18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7.png" /><Relationship Id="rId5" Type="http://schemas.openxmlformats.org/officeDocument/2006/relationships/image" Target="../media/image16.png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762000" y="8382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DES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62000" y="4495800"/>
            <a:ext cx="7543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Feistel Structure for Block Cipher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129" y="881232"/>
            <a:ext cx="7089913" cy="5811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The Feistel Cipher </a:t>
            </a:r>
            <a:r>
              <a:rPr lang="en-US" sz="3200">
                <a:solidFill>
                  <a:srgbClr val="FF0000"/>
                </a:solidFill>
              </a:rPr>
              <a:t>for Block Cipher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Feistel network depends on the choice of the following parameters and design features: (Block cipher design principles)</a:t>
            </a:r>
            <a:endParaRPr/>
          </a:p>
          <a:p>
            <a:pPr marL="0" lvl="0" indent="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Block size: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Larger block sizes mean greater security but reduced encryption/decryption speed for a given algorithm.</a:t>
            </a:r>
            <a:endParaRPr/>
          </a:p>
          <a:p>
            <a:pPr marL="342900" lvl="0" indent="-225425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Key size: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Larger key size means greater security but may decrease encryption/decryption speed.</a:t>
            </a:r>
            <a:endParaRPr/>
          </a:p>
          <a:p>
            <a:pPr marL="342900" lvl="0" indent="-225425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Number of rounds: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essence of the Feistel cipher is that a single round offers inadequate security but that multiple rounds offer increasing security.</a:t>
            </a:r>
            <a:endParaRPr/>
          </a:p>
          <a:p>
            <a:pPr marL="342900" lvl="0" indent="-225425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Subkey generation algorithm: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Greater complexity in this algorithm should lead to greater difficulty of cryptanalysis.</a:t>
            </a:r>
            <a:endParaRPr/>
          </a:p>
          <a:p>
            <a:pPr marL="342900" lvl="0" indent="-225425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Round function F: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Again, greater complexity generally means greater resistance to cryptanalysis.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Feistel Structure for Block Cipher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524000"/>
            <a:ext cx="6063529" cy="141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505200"/>
            <a:ext cx="5929746" cy="154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Feistel Structure for Block Cipher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					Encryption process</a:t>
            </a:r>
            <a:endParaRPr sz="2000" b="1"/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78633" y="1371600"/>
            <a:ext cx="29337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914400"/>
            <a:ext cx="5257800" cy="581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8800" y="2731532"/>
            <a:ext cx="3314700" cy="143784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5943600" y="2362200"/>
            <a:ext cx="20126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Process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8291" y="4419600"/>
            <a:ext cx="2154384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5283" y="5791200"/>
            <a:ext cx="306705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Feistel Structure Example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4564" y="1752600"/>
            <a:ext cx="6867525" cy="259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50273" y="2286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DES (Data Encryption Standard)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50273" y="10668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Symmetric block cipher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64-bit plaintext, 64-bit ciphertext, 56-bit key (8 bits unused – used for parity check)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Developed by IBM based on LUCIFER algorithm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Complex combination of 2 building blocks: Substitution and Transposition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Easy for brute force attack (because only 56 –bit key is used)</a:t>
            </a:r>
            <a:endParaRPr/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011" y="3581400"/>
            <a:ext cx="55721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798"/>
          </a:xfrm>
        </p:spPr>
        <p:txBody>
          <a:bodyPr>
            <a:normAutofit/>
          </a:bodyPr>
          <a:lstStyle/>
          <a:p>
            <a:r>
              <a:rPr lang="en-US" sz="3200" dirty="0"/>
              <a:t>Generic Depiction of DES Encryption Algorithm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1126436"/>
            <a:ext cx="7924799" cy="503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61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798"/>
          </a:xfrm>
        </p:spPr>
        <p:txBody>
          <a:bodyPr>
            <a:normAutofit/>
          </a:bodyPr>
          <a:lstStyle/>
          <a:p>
            <a:r>
              <a:rPr lang="en-US" sz="3200" dirty="0"/>
              <a:t>Single Round DES  Algorithm</a:t>
            </a:r>
            <a:endParaRPr lang="en-IN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1563757"/>
            <a:ext cx="8627165" cy="504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415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E36C09"/>
                </a:solidFill>
              </a:rPr>
              <a:t>Classification of ciphers</a:t>
            </a:r>
            <a:endParaRPr dirty="0">
              <a:solidFill>
                <a:srgbClr val="E36C09"/>
              </a:solidFill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stream cipher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 one that encrypts a digital data stream one bit or one byte at a time.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Ex: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Vigenère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cipher ,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Vernam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cipher, OTP, RC4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block cipher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is one in which a block of plaintext is treated as a whole and used to produce a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ciphertext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block of equal length.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        EX: AES, DES</a:t>
            </a:r>
            <a:endParaRPr dirty="0"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 block cipher operates on a plaintext block of 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bits to produce a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ciphertext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block of</a:t>
            </a:r>
            <a:r>
              <a:rPr lang="en-US" sz="2000" i="1" dirty="0">
                <a:latin typeface="Times New Roman"/>
                <a:ea typeface="Times New Roman"/>
                <a:cs typeface="Times New Roman"/>
                <a:sym typeface="Times New Roman"/>
              </a:rPr>
              <a:t> n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bits.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There are 2^n possible different plaintext blocks and, for the encryption to be reversible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Classification of ciphers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Block cipher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2209800"/>
            <a:ext cx="25146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057400"/>
            <a:ext cx="40481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4005"/>
            <a:ext cx="2667000" cy="189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4400"/>
              <a:buFont typeface="Calibri"/>
              <a:buNone/>
            </a:pPr>
            <a:r>
              <a:rPr lang="en-US">
                <a:solidFill>
                  <a:srgbClr val="E36C09"/>
                </a:solidFill>
              </a:rPr>
              <a:t>Classification of ciphers</a:t>
            </a:r>
            <a:endParaRPr/>
          </a:p>
        </p:txBody>
      </p:sp>
      <p:pic>
        <p:nvPicPr>
          <p:cNvPr id="162" name="Google Shape;162;p24" descr="https://vivadifferences.com/wp-content/uploads/2019/05/Capture-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782" y="1219200"/>
            <a:ext cx="73152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9" name="Google Shape;169;p25" descr="https://qphs.fs.quoracdn.net/main-qimg-4d2151e8b6f2dd580a766aaca5dd4f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304800"/>
            <a:ext cx="8153400" cy="6182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219200"/>
            <a:ext cx="6278274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Ideal Block Cipher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80" name="Google Shape;180;p27"/>
          <p:cNvGraphicFramePr/>
          <p:nvPr/>
        </p:nvGraphicFramePr>
        <p:xfrm>
          <a:off x="381000" y="4343400"/>
          <a:ext cx="7467600" cy="2026960"/>
        </p:xfrm>
        <a:graphic>
          <a:graphicData uri="http://schemas.openxmlformats.org/drawingml/2006/table">
            <a:tbl>
              <a:tblPr firstRow="1" bandRow="1">
                <a:noFill/>
                <a:tableStyleId>{8143928A-0E6B-4A01-9B45-FC93FC7A0173}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Blocks size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Plaintext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(No of combinations)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Keys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(No. of possible keys)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Key Length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(No. of bits to transfer or store)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2^2 =4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4!=24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Log</a:t>
                      </a:r>
                      <a:r>
                        <a:rPr lang="en-US" sz="1050"/>
                        <a:t>2</a:t>
                      </a:r>
                      <a:r>
                        <a:rPr lang="en-US" sz="1800"/>
                        <a:t> (24)=5 bits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2^3=8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8!=40320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Log</a:t>
                      </a:r>
                      <a:r>
                        <a:rPr lang="en-US" sz="1050"/>
                        <a:t>2</a:t>
                      </a:r>
                      <a:r>
                        <a:rPr lang="en-US" sz="1800"/>
                        <a:t> (8!)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2^64=10^19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2^64!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Log</a:t>
                      </a:r>
                      <a:r>
                        <a:rPr lang="en-US" sz="1050"/>
                        <a:t>2</a:t>
                      </a:r>
                      <a:r>
                        <a:rPr lang="en-US" sz="1800"/>
                        <a:t> (2^64!)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295400"/>
            <a:ext cx="73152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Ideal Block Cipher</a:t>
            </a:r>
            <a:endParaRPr sz="3600"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752600"/>
            <a:ext cx="59245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Feistel Structure for Block Cipher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936" y="3124200"/>
            <a:ext cx="5271655" cy="162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704109"/>
            <a:ext cx="4100944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5300" y="2362200"/>
            <a:ext cx="4800600" cy="42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387</Words>
  <Application>Microsoft Office PowerPoint</Application>
  <PresentationFormat>On-screen Show (4:3)</PresentationFormat>
  <Paragraphs>60</Paragraphs>
  <Slides>17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DES</vt:lpstr>
      <vt:lpstr>Classification of ciphers</vt:lpstr>
      <vt:lpstr>Classification of ciphers</vt:lpstr>
      <vt:lpstr>Classification of ciphers</vt:lpstr>
      <vt:lpstr>PowerPoint Presentation</vt:lpstr>
      <vt:lpstr>PowerPoint Presentation</vt:lpstr>
      <vt:lpstr>Ideal Block Cipher</vt:lpstr>
      <vt:lpstr>Ideal Block Cipher</vt:lpstr>
      <vt:lpstr>Feistel Structure for Block Cipher</vt:lpstr>
      <vt:lpstr>Feistel Structure for Block Cipher</vt:lpstr>
      <vt:lpstr>The Feistel Cipher for Block Cipher</vt:lpstr>
      <vt:lpstr>Feistel Structure for Block Cipher</vt:lpstr>
      <vt:lpstr>Feistel Structure for Block Cipher</vt:lpstr>
      <vt:lpstr>Feistel Structure Example</vt:lpstr>
      <vt:lpstr>DES (Data Encryption Standard)</vt:lpstr>
      <vt:lpstr>Generic Depiction of DES Encryption Algorithm</vt:lpstr>
      <vt:lpstr>Single Round DES 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Chapter-2  SYMMETRIC CIPHERS</dc:title>
  <cp:lastModifiedBy>Unknown User</cp:lastModifiedBy>
  <cp:revision>16</cp:revision>
  <dcterms:modified xsi:type="dcterms:W3CDTF">2021-11-17T11:55:15Z</dcterms:modified>
</cp:coreProperties>
</file>