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9"/>
  </p:notesMasterIdLst>
  <p:handoutMasterIdLst>
    <p:handoutMasterId r:id="rId23"/>
  </p:handoutMasterIdLst>
  <p:sldIdLst>
    <p:sldId id="256" r:id="rId4"/>
    <p:sldId id="257" r:id="rId5"/>
    <p:sldId id="259" r:id="rId6"/>
    <p:sldId id="310" r:id="rId7"/>
    <p:sldId id="262" r:id="rId8"/>
    <p:sldId id="312" r:id="rId10"/>
    <p:sldId id="313" r:id="rId11"/>
    <p:sldId id="315" r:id="rId12"/>
    <p:sldId id="316" r:id="rId13"/>
    <p:sldId id="317" r:id="rId14"/>
    <p:sldId id="318" r:id="rId15"/>
    <p:sldId id="323" r:id="rId16"/>
    <p:sldId id="324" r:id="rId17"/>
    <p:sldId id="325" r:id="rId18"/>
    <p:sldId id="314" r:id="rId19"/>
    <p:sldId id="326" r:id="rId20"/>
    <p:sldId id="321" r:id="rId21"/>
    <p:sldId id="322"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160"/>
        <p:guide pos="3840"/>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ea typeface="SimSun" panose="02010600030101010101" pitchFamily="2" charset="-122"/>
            </a:endParaRPr>
          </a:p>
        </p:txBody>
      </p:sp>
      <p:sp>
        <p:nvSpPr>
          <p:cNvPr id="5" name="Footer Placeholder 4"/>
          <p:cNvSpPr>
            <a:spLocks noGrp="1"/>
          </p:cNvSpPr>
          <p:nvPr>
            <p:ph type="ftr" sz="quarter" idx="11"/>
          </p:nvPr>
        </p:nvSpPr>
        <p:spPr/>
        <p:txBody>
          <a:bodyPr/>
          <a:p>
            <a:pPr lvl="0" fontAlgn="base"/>
            <a:r>
              <a:t> </a:t>
            </a:r>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ea typeface="SimSun"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ea typeface="SimSun" panose="02010600030101010101" pitchFamily="2" charset="-122"/>
            </a:endParaRPr>
          </a:p>
        </p:txBody>
      </p:sp>
      <p:sp>
        <p:nvSpPr>
          <p:cNvPr id="5" name="Footer Placeholder 4"/>
          <p:cNvSpPr>
            <a:spLocks noGrp="1"/>
          </p:cNvSpPr>
          <p:nvPr>
            <p:ph type="ftr" sz="quarter" idx="11"/>
          </p:nvPr>
        </p:nvSpPr>
        <p:spPr/>
        <p:txBody>
          <a:bodyPr/>
          <a:p>
            <a:pPr lvl="0" fontAlgn="base"/>
            <a:r>
              <a:t> </a:t>
            </a:r>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ea typeface="SimSun"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a:t>Click to edit Master title style</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vert="horz" anchor="ctr"/>
          <a:lstStyle>
            <a:lvl1pPr algn="l">
              <a:defRPr sz="1200">
                <a:solidFill>
                  <a:srgbClr val="898989"/>
                </a:solidFill>
                <a:ea typeface="SimSun" panose="02010600030101010101" pitchFamily="2" charset="-122"/>
              </a:defRPr>
            </a:lvl1pPr>
          </a:lstStyle>
          <a:p>
            <a:pPr lvl="0" fontAlgn="base"/>
            <a:fld id="{BB962C8B-B14F-4D97-AF65-F5344CB8AC3E}" type="datetime1">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ea typeface="SimSun" panose="02010600030101010101" pitchFamily="2" charset="-122"/>
            </a:endParaRPr>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a:defRPr sz="1200">
                <a:solidFill>
                  <a:srgbClr val="898989"/>
                </a:solidFill>
                <a:ea typeface="SimSun" panose="02010600030101010101" pitchFamily="2" charset="-122"/>
              </a:defRPr>
            </a:lvl1pPr>
          </a:lstStyle>
          <a:p>
            <a:pPr lvl="0" fontAlgn="base"/>
            <a:r>
              <a:t> </a:t>
            </a:r>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a:defRPr sz="1200">
                <a:solidFill>
                  <a:srgbClr val="898989"/>
                </a:solidFill>
                <a:ea typeface="SimSun" panose="02010600030101010101" pitchFamily="2" charset="-122"/>
              </a:defRPr>
            </a:lvl1pPr>
          </a:lstStyle>
          <a:p>
            <a:pPr lvl="0" fontAlgn="base"/>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ea typeface="SimSun"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Calibri Light" panose="020F0302020204030204" charset="0"/>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SimSun" panose="02010600030101010101" pitchFamily="2" charset="-122"/>
          <a:cs typeface="+mn-cs"/>
          <a:sym typeface="Calibri" panose="020F0502020204030204" charset="0"/>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a:t>Click to edit Master title style</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vert="horz" anchor="ctr"/>
          <a:lstStyle>
            <a:lvl1pPr algn="l">
              <a:defRPr sz="1200">
                <a:solidFill>
                  <a:srgbClr val="898989"/>
                </a:solidFill>
                <a:ea typeface="SimSun" panose="02010600030101010101" pitchFamily="2" charset="-122"/>
              </a:defRPr>
            </a:lvl1pPr>
          </a:lstStyle>
          <a:p>
            <a:pPr lvl="0" fontAlgn="base"/>
            <a:fld id="{BB962C8B-B14F-4D97-AF65-F5344CB8AC3E}" type="datetime1">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ea typeface="SimSun" panose="02010600030101010101" pitchFamily="2" charset="-122"/>
            </a:endParaRPr>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a:defRPr sz="1200">
                <a:solidFill>
                  <a:srgbClr val="898989"/>
                </a:solidFill>
                <a:ea typeface="SimSun" panose="02010600030101010101" pitchFamily="2" charset="-122"/>
              </a:defRPr>
            </a:lvl1pPr>
          </a:lstStyle>
          <a:p>
            <a:pPr lvl="0" fontAlgn="base"/>
            <a:r>
              <a:t> </a:t>
            </a:r>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a:defRPr sz="1200">
                <a:solidFill>
                  <a:srgbClr val="898989"/>
                </a:solidFill>
                <a:ea typeface="SimSun" panose="02010600030101010101" pitchFamily="2" charset="-122"/>
              </a:defRPr>
            </a:lvl1pPr>
          </a:lstStyle>
          <a:p>
            <a:pPr lvl="0" fontAlgn="base"/>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ea typeface="SimSun"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Calibri Light" panose="020F0302020204030204" charset="0"/>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SimSun" panose="02010600030101010101" pitchFamily="2" charset="-122"/>
          <a:cs typeface="+mn-cs"/>
          <a:sym typeface="Calibri" panose="020F0502020204030204" charset="0"/>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SimSun"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098" name="任意多边形 11"/>
          <p:cNvSpPr/>
          <p:nvPr/>
        </p:nvSpPr>
        <p:spPr>
          <a:xfrm>
            <a:off x="3980180" y="0"/>
            <a:ext cx="8505825" cy="6858000"/>
          </a:xfrm>
          <a:custGeom>
            <a:avLst/>
            <a:gdLst/>
            <a:ahLst/>
            <a:cxnLst>
              <a:cxn ang="0">
                <a:pos x="3880942" y="0"/>
              </a:cxn>
              <a:cxn ang="0">
                <a:pos x="8506264" y="0"/>
              </a:cxn>
              <a:cxn ang="0">
                <a:pos x="8506264" y="2668196"/>
              </a:cxn>
              <a:cxn ang="0">
                <a:pos x="6135254" y="6858000"/>
              </a:cxn>
              <a:cxn ang="0">
                <a:pos x="0" y="6858000"/>
              </a:cxn>
            </a:cxnLst>
            <a:pathLst>
              <a:path w="8506264" h="6858000">
                <a:moveTo>
                  <a:pt x="3880942" y="0"/>
                </a:moveTo>
                <a:lnTo>
                  <a:pt x="8506264" y="0"/>
                </a:lnTo>
                <a:lnTo>
                  <a:pt x="8506264" y="2668196"/>
                </a:lnTo>
                <a:lnTo>
                  <a:pt x="6135254" y="6858000"/>
                </a:lnTo>
                <a:lnTo>
                  <a:pt x="0" y="6858000"/>
                </a:lnTo>
                <a:close/>
              </a:path>
            </a:pathLst>
          </a:custGeom>
          <a:solidFill>
            <a:srgbClr val="DA1D27">
              <a:alpha val="68999"/>
            </a:srgbClr>
          </a:solidFill>
          <a:ln w="12700">
            <a:noFill/>
          </a:ln>
        </p:spPr>
        <p:txBody>
          <a:bodyPr/>
          <a:p>
            <a:endParaRPr lang="en-US"/>
          </a:p>
        </p:txBody>
      </p:sp>
      <p:sp>
        <p:nvSpPr>
          <p:cNvPr id="4099" name="直角三角形 12"/>
          <p:cNvSpPr/>
          <p:nvPr/>
        </p:nvSpPr>
        <p:spPr>
          <a:xfrm rot="5400000">
            <a:off x="-808037" y="808038"/>
            <a:ext cx="3684587" cy="2068512"/>
          </a:xfrm>
          <a:prstGeom prst="rtTriangle">
            <a:avLst/>
          </a:prstGeom>
          <a:solidFill>
            <a:schemeClr val="bg1"/>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4100" name="直角三角形 13"/>
          <p:cNvSpPr/>
          <p:nvPr/>
        </p:nvSpPr>
        <p:spPr>
          <a:xfrm rot="-5400000">
            <a:off x="8793163" y="3582988"/>
            <a:ext cx="4354512" cy="2443162"/>
          </a:xfrm>
          <a:prstGeom prst="rtTriangle">
            <a:avLst/>
          </a:prstGeom>
          <a:solidFill>
            <a:srgbClr val="FFFFFF">
              <a:alpha val="68999"/>
            </a:srgbClr>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4101" name="文本框 14"/>
          <p:cNvSpPr/>
          <p:nvPr/>
        </p:nvSpPr>
        <p:spPr>
          <a:xfrm>
            <a:off x="34925" y="100013"/>
            <a:ext cx="1602740" cy="922020"/>
          </a:xfrm>
          <a:prstGeom prst="rect">
            <a:avLst/>
          </a:prstGeom>
          <a:noFill/>
          <a:ln w="9525">
            <a:noFill/>
          </a:ln>
        </p:spPr>
        <p:txBody>
          <a:bodyPr wrap="none" anchor="t" anchorCtr="0">
            <a:spAutoFit/>
          </a:bodyPr>
          <a:p>
            <a:r>
              <a:rPr lang="en-US" altLang="x-none" sz="5400" dirty="0">
                <a:solidFill>
                  <a:srgbClr val="DA1D27"/>
                </a:solidFill>
                <a:latin typeface="Impact" panose="020B0806030902050204" pitchFamily="2" charset="0"/>
                <a:ea typeface="SimSun" panose="02010600030101010101" pitchFamily="2" charset="-122"/>
                <a:sym typeface="Impact" panose="020B0806030902050204" pitchFamily="2" charset="0"/>
              </a:rPr>
              <a:t>2023</a:t>
            </a:r>
            <a:endParaRPr lang="zh-CN" altLang="en-US" sz="5400" dirty="0">
              <a:solidFill>
                <a:srgbClr val="DA1D27"/>
              </a:solidFill>
              <a:latin typeface="Impact" panose="020B0806030902050204" pitchFamily="2" charset="0"/>
              <a:ea typeface="SimSun" panose="02010600030101010101" pitchFamily="2" charset="-122"/>
              <a:sym typeface="Impact" panose="020B0806030902050204" pitchFamily="2" charset="0"/>
            </a:endParaRPr>
          </a:p>
        </p:txBody>
      </p:sp>
      <p:sp>
        <p:nvSpPr>
          <p:cNvPr id="4102" name="文本框 24"/>
          <p:cNvSpPr/>
          <p:nvPr/>
        </p:nvSpPr>
        <p:spPr>
          <a:xfrm flipH="1">
            <a:off x="5978208" y="2196783"/>
            <a:ext cx="6213475" cy="2122805"/>
          </a:xfrm>
          <a:prstGeom prst="rect">
            <a:avLst/>
          </a:prstGeom>
          <a:noFill/>
          <a:ln w="9525">
            <a:noFill/>
          </a:ln>
        </p:spPr>
        <p:txBody>
          <a:bodyPr wrap="none" anchor="t" anchorCtr="0">
            <a:spAutoFit/>
          </a:bodyPr>
          <a:p>
            <a:r>
              <a:rPr lang="en-US" altLang="zh-CN" sz="6600" dirty="0">
                <a:solidFill>
                  <a:schemeClr val="bg1"/>
                </a:solidFill>
                <a:latin typeface="Impact" panose="020B0806030902050204" pitchFamily="2" charset="0"/>
                <a:ea typeface="方正姚体" pitchFamily="2" charset="-122"/>
                <a:sym typeface="Impact" panose="020B0806030902050204" pitchFamily="2" charset="0"/>
              </a:rPr>
              <a:t>AIR QUALITY INDEX</a:t>
            </a:r>
            <a:endParaRPr lang="en-US" altLang="zh-CN" sz="6600" dirty="0">
              <a:solidFill>
                <a:schemeClr val="bg1"/>
              </a:solidFill>
              <a:latin typeface="Impact" panose="020B0806030902050204" pitchFamily="2" charset="0"/>
              <a:ea typeface="方正姚体" pitchFamily="2" charset="-122"/>
              <a:sym typeface="Impact" panose="020B0806030902050204" pitchFamily="2" charset="0"/>
            </a:endParaRPr>
          </a:p>
          <a:p>
            <a:r>
              <a:rPr lang="en-US" altLang="zh-CN" sz="6600" dirty="0">
                <a:solidFill>
                  <a:schemeClr val="bg1"/>
                </a:solidFill>
                <a:latin typeface="Impact" panose="020B0806030902050204" pitchFamily="2" charset="0"/>
                <a:ea typeface="方正姚体" pitchFamily="2" charset="-122"/>
                <a:sym typeface="Impact" panose="020B0806030902050204" pitchFamily="2" charset="0"/>
              </a:rPr>
              <a:t>PREDICTION</a:t>
            </a:r>
            <a:endParaRPr lang="en-US" altLang="zh-CN" sz="6600" dirty="0">
              <a:solidFill>
                <a:schemeClr val="bg1"/>
              </a:solidFill>
              <a:latin typeface="Impact" panose="020B0806030902050204" pitchFamily="2" charset="0"/>
              <a:ea typeface="方正姚体" pitchFamily="2" charset="-122"/>
              <a:sym typeface="Impact" panose="020B0806030902050204" pitchFamily="2" charset="0"/>
            </a:endParaRPr>
          </a:p>
        </p:txBody>
      </p:sp>
      <p:sp>
        <p:nvSpPr>
          <p:cNvPr id="4103" name="文本框 25"/>
          <p:cNvSpPr/>
          <p:nvPr/>
        </p:nvSpPr>
        <p:spPr>
          <a:xfrm>
            <a:off x="5508625" y="3977005"/>
            <a:ext cx="5768975" cy="891540"/>
          </a:xfrm>
          <a:prstGeom prst="rect">
            <a:avLst/>
          </a:prstGeom>
          <a:noFill/>
          <a:ln w="9525">
            <a:noFill/>
          </a:ln>
        </p:spPr>
        <p:txBody>
          <a:bodyPr wrap="square" anchor="t" anchorCtr="0">
            <a:spAutoFit/>
          </a:bodyPr>
          <a:p>
            <a:r>
              <a:rPr lang="en-US" altLang="x-none" sz="3200" b="1" dirty="0">
                <a:solidFill>
                  <a:schemeClr val="bg1"/>
                </a:solidFill>
                <a:latin typeface="华文宋体" pitchFamily="2" charset="-122"/>
                <a:ea typeface="华文宋体" pitchFamily="2" charset="-122"/>
                <a:sym typeface="华文宋体" pitchFamily="2" charset="-122"/>
              </a:rPr>
              <a:t>          </a:t>
            </a:r>
            <a:endParaRPr lang="zh-CN" altLang="en-US" sz="3200" b="1" dirty="0">
              <a:solidFill>
                <a:schemeClr val="bg1"/>
              </a:solidFill>
              <a:latin typeface="华文宋体" pitchFamily="2" charset="-122"/>
              <a:ea typeface="华文宋体" pitchFamily="2" charset="-122"/>
              <a:sym typeface="华文宋体" pitchFamily="2" charset="-122"/>
            </a:endParaRPr>
          </a:p>
          <a:p>
            <a:r>
              <a:rPr lang="en-US" altLang="x-none" sz="2000" dirty="0">
                <a:solidFill>
                  <a:srgbClr val="FDFDFD"/>
                </a:solidFill>
                <a:latin typeface="方正姚体" pitchFamily="2" charset="-122"/>
                <a:ea typeface="方正姚体" pitchFamily="2" charset="-122"/>
                <a:sym typeface="方正姚体" pitchFamily="2" charset="-122"/>
              </a:rPr>
              <a:t>WITH MACHINE LEARNING MODEL</a:t>
            </a:r>
            <a:endParaRPr lang="en-US" altLang="x-none" sz="2000" dirty="0">
              <a:solidFill>
                <a:srgbClr val="FDFDFD"/>
              </a:solidFill>
              <a:latin typeface="方正姚体" pitchFamily="2" charset="-122"/>
              <a:ea typeface="方正姚体" pitchFamily="2" charset="-122"/>
              <a:sym typeface="方正姚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4" name="Picture 3" descr="download (3)"/>
          <p:cNvPicPr>
            <a:picLocks noChangeAspect="1"/>
          </p:cNvPicPr>
          <p:nvPr/>
        </p:nvPicPr>
        <p:blipFill>
          <a:blip r:embed="rId1"/>
          <a:stretch>
            <a:fillRect/>
          </a:stretch>
        </p:blipFill>
        <p:spPr>
          <a:xfrm>
            <a:off x="13970" y="0"/>
            <a:ext cx="12163425"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4" name="Picture 3" descr="download (2)"/>
          <p:cNvPicPr>
            <a:picLocks noChangeAspect="1"/>
          </p:cNvPicPr>
          <p:nvPr/>
        </p:nvPicPr>
        <p:blipFill>
          <a:blip r:embed="rId1"/>
          <a:stretch>
            <a:fillRect/>
          </a:stretch>
        </p:blipFill>
        <p:spPr>
          <a:xfrm>
            <a:off x="13970" y="0"/>
            <a:ext cx="12178030" cy="68662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822575" y="304800"/>
            <a:ext cx="6546215" cy="828675"/>
          </a:xfrm>
        </p:spPr>
        <p:txBody>
          <a:bodyPr/>
          <a:p>
            <a:r>
              <a:rPr lang="en-US" b="1"/>
              <a:t>BUILDING MODELS</a:t>
            </a:r>
            <a:endParaRPr lang="en-US" b="1"/>
          </a:p>
        </p:txBody>
      </p:sp>
      <p:sp>
        <p:nvSpPr>
          <p:cNvPr id="3" name="Subtitle 2"/>
          <p:cNvSpPr>
            <a:spLocks noGrp="1"/>
          </p:cNvSpPr>
          <p:nvPr>
            <p:ph type="subTitle" idx="1"/>
          </p:nvPr>
        </p:nvSpPr>
        <p:spPr>
          <a:xfrm>
            <a:off x="1524000" y="1476375"/>
            <a:ext cx="9144000" cy="3781425"/>
          </a:xfrm>
        </p:spPr>
        <p:txBody>
          <a:bodyPr/>
          <a:p>
            <a:endParaRPr lang="en-US"/>
          </a:p>
        </p:txBody>
      </p:sp>
      <p:pic>
        <p:nvPicPr>
          <p:cNvPr id="4" name="Picture 3" descr="model"/>
          <p:cNvPicPr>
            <a:picLocks noChangeAspect="1"/>
          </p:cNvPicPr>
          <p:nvPr/>
        </p:nvPicPr>
        <p:blipFill>
          <a:blip r:embed="rId1"/>
          <a:stretch>
            <a:fillRect/>
          </a:stretch>
        </p:blipFill>
        <p:spPr>
          <a:xfrm>
            <a:off x="577215" y="1132840"/>
            <a:ext cx="11153140" cy="48272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654300" y="695960"/>
            <a:ext cx="9144000" cy="562610"/>
          </a:xfrm>
        </p:spPr>
        <p:txBody>
          <a:bodyPr/>
          <a:p>
            <a:r>
              <a:rPr lang="en-US"/>
              <a:t>LINEAR REGRESSION</a:t>
            </a:r>
            <a:endParaRPr lang="en-US"/>
          </a:p>
        </p:txBody>
      </p:sp>
      <p:sp>
        <p:nvSpPr>
          <p:cNvPr id="3" name="Subtitle 2"/>
          <p:cNvSpPr>
            <a:spLocks noGrp="1"/>
          </p:cNvSpPr>
          <p:nvPr>
            <p:ph type="subTitle" idx="1"/>
          </p:nvPr>
        </p:nvSpPr>
        <p:spPr>
          <a:xfrm>
            <a:off x="4079240" y="1258570"/>
            <a:ext cx="7280275" cy="3147060"/>
          </a:xfrm>
        </p:spPr>
        <p:txBody>
          <a:bodyPr/>
          <a:p>
            <a:r>
              <a:rPr lang="en-US" sz="2000"/>
              <a:t>                                                  Simplicity and Interpretability: Linear regression models are simple and easy to understand. The relationship between the dependent variable and each independent variable is assumed to be linear, making it straightforward to interpret the coefficients of the model.</a:t>
            </a:r>
            <a:endParaRPr lang="en-US" sz="2000"/>
          </a:p>
          <a:p>
            <a:endParaRPr lang="en-US" sz="2000"/>
          </a:p>
          <a:p>
            <a:r>
              <a:rPr lang="en-US" sz="2000"/>
              <a:t>Predictive Power: Linear regression can provide reasonably accurate predictions, especially when there is a linear relationship between the independent variables and     the dependent variable. It is effective when the underlying data follows a linear trend</a:t>
            </a:r>
            <a:endParaRPr lang="en-US" sz="2000"/>
          </a:p>
          <a:p>
            <a:endParaRPr lang="en-US"/>
          </a:p>
          <a:p>
            <a:r>
              <a:rPr lang="en-US" sz="5400"/>
              <a:t>DECISION TREE</a:t>
            </a:r>
            <a:endParaRPr lang="en-US" sz="5400"/>
          </a:p>
        </p:txBody>
      </p:sp>
      <p:sp>
        <p:nvSpPr>
          <p:cNvPr id="5" name="Text Box 4"/>
          <p:cNvSpPr txBox="1"/>
          <p:nvPr/>
        </p:nvSpPr>
        <p:spPr>
          <a:xfrm>
            <a:off x="736600" y="5816600"/>
            <a:ext cx="10897235" cy="922020"/>
          </a:xfrm>
          <a:prstGeom prst="rect">
            <a:avLst/>
          </a:prstGeom>
          <a:noFill/>
        </p:spPr>
        <p:txBody>
          <a:bodyPr wrap="none" rtlCol="0">
            <a:spAutoFit/>
          </a:bodyPr>
          <a:p>
            <a:pPr algn="l"/>
            <a:r>
              <a:rPr lang="en-US"/>
              <a:t>                                           Interpretability: Decision trees provide a clear and interpretable representation </a:t>
            </a:r>
            <a:endParaRPr lang="en-US"/>
          </a:p>
          <a:p>
            <a:pPr algn="l"/>
            <a:r>
              <a:rPr lang="en-US"/>
              <a:t>                                           of the decision-making  process. The tree structure allows us to understand the</a:t>
            </a:r>
            <a:endParaRPr lang="en-US"/>
          </a:p>
          <a:p>
            <a:pPr algn="l"/>
            <a:r>
              <a:rPr lang="en-US"/>
              <a:t>                                           logic behind the predictions by following thebranches and nodes.</a:t>
            </a:r>
            <a:endParaRPr lang="en-US"/>
          </a:p>
        </p:txBody>
      </p:sp>
      <p:pic>
        <p:nvPicPr>
          <p:cNvPr id="6" name="Picture 5" descr="LL"/>
          <p:cNvPicPr>
            <a:picLocks noChangeAspect="1"/>
          </p:cNvPicPr>
          <p:nvPr/>
        </p:nvPicPr>
        <p:blipFill>
          <a:blip r:embed="rId1"/>
          <a:stretch>
            <a:fillRect/>
          </a:stretch>
        </p:blipFill>
        <p:spPr>
          <a:xfrm>
            <a:off x="233680" y="1600200"/>
            <a:ext cx="3844925" cy="2375535"/>
          </a:xfrm>
          <a:prstGeom prst="rect">
            <a:avLst/>
          </a:prstGeom>
        </p:spPr>
      </p:pic>
      <p:pic>
        <p:nvPicPr>
          <p:cNvPr id="7" name="Picture 6" descr="SS"/>
          <p:cNvPicPr>
            <a:picLocks noChangeAspect="1"/>
          </p:cNvPicPr>
          <p:nvPr/>
        </p:nvPicPr>
        <p:blipFill>
          <a:blip r:embed="rId2"/>
          <a:stretch>
            <a:fillRect/>
          </a:stretch>
        </p:blipFill>
        <p:spPr>
          <a:xfrm>
            <a:off x="736600" y="5035550"/>
            <a:ext cx="1703070" cy="17030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564765" y="233680"/>
            <a:ext cx="6490335" cy="1003300"/>
          </a:xfrm>
        </p:spPr>
        <p:txBody>
          <a:bodyPr/>
          <a:p>
            <a:r>
              <a:rPr lang="en-US"/>
              <a:t>RANDOM FOREST</a:t>
            </a:r>
            <a:endParaRPr lang="en-US"/>
          </a:p>
        </p:txBody>
      </p:sp>
      <p:sp>
        <p:nvSpPr>
          <p:cNvPr id="3" name="Subtitle 2"/>
          <p:cNvSpPr>
            <a:spLocks noGrp="1"/>
          </p:cNvSpPr>
          <p:nvPr>
            <p:ph type="subTitle" idx="1"/>
          </p:nvPr>
        </p:nvSpPr>
        <p:spPr>
          <a:xfrm>
            <a:off x="5080000" y="1367155"/>
            <a:ext cx="6437630" cy="4932045"/>
          </a:xfrm>
        </p:spPr>
        <p:txBody>
          <a:bodyPr/>
          <a:p>
            <a:r>
              <a:rPr lang="en-US" sz="2000"/>
              <a:t>Robustness: Random Forest Classifier is known for its robustness against overfitting. It combines multiple decision trees, each trained on a different subset of the data with random feature selection. This ensemble approach reduces the risk of overfitting and helps to generalize well to unseen data, which is crucial for accurate AQI prediction.</a:t>
            </a:r>
            <a:endParaRPr lang="en-US" sz="2000"/>
          </a:p>
          <a:p>
            <a:endParaRPr lang="en-US" sz="2000"/>
          </a:p>
          <a:p>
            <a:r>
              <a:rPr lang="en-US" sz="2000"/>
              <a:t>Handling Nonlinear Relationships: Random Forest Classifier can effectively capture nonlinear relationships between input variables and the target variable. Air quality is influenced by various factors, such as pollutant levels, weather conditions, and geographical factors, which often exhibit complex interactions. Random Forest Classifier's ability to model nonlinear relationships makes it suitable for capturing the intricate patterns in air quality data.</a:t>
            </a:r>
            <a:endParaRPr lang="en-US" sz="2000"/>
          </a:p>
        </p:txBody>
      </p:sp>
      <p:pic>
        <p:nvPicPr>
          <p:cNvPr id="4" name="Picture 3" descr="Decision-Tree-vs-Random-Forest-3-scaled"/>
          <p:cNvPicPr>
            <a:picLocks noChangeAspect="1"/>
          </p:cNvPicPr>
          <p:nvPr/>
        </p:nvPicPr>
        <p:blipFill>
          <a:blip r:embed="rId1"/>
          <a:stretch>
            <a:fillRect/>
          </a:stretch>
        </p:blipFill>
        <p:spPr>
          <a:xfrm>
            <a:off x="622300" y="1367155"/>
            <a:ext cx="3430270" cy="1877060"/>
          </a:xfrm>
          <a:prstGeom prst="rect">
            <a:avLst/>
          </a:prstGeom>
        </p:spPr>
      </p:pic>
      <p:pic>
        <p:nvPicPr>
          <p:cNvPr id="5" name="Picture 4" descr="regression-vs-classification-in-machine-learning"/>
          <p:cNvPicPr>
            <a:picLocks noChangeAspect="1"/>
          </p:cNvPicPr>
          <p:nvPr/>
        </p:nvPicPr>
        <p:blipFill>
          <a:blip r:embed="rId2"/>
          <a:stretch>
            <a:fillRect/>
          </a:stretch>
        </p:blipFill>
        <p:spPr>
          <a:xfrm>
            <a:off x="434340" y="3793490"/>
            <a:ext cx="3806190" cy="21196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4" name="Picture 3" descr="download (1)"/>
          <p:cNvPicPr>
            <a:picLocks noChangeAspect="1"/>
          </p:cNvPicPr>
          <p:nvPr/>
        </p:nvPicPr>
        <p:blipFill>
          <a:blip r:embed="rId1"/>
          <a:stretch>
            <a:fillRect/>
          </a:stretch>
        </p:blipFill>
        <p:spPr>
          <a:xfrm>
            <a:off x="306070" y="81915"/>
            <a:ext cx="11057890" cy="7162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12850" y="-744220"/>
            <a:ext cx="9766300" cy="1917700"/>
          </a:xfrm>
        </p:spPr>
        <p:txBody>
          <a:bodyPr/>
          <a:p>
            <a:r>
              <a:rPr lang="en-US" sz="4400" b="1"/>
              <a:t>MODEL EVALUVATION AND DEPLOYMENT</a:t>
            </a:r>
            <a:endParaRPr lang="en-US" sz="4400" b="1"/>
          </a:p>
        </p:txBody>
      </p:sp>
      <p:sp>
        <p:nvSpPr>
          <p:cNvPr id="3" name="Subtitle 2"/>
          <p:cNvSpPr>
            <a:spLocks noGrp="1"/>
          </p:cNvSpPr>
          <p:nvPr>
            <p:ph type="subTitle" idx="1"/>
          </p:nvPr>
        </p:nvSpPr>
        <p:spPr/>
        <p:txBody>
          <a:bodyPr/>
          <a:p>
            <a:endParaRPr lang="en-US"/>
          </a:p>
        </p:txBody>
      </p:sp>
      <p:pic>
        <p:nvPicPr>
          <p:cNvPr id="4" name="Picture 3" descr="EVA"/>
          <p:cNvPicPr>
            <a:picLocks noChangeAspect="1"/>
          </p:cNvPicPr>
          <p:nvPr/>
        </p:nvPicPr>
        <p:blipFill>
          <a:blip r:embed="rId1"/>
          <a:stretch>
            <a:fillRect/>
          </a:stretch>
        </p:blipFill>
        <p:spPr>
          <a:xfrm>
            <a:off x="120650" y="1085850"/>
            <a:ext cx="11601450" cy="52698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4" name="Picture 3" descr="deployment aqi"/>
          <p:cNvPicPr>
            <a:picLocks noChangeAspect="1"/>
          </p:cNvPicPr>
          <p:nvPr/>
        </p:nvPicPr>
        <p:blipFill>
          <a:blip r:embed="rId1"/>
          <a:stretch>
            <a:fillRect/>
          </a:stretch>
        </p:blipFill>
        <p:spPr>
          <a:xfrm>
            <a:off x="25400" y="0"/>
            <a:ext cx="121412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b="1"/>
              <a:t>ITS BEEN A PLEASURE  .THANK YOU    </a:t>
            </a:r>
            <a:endParaRPr lang="en-US" b="1"/>
          </a:p>
        </p:txBody>
      </p:sp>
      <p:sp>
        <p:nvSpPr>
          <p:cNvPr id="3" name="Subtitle 2"/>
          <p:cNvSpPr>
            <a:spLocks noGrp="1"/>
          </p:cNvSpPr>
          <p:nvPr>
            <p:ph type="subTitle" idx="1"/>
          </p:nvPr>
        </p:nvSpPr>
        <p:spPr>
          <a:xfrm flipH="1" flipV="1">
            <a:off x="20002500" y="4668520"/>
            <a:ext cx="1873250" cy="685800"/>
          </a:xfrm>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146" name="矩形 4"/>
          <p:cNvSpPr/>
          <p:nvPr/>
        </p:nvSpPr>
        <p:spPr>
          <a:xfrm>
            <a:off x="1209675" y="-1447800"/>
            <a:ext cx="955675" cy="1279525"/>
          </a:xfrm>
          <a:prstGeom prst="rect">
            <a:avLst/>
          </a:prstGeom>
          <a:solidFill>
            <a:srgbClr val="DA1D27"/>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6147" name="任意多边形 24"/>
          <p:cNvSpPr/>
          <p:nvPr/>
        </p:nvSpPr>
        <p:spPr>
          <a:xfrm>
            <a:off x="-403225" y="1443990"/>
            <a:ext cx="4695825" cy="2879725"/>
          </a:xfrm>
          <a:custGeom>
            <a:avLst/>
            <a:gdLst/>
            <a:ahLst/>
            <a:cxnLst>
              <a:cxn ang="0">
                <a:pos x="1629087" y="0"/>
              </a:cxn>
              <a:cxn ang="0">
                <a:pos x="2316060" y="0"/>
              </a:cxn>
              <a:cxn ang="0">
                <a:pos x="4009292" y="0"/>
              </a:cxn>
              <a:cxn ang="0">
                <a:pos x="4696265" y="0"/>
              </a:cxn>
              <a:cxn ang="0">
                <a:pos x="3067179" y="2878754"/>
              </a:cxn>
              <a:cxn ang="0">
                <a:pos x="2380206" y="2878754"/>
              </a:cxn>
              <a:cxn ang="0">
                <a:pos x="686973" y="2878754"/>
              </a:cxn>
              <a:cxn ang="0">
                <a:pos x="0" y="2878754"/>
              </a:cxn>
            </a:cxnLst>
            <a:pathLst>
              <a:path w="4696265" h="2878754">
                <a:moveTo>
                  <a:pt x="1629087" y="0"/>
                </a:moveTo>
                <a:lnTo>
                  <a:pt x="2316060" y="0"/>
                </a:lnTo>
                <a:lnTo>
                  <a:pt x="4009292" y="0"/>
                </a:lnTo>
                <a:lnTo>
                  <a:pt x="4696265" y="0"/>
                </a:lnTo>
                <a:lnTo>
                  <a:pt x="3067179" y="2878754"/>
                </a:lnTo>
                <a:lnTo>
                  <a:pt x="2380206" y="2878754"/>
                </a:lnTo>
                <a:lnTo>
                  <a:pt x="686973" y="2878754"/>
                </a:lnTo>
                <a:lnTo>
                  <a:pt x="0" y="2878754"/>
                </a:lnTo>
                <a:close/>
              </a:path>
            </a:pathLst>
          </a:custGeom>
          <a:solidFill>
            <a:srgbClr val="FDFDFD">
              <a:alpha val="68999"/>
            </a:srgbClr>
          </a:solidFill>
          <a:ln w="12700">
            <a:noFill/>
          </a:ln>
        </p:spPr>
        <p:txBody>
          <a:bodyPr/>
          <a:p>
            <a:endParaRPr lang="en-US"/>
          </a:p>
        </p:txBody>
      </p:sp>
      <p:sp>
        <p:nvSpPr>
          <p:cNvPr id="6148" name="任意多边形 28"/>
          <p:cNvSpPr/>
          <p:nvPr/>
        </p:nvSpPr>
        <p:spPr>
          <a:xfrm>
            <a:off x="2465705" y="1165225"/>
            <a:ext cx="9860915" cy="3609975"/>
          </a:xfrm>
          <a:custGeom>
            <a:avLst/>
            <a:gdLst/>
            <a:ahLst/>
            <a:cxnLst>
              <a:cxn ang="0">
                <a:pos x="1629087" y="0"/>
              </a:cxn>
              <a:cxn ang="0">
                <a:pos x="2316060" y="0"/>
              </a:cxn>
              <a:cxn ang="0">
                <a:pos x="4009292" y="0"/>
              </a:cxn>
              <a:cxn ang="0">
                <a:pos x="4102655" y="0"/>
              </a:cxn>
              <a:cxn ang="0">
                <a:pos x="4696265" y="0"/>
              </a:cxn>
              <a:cxn ang="0">
                <a:pos x="4789628" y="0"/>
              </a:cxn>
              <a:cxn ang="0">
                <a:pos x="6060409" y="0"/>
              </a:cxn>
              <a:cxn ang="0">
                <a:pos x="6482860" y="0"/>
              </a:cxn>
              <a:cxn ang="0">
                <a:pos x="6747382" y="0"/>
              </a:cxn>
              <a:cxn ang="0">
                <a:pos x="7169833" y="0"/>
              </a:cxn>
              <a:cxn ang="0">
                <a:pos x="8440614" y="0"/>
              </a:cxn>
              <a:cxn ang="0">
                <a:pos x="9127587" y="0"/>
              </a:cxn>
              <a:cxn ang="0">
                <a:pos x="7498501" y="2878754"/>
              </a:cxn>
              <a:cxn ang="0">
                <a:pos x="6811528" y="2878754"/>
              </a:cxn>
              <a:cxn ang="0">
                <a:pos x="5540747" y="2878754"/>
              </a:cxn>
              <a:cxn ang="0">
                <a:pos x="5118295" y="2878754"/>
              </a:cxn>
              <a:cxn ang="0">
                <a:pos x="4853774" y="2878754"/>
              </a:cxn>
              <a:cxn ang="0">
                <a:pos x="4431322" y="2878754"/>
              </a:cxn>
              <a:cxn ang="0">
                <a:pos x="3160541" y="2878754"/>
              </a:cxn>
              <a:cxn ang="0">
                <a:pos x="3067179" y="2878754"/>
              </a:cxn>
              <a:cxn ang="0">
                <a:pos x="2473568" y="2878754"/>
              </a:cxn>
              <a:cxn ang="0">
                <a:pos x="2380206" y="2878754"/>
              </a:cxn>
              <a:cxn ang="0">
                <a:pos x="686974" y="2878754"/>
              </a:cxn>
              <a:cxn ang="0">
                <a:pos x="0" y="2878754"/>
              </a:cxn>
            </a:cxnLst>
            <a:pathLst>
              <a:path w="9127587" h="2878754">
                <a:moveTo>
                  <a:pt x="1629087" y="0"/>
                </a:moveTo>
                <a:lnTo>
                  <a:pt x="2316060" y="0"/>
                </a:lnTo>
                <a:lnTo>
                  <a:pt x="4009292" y="0"/>
                </a:lnTo>
                <a:lnTo>
                  <a:pt x="4102655" y="0"/>
                </a:lnTo>
                <a:lnTo>
                  <a:pt x="4696265" y="0"/>
                </a:lnTo>
                <a:lnTo>
                  <a:pt x="4789628" y="0"/>
                </a:lnTo>
                <a:lnTo>
                  <a:pt x="6060409" y="0"/>
                </a:lnTo>
                <a:lnTo>
                  <a:pt x="6482860" y="0"/>
                </a:lnTo>
                <a:lnTo>
                  <a:pt x="6747382" y="0"/>
                </a:lnTo>
                <a:lnTo>
                  <a:pt x="7169833" y="0"/>
                </a:lnTo>
                <a:lnTo>
                  <a:pt x="8440614" y="0"/>
                </a:lnTo>
                <a:lnTo>
                  <a:pt x="9127587" y="0"/>
                </a:lnTo>
                <a:lnTo>
                  <a:pt x="7498501" y="2878754"/>
                </a:lnTo>
                <a:lnTo>
                  <a:pt x="6811528" y="2878754"/>
                </a:lnTo>
                <a:lnTo>
                  <a:pt x="5540747" y="2878754"/>
                </a:lnTo>
                <a:lnTo>
                  <a:pt x="5118295" y="2878754"/>
                </a:lnTo>
                <a:lnTo>
                  <a:pt x="4853774" y="2878754"/>
                </a:lnTo>
                <a:lnTo>
                  <a:pt x="4431322" y="2878754"/>
                </a:lnTo>
                <a:lnTo>
                  <a:pt x="3160541" y="2878754"/>
                </a:lnTo>
                <a:lnTo>
                  <a:pt x="3067179" y="2878754"/>
                </a:lnTo>
                <a:lnTo>
                  <a:pt x="2473568" y="2878754"/>
                </a:lnTo>
                <a:lnTo>
                  <a:pt x="2380206" y="2878754"/>
                </a:lnTo>
                <a:lnTo>
                  <a:pt x="686974" y="2878754"/>
                </a:lnTo>
                <a:lnTo>
                  <a:pt x="0" y="2878754"/>
                </a:lnTo>
                <a:close/>
              </a:path>
            </a:pathLst>
          </a:custGeom>
          <a:solidFill>
            <a:srgbClr val="DA1D27">
              <a:alpha val="68999"/>
            </a:srgbClr>
          </a:solidFill>
          <a:ln w="12700">
            <a:noFill/>
          </a:ln>
        </p:spPr>
        <p:txBody>
          <a:bodyPr/>
          <a:p>
            <a:endParaRPr lang="en-US"/>
          </a:p>
        </p:txBody>
      </p:sp>
      <p:sp>
        <p:nvSpPr>
          <p:cNvPr id="6149" name="文本框 29"/>
          <p:cNvSpPr/>
          <p:nvPr/>
        </p:nvSpPr>
        <p:spPr>
          <a:xfrm>
            <a:off x="943610" y="1665923"/>
            <a:ext cx="1806575" cy="2216150"/>
          </a:xfrm>
          <a:prstGeom prst="rect">
            <a:avLst/>
          </a:prstGeom>
          <a:noFill/>
          <a:ln w="9525">
            <a:noFill/>
          </a:ln>
        </p:spPr>
        <p:txBody>
          <a:bodyPr wrap="none" anchor="t" anchorCtr="0">
            <a:spAutoFit/>
          </a:bodyPr>
          <a:p>
            <a:r>
              <a:rPr lang="en-US" altLang="x-none" sz="13800" dirty="0">
                <a:solidFill>
                  <a:srgbClr val="DA1D27"/>
                </a:solidFill>
                <a:latin typeface="Impact" panose="020B0806030902050204" pitchFamily="2" charset="0"/>
                <a:ea typeface="SimSun" panose="02010600030101010101" pitchFamily="2" charset="-122"/>
                <a:sym typeface="Impact" panose="020B0806030902050204" pitchFamily="2" charset="0"/>
              </a:rPr>
              <a:t>01</a:t>
            </a:r>
            <a:endParaRPr lang="zh-CN" altLang="en-US" sz="13800" dirty="0">
              <a:solidFill>
                <a:srgbClr val="DA1D27"/>
              </a:solidFill>
              <a:latin typeface="Impact" panose="020B0806030902050204" pitchFamily="2" charset="0"/>
              <a:ea typeface="SimSun" panose="02010600030101010101" pitchFamily="2" charset="-122"/>
              <a:sym typeface="Impact" panose="020B0806030902050204" pitchFamily="2" charset="0"/>
            </a:endParaRPr>
          </a:p>
        </p:txBody>
      </p:sp>
      <p:sp>
        <p:nvSpPr>
          <p:cNvPr id="6150" name="直接连接符 31"/>
          <p:cNvSpPr/>
          <p:nvPr/>
        </p:nvSpPr>
        <p:spPr>
          <a:xfrm rot="5400000">
            <a:off x="7500938" y="1462088"/>
            <a:ext cx="0" cy="3600450"/>
          </a:xfrm>
          <a:prstGeom prst="line">
            <a:avLst/>
          </a:prstGeom>
          <a:ln w="12700" cap="flat" cmpd="sng">
            <a:solidFill>
              <a:srgbClr val="FEFEFE"/>
            </a:solidFill>
            <a:prstDash val="solid"/>
            <a:bevel/>
            <a:headEnd type="none" w="med" len="med"/>
            <a:tailEnd type="none" w="med" len="med"/>
          </a:ln>
        </p:spPr>
      </p:sp>
      <p:sp>
        <p:nvSpPr>
          <p:cNvPr id="6151" name="文本框 24"/>
          <p:cNvSpPr/>
          <p:nvPr/>
        </p:nvSpPr>
        <p:spPr>
          <a:xfrm>
            <a:off x="5148263" y="1250950"/>
            <a:ext cx="4231005" cy="583565"/>
          </a:xfrm>
          <a:prstGeom prst="rect">
            <a:avLst/>
          </a:prstGeom>
          <a:noFill/>
          <a:ln w="9525">
            <a:noFill/>
          </a:ln>
        </p:spPr>
        <p:txBody>
          <a:bodyPr wrap="none" anchor="t" anchorCtr="0">
            <a:spAutoFit/>
          </a:bodyPr>
          <a:p>
            <a:r>
              <a:rPr lang="en-US" altLang="x-none" sz="3200" b="1" dirty="0">
                <a:solidFill>
                  <a:srgbClr val="000000"/>
                </a:solidFill>
                <a:latin typeface="Calibri" panose="020F0502020204030204" charset="0"/>
                <a:ea typeface="SimSun" panose="02010600030101010101" pitchFamily="2" charset="-122"/>
                <a:sym typeface="Calibri" panose="020F0502020204030204" charset="0"/>
              </a:rPr>
              <a:t>  QUESTION STATEMENT</a:t>
            </a:r>
            <a:endParaRPr lang="en-US" altLang="x-none" sz="2800" b="1" dirty="0">
              <a:solidFill>
                <a:srgbClr val="FDFDFD"/>
              </a:solidFill>
              <a:latin typeface="方正姚体" pitchFamily="2" charset="-122"/>
              <a:ea typeface="SimSun" panose="02010600030101010101" pitchFamily="2" charset="-122"/>
              <a:sym typeface="方正姚体" pitchFamily="2" charset="-122"/>
            </a:endParaRPr>
          </a:p>
        </p:txBody>
      </p:sp>
      <p:sp>
        <p:nvSpPr>
          <p:cNvPr id="6152" name="文本框 25"/>
          <p:cNvSpPr/>
          <p:nvPr/>
        </p:nvSpPr>
        <p:spPr>
          <a:xfrm>
            <a:off x="3813175" y="1531620"/>
            <a:ext cx="6976110" cy="3046095"/>
          </a:xfrm>
          <a:prstGeom prst="rect">
            <a:avLst/>
          </a:prstGeom>
          <a:noFill/>
          <a:ln w="9525">
            <a:noFill/>
          </a:ln>
        </p:spPr>
        <p:txBody>
          <a:bodyPr wrap="square" anchor="t" anchorCtr="0">
            <a:spAutoFit/>
          </a:bodyPr>
          <a:p>
            <a:r>
              <a:rPr lang="en-US" altLang="x-none" sz="3200" b="1" dirty="0">
                <a:solidFill>
                  <a:schemeClr val="bg1"/>
                </a:solidFill>
                <a:latin typeface="华文宋体" pitchFamily="2" charset="-122"/>
                <a:ea typeface="华文宋体" pitchFamily="2" charset="-122"/>
                <a:sym typeface="华文宋体" pitchFamily="2" charset="-122"/>
              </a:rPr>
              <a:t>          </a:t>
            </a:r>
            <a:endParaRPr lang="zh-CN" altLang="en-US" sz="3200" b="1" dirty="0">
              <a:solidFill>
                <a:schemeClr val="bg1"/>
              </a:solidFill>
              <a:latin typeface="华文宋体" pitchFamily="2" charset="-122"/>
              <a:ea typeface="华文宋体" pitchFamily="2" charset="-122"/>
              <a:sym typeface="华文宋体" pitchFamily="2" charset="-122"/>
            </a:endParaRPr>
          </a:p>
          <a:p>
            <a:r>
              <a:rPr lang="en-US" altLang="x-none" sz="2000" dirty="0">
                <a:solidFill>
                  <a:srgbClr val="FDFDFD"/>
                </a:solidFill>
                <a:latin typeface="方正姚体" pitchFamily="2" charset="-122"/>
                <a:ea typeface="方正姚体" pitchFamily="2" charset="-122"/>
                <a:sym typeface="方正姚体" pitchFamily="2" charset="-122"/>
              </a:rPr>
              <a:t>Air quality for a human being and all the living species is a vital part of life. Variation of</a:t>
            </a:r>
            <a:endParaRPr lang="en-US" altLang="x-none" sz="2000" dirty="0">
              <a:solidFill>
                <a:srgbClr val="FDFDFD"/>
              </a:solidFill>
              <a:latin typeface="方正姚体" pitchFamily="2" charset="-122"/>
              <a:ea typeface="方正姚体" pitchFamily="2" charset="-122"/>
              <a:sym typeface="方正姚体" pitchFamily="2" charset="-122"/>
            </a:endParaRPr>
          </a:p>
          <a:p>
            <a:r>
              <a:rPr lang="en-US" altLang="x-none" sz="2000" dirty="0">
                <a:solidFill>
                  <a:srgbClr val="FDFDFD"/>
                </a:solidFill>
                <a:latin typeface="方正姚体" pitchFamily="2" charset="-122"/>
                <a:ea typeface="方正姚体" pitchFamily="2" charset="-122"/>
                <a:sym typeface="方正姚体" pitchFamily="2" charset="-122"/>
              </a:rPr>
              <a:t>air quality creates a high impact on human life; continuous monitoring and evaluation and investigation of AIR quality are critical. Based on that, we are supposed to take and</a:t>
            </a:r>
            <a:endParaRPr lang="en-US" altLang="x-none" sz="2000" dirty="0">
              <a:solidFill>
                <a:srgbClr val="FDFDFD"/>
              </a:solidFill>
              <a:latin typeface="方正姚体" pitchFamily="2" charset="-122"/>
              <a:ea typeface="方正姚体" pitchFamily="2" charset="-122"/>
              <a:sym typeface="方正姚体" pitchFamily="2" charset="-122"/>
            </a:endParaRPr>
          </a:p>
          <a:p>
            <a:r>
              <a:rPr lang="en-US" altLang="x-none" sz="2000" dirty="0">
                <a:solidFill>
                  <a:srgbClr val="FDFDFD"/>
                </a:solidFill>
                <a:latin typeface="方正姚体" pitchFamily="2" charset="-122"/>
                <a:ea typeface="方正姚体" pitchFamily="2" charset="-122"/>
                <a:sym typeface="方正姚体" pitchFamily="2" charset="-122"/>
              </a:rPr>
              <a:t>action and control all the activities in every sense. To achieve this purpose</a:t>
            </a:r>
            <a:endParaRPr lang="en-US" altLang="x-none" sz="2000" dirty="0">
              <a:solidFill>
                <a:srgbClr val="FDFDFD"/>
              </a:solidFill>
              <a:latin typeface="方正姚体" pitchFamily="2" charset="-122"/>
              <a:ea typeface="方正姚体" pitchFamily="2" charset="-122"/>
              <a:sym typeface="方正姚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49"/>
          <p:cNvSpPr/>
          <p:nvPr/>
        </p:nvSpPr>
        <p:spPr>
          <a:xfrm>
            <a:off x="-12700" y="0"/>
            <a:ext cx="12204700" cy="4445000"/>
          </a:xfrm>
          <a:prstGeom prst="rect">
            <a:avLst/>
          </a:prstGeom>
          <a:blipFill rotWithShape="1">
            <a:blip r:embed="rId1"/>
            <a:stretch>
              <a:fillRect/>
            </a:stretch>
          </a:blip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7170" name="矩形 2"/>
          <p:cNvSpPr/>
          <p:nvPr/>
        </p:nvSpPr>
        <p:spPr>
          <a:xfrm>
            <a:off x="1209675" y="-1447800"/>
            <a:ext cx="955675" cy="1279525"/>
          </a:xfrm>
          <a:prstGeom prst="rect">
            <a:avLst/>
          </a:prstGeom>
          <a:solidFill>
            <a:srgbClr val="DA1D27"/>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7171" name="文本框 24"/>
          <p:cNvSpPr/>
          <p:nvPr/>
        </p:nvSpPr>
        <p:spPr>
          <a:xfrm flipH="1">
            <a:off x="1782128" y="347663"/>
            <a:ext cx="5785485" cy="460375"/>
          </a:xfrm>
          <a:prstGeom prst="rect">
            <a:avLst/>
          </a:prstGeom>
          <a:noFill/>
          <a:ln w="9525">
            <a:noFill/>
          </a:ln>
        </p:spPr>
        <p:txBody>
          <a:bodyPr wrap="none" anchor="t" anchorCtr="0">
            <a:spAutoFit/>
          </a:bodyPr>
          <a:p>
            <a:r>
              <a:rPr lang="en-US" altLang="x-none" sz="2400" b="1" dirty="0">
                <a:solidFill>
                  <a:srgbClr val="FDFDFD"/>
                </a:solidFill>
                <a:latin typeface="Microsoft YaHei" panose="020B0503020204020204" pitchFamily="2" charset="-122"/>
                <a:ea typeface="Microsoft YaHei" panose="020B0503020204020204" pitchFamily="2" charset="-122"/>
                <a:sym typeface="Microsoft YaHei" panose="020B0503020204020204" pitchFamily="2" charset="-122"/>
              </a:rPr>
              <a:t>INTERSHIP PROJECT ARCHITECTURE</a:t>
            </a:r>
            <a:endParaRPr lang="zh-CN" altLang="en-US" sz="2400" b="1" dirty="0">
              <a:solidFill>
                <a:srgbClr val="FDFDFD"/>
              </a:solidFill>
              <a:latin typeface="Microsoft YaHei" panose="020B0503020204020204" pitchFamily="2" charset="-122"/>
              <a:ea typeface="Microsoft YaHei" panose="020B0503020204020204" pitchFamily="2" charset="-122"/>
              <a:sym typeface="Microsoft YaHei" panose="020B0503020204020204" pitchFamily="2" charset="-122"/>
            </a:endParaRPr>
          </a:p>
        </p:txBody>
      </p:sp>
      <p:sp>
        <p:nvSpPr>
          <p:cNvPr id="7172" name="任意多边形 15"/>
          <p:cNvSpPr/>
          <p:nvPr/>
        </p:nvSpPr>
        <p:spPr>
          <a:xfrm>
            <a:off x="520700" y="188913"/>
            <a:ext cx="1009650" cy="619125"/>
          </a:xfrm>
          <a:custGeom>
            <a:avLst/>
            <a:gdLst/>
            <a:ahLst/>
            <a:cxnLst>
              <a:cxn ang="0">
                <a:pos x="1629087" y="0"/>
              </a:cxn>
              <a:cxn ang="0">
                <a:pos x="2316060" y="0"/>
              </a:cxn>
              <a:cxn ang="0">
                <a:pos x="4009292" y="0"/>
              </a:cxn>
              <a:cxn ang="0">
                <a:pos x="4696265" y="0"/>
              </a:cxn>
              <a:cxn ang="0">
                <a:pos x="3067179" y="2878754"/>
              </a:cxn>
              <a:cxn ang="0">
                <a:pos x="2380206" y="2878754"/>
              </a:cxn>
              <a:cxn ang="0">
                <a:pos x="686973" y="2878754"/>
              </a:cxn>
              <a:cxn ang="0">
                <a:pos x="0" y="2878754"/>
              </a:cxn>
            </a:cxnLst>
            <a:pathLst>
              <a:path w="4696265" h="2878754">
                <a:moveTo>
                  <a:pt x="1629087" y="0"/>
                </a:moveTo>
                <a:lnTo>
                  <a:pt x="2316060" y="0"/>
                </a:lnTo>
                <a:lnTo>
                  <a:pt x="4009292" y="0"/>
                </a:lnTo>
                <a:lnTo>
                  <a:pt x="4696265" y="0"/>
                </a:lnTo>
                <a:lnTo>
                  <a:pt x="3067179" y="2878754"/>
                </a:lnTo>
                <a:lnTo>
                  <a:pt x="2380206" y="2878754"/>
                </a:lnTo>
                <a:lnTo>
                  <a:pt x="686973" y="2878754"/>
                </a:lnTo>
                <a:lnTo>
                  <a:pt x="0" y="2878754"/>
                </a:lnTo>
                <a:close/>
              </a:path>
            </a:pathLst>
          </a:custGeom>
          <a:solidFill>
            <a:srgbClr val="DA1D27"/>
          </a:solidFill>
          <a:ln w="12700">
            <a:noFill/>
          </a:ln>
        </p:spPr>
        <p:txBody>
          <a:bodyPr/>
          <a:p>
            <a:endParaRPr lang="en-US"/>
          </a:p>
        </p:txBody>
      </p:sp>
      <p:sp>
        <p:nvSpPr>
          <p:cNvPr id="7173" name="文本框 16"/>
          <p:cNvSpPr/>
          <p:nvPr/>
        </p:nvSpPr>
        <p:spPr>
          <a:xfrm>
            <a:off x="768350" y="236538"/>
            <a:ext cx="512763" cy="523875"/>
          </a:xfrm>
          <a:prstGeom prst="rect">
            <a:avLst/>
          </a:prstGeom>
          <a:noFill/>
          <a:ln w="9525">
            <a:noFill/>
          </a:ln>
        </p:spPr>
        <p:txBody>
          <a:bodyPr wrap="none" anchor="t" anchorCtr="0">
            <a:spAutoFit/>
          </a:bodyPr>
          <a:p>
            <a:r>
              <a:rPr lang="en-US" altLang="x-none" sz="2800" dirty="0">
                <a:solidFill>
                  <a:srgbClr val="FDFDFD"/>
                </a:solidFill>
                <a:latin typeface="Impact" panose="020B0806030902050204" pitchFamily="2" charset="0"/>
                <a:ea typeface="SimSun" panose="02010600030101010101" pitchFamily="2" charset="-122"/>
                <a:sym typeface="Impact" panose="020B0806030902050204" pitchFamily="2" charset="0"/>
              </a:rPr>
              <a:t>01</a:t>
            </a:r>
            <a:endParaRPr lang="zh-CN" altLang="en-US" sz="2800" dirty="0">
              <a:solidFill>
                <a:srgbClr val="FDFDFD"/>
              </a:solidFill>
              <a:latin typeface="Impact" panose="020B0806030902050204" pitchFamily="2" charset="0"/>
              <a:ea typeface="SimSun" panose="02010600030101010101" pitchFamily="2" charset="-122"/>
              <a:sym typeface="Impact" panose="020B0806030902050204" pitchFamily="2" charset="0"/>
            </a:endParaRPr>
          </a:p>
        </p:txBody>
      </p:sp>
      <p:sp>
        <p:nvSpPr>
          <p:cNvPr id="7174" name="椭圆 17"/>
          <p:cNvSpPr>
            <a:spLocks noChangeAspect="1"/>
          </p:cNvSpPr>
          <p:nvPr/>
        </p:nvSpPr>
        <p:spPr>
          <a:xfrm>
            <a:off x="955675" y="3260725"/>
            <a:ext cx="2398713" cy="2397125"/>
          </a:xfrm>
          <a:prstGeom prst="ellipse">
            <a:avLst/>
          </a:prstGeom>
          <a:solidFill>
            <a:srgbClr val="FFFFFF">
              <a:alpha val="59999"/>
            </a:srgbClr>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7175" name="椭圆 18"/>
          <p:cNvSpPr/>
          <p:nvPr/>
        </p:nvSpPr>
        <p:spPr>
          <a:xfrm>
            <a:off x="1011555" y="3311525"/>
            <a:ext cx="2266950" cy="2265363"/>
          </a:xfrm>
          <a:prstGeom prst="ellipse">
            <a:avLst/>
          </a:prstGeom>
          <a:solidFill>
            <a:srgbClr val="DA1D27"/>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7176" name="椭圆 20"/>
          <p:cNvSpPr>
            <a:spLocks noChangeAspect="1"/>
          </p:cNvSpPr>
          <p:nvPr/>
        </p:nvSpPr>
        <p:spPr>
          <a:xfrm>
            <a:off x="3673475" y="3260725"/>
            <a:ext cx="2398713" cy="2397125"/>
          </a:xfrm>
          <a:prstGeom prst="ellipse">
            <a:avLst/>
          </a:prstGeom>
          <a:solidFill>
            <a:srgbClr val="FFFFFF">
              <a:alpha val="59999"/>
            </a:srgbClr>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7177" name="椭圆 21"/>
          <p:cNvSpPr/>
          <p:nvPr/>
        </p:nvSpPr>
        <p:spPr>
          <a:xfrm>
            <a:off x="3741420" y="3260725"/>
            <a:ext cx="2265363" cy="2265363"/>
          </a:xfrm>
          <a:prstGeom prst="ellipse">
            <a:avLst/>
          </a:prstGeom>
          <a:solidFill>
            <a:srgbClr val="DA1D27"/>
          </a:solidFill>
          <a:ln w="12700">
            <a:noFill/>
          </a:ln>
        </p:spPr>
        <p:txBody>
          <a:bodyPr anchor="ctr" anchorCtr="0"/>
          <a:p>
            <a:pPr algn="ctr"/>
            <a:endParaRPr lang="en-US" altLang="x-none" sz="1800" dirty="0">
              <a:solidFill>
                <a:schemeClr val="bg1"/>
              </a:solidFill>
              <a:latin typeface="Calibri" panose="020F0502020204030204" charset="0"/>
              <a:sym typeface="Calibri" panose="020F0502020204030204" charset="0"/>
            </a:endParaRPr>
          </a:p>
          <a:p>
            <a:pPr algn="ctr"/>
            <a:endParaRPr lang="en-US" altLang="x-none" sz="1800" dirty="0">
              <a:solidFill>
                <a:schemeClr val="bg1"/>
              </a:solidFill>
              <a:latin typeface="Calibri" panose="020F0502020204030204" charset="0"/>
              <a:sym typeface="Calibri" panose="020F0502020204030204" charset="0"/>
            </a:endParaRPr>
          </a:p>
          <a:p>
            <a:pPr algn="ctr"/>
            <a:endParaRPr lang="en-US" altLang="x-none" sz="1800" dirty="0">
              <a:solidFill>
                <a:schemeClr val="bg1"/>
              </a:solidFill>
              <a:latin typeface="Calibri" panose="020F0502020204030204" charset="0"/>
              <a:sym typeface="Calibri" panose="020F0502020204030204" charset="0"/>
            </a:endParaRPr>
          </a:p>
          <a:p>
            <a:pPr algn="ctr"/>
            <a:r>
              <a:rPr lang="en-US" altLang="x-none" sz="1800" dirty="0">
                <a:solidFill>
                  <a:schemeClr val="bg1"/>
                </a:solidFill>
                <a:latin typeface="Calibri" panose="020F0502020204030204" charset="0"/>
                <a:sym typeface="Calibri" panose="020F0502020204030204" charset="0"/>
              </a:rPr>
              <a:t>VISUALIZATION</a:t>
            </a:r>
            <a:endParaRPr lang="en-US" altLang="x-none" sz="1800" dirty="0">
              <a:solidFill>
                <a:schemeClr val="bg1"/>
              </a:solidFill>
              <a:latin typeface="Calibri" panose="020F0502020204030204" charset="0"/>
              <a:sym typeface="Calibri" panose="020F0502020204030204" charset="0"/>
            </a:endParaRPr>
          </a:p>
          <a:p>
            <a:pPr algn="ctr"/>
            <a:r>
              <a:rPr lang="en-US" altLang="x-none" sz="1800" dirty="0">
                <a:solidFill>
                  <a:schemeClr val="bg1"/>
                </a:solidFill>
                <a:latin typeface="Calibri" panose="020F0502020204030204" charset="0"/>
                <a:ea typeface="SimSun" panose="02010600030101010101" pitchFamily="2" charset="-122"/>
                <a:sym typeface="Calibri" panose="020F0502020204030204" charset="0"/>
              </a:rPr>
              <a:t>AND </a:t>
            </a:r>
            <a:endParaRPr lang="en-US" altLang="x-none" sz="1800" dirty="0">
              <a:solidFill>
                <a:schemeClr val="bg1"/>
              </a:solidFill>
              <a:latin typeface="Calibri" panose="020F0502020204030204" charset="0"/>
              <a:ea typeface="SimSun" panose="02010600030101010101" pitchFamily="2" charset="-122"/>
              <a:sym typeface="Calibri" panose="020F0502020204030204" charset="0"/>
            </a:endParaRPr>
          </a:p>
          <a:p>
            <a:pPr algn="ctr"/>
            <a:r>
              <a:rPr lang="en-US" altLang="x-none" sz="1800" dirty="0">
                <a:solidFill>
                  <a:schemeClr val="bg1"/>
                </a:solidFill>
                <a:latin typeface="Calibri" panose="020F0502020204030204" charset="0"/>
                <a:ea typeface="SimSun" panose="02010600030101010101" pitchFamily="2" charset="-122"/>
                <a:sym typeface="Calibri" panose="020F0502020204030204" charset="0"/>
              </a:rPr>
              <a:t>FEATURE ENGEENERING</a:t>
            </a:r>
            <a:endParaRPr lang="en-US" altLang="x-none" sz="1800" dirty="0">
              <a:solidFill>
                <a:schemeClr val="bg1"/>
              </a:solidFill>
              <a:latin typeface="Calibri" panose="020F0502020204030204" charset="0"/>
              <a:ea typeface="SimSun" panose="02010600030101010101" pitchFamily="2" charset="-122"/>
              <a:sym typeface="Calibri" panose="020F0502020204030204" charset="0"/>
            </a:endParaRPr>
          </a:p>
        </p:txBody>
      </p:sp>
      <p:sp>
        <p:nvSpPr>
          <p:cNvPr id="7178" name="椭圆 23"/>
          <p:cNvSpPr>
            <a:spLocks noChangeAspect="1"/>
          </p:cNvSpPr>
          <p:nvPr/>
        </p:nvSpPr>
        <p:spPr>
          <a:xfrm>
            <a:off x="6391275" y="3265488"/>
            <a:ext cx="2397125" cy="2398712"/>
          </a:xfrm>
          <a:prstGeom prst="ellipse">
            <a:avLst/>
          </a:prstGeom>
          <a:solidFill>
            <a:srgbClr val="FFFFFF">
              <a:alpha val="59999"/>
            </a:srgbClr>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7179" name="椭圆 24"/>
          <p:cNvSpPr/>
          <p:nvPr/>
        </p:nvSpPr>
        <p:spPr>
          <a:xfrm>
            <a:off x="6457950" y="3332163"/>
            <a:ext cx="2265363" cy="2265362"/>
          </a:xfrm>
          <a:prstGeom prst="ellipse">
            <a:avLst/>
          </a:prstGeom>
          <a:solidFill>
            <a:srgbClr val="DA1D27"/>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7180" name="椭圆 26"/>
          <p:cNvSpPr>
            <a:spLocks noChangeAspect="1"/>
          </p:cNvSpPr>
          <p:nvPr/>
        </p:nvSpPr>
        <p:spPr>
          <a:xfrm>
            <a:off x="9109075" y="3246438"/>
            <a:ext cx="2397125" cy="2397125"/>
          </a:xfrm>
          <a:prstGeom prst="ellipse">
            <a:avLst/>
          </a:prstGeom>
          <a:solidFill>
            <a:srgbClr val="FFFFFF">
              <a:alpha val="59999"/>
            </a:srgbClr>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7181" name="椭圆 27"/>
          <p:cNvSpPr/>
          <p:nvPr/>
        </p:nvSpPr>
        <p:spPr>
          <a:xfrm>
            <a:off x="9174163" y="3311525"/>
            <a:ext cx="2265362" cy="2266950"/>
          </a:xfrm>
          <a:prstGeom prst="ellipse">
            <a:avLst/>
          </a:prstGeom>
          <a:solidFill>
            <a:srgbClr val="DA1D27"/>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grpSp>
        <p:nvGrpSpPr>
          <p:cNvPr id="7182" name="组合 28"/>
          <p:cNvGrpSpPr/>
          <p:nvPr/>
        </p:nvGrpSpPr>
        <p:grpSpPr>
          <a:xfrm>
            <a:off x="1906588" y="3687763"/>
            <a:ext cx="428625" cy="409575"/>
            <a:chOff x="0" y="0"/>
            <a:chExt cx="2438400" cy="2332038"/>
          </a:xfrm>
        </p:grpSpPr>
        <p:sp>
          <p:nvSpPr>
            <p:cNvPr id="7183" name="Freeform 25"/>
            <p:cNvSpPr/>
            <p:nvPr/>
          </p:nvSpPr>
          <p:spPr>
            <a:xfrm>
              <a:off x="893763" y="1676400"/>
              <a:ext cx="655638" cy="655638"/>
            </a:xfrm>
            <a:custGeom>
              <a:avLst/>
              <a:gdLst/>
              <a:ahLst/>
              <a:cxnLst>
                <a:cxn ang="0">
                  <a:pos x="206" y="413"/>
                </a:cxn>
                <a:cxn ang="0">
                  <a:pos x="0" y="0"/>
                </a:cxn>
                <a:cxn ang="0">
                  <a:pos x="413" y="0"/>
                </a:cxn>
                <a:cxn ang="0">
                  <a:pos x="206" y="413"/>
                </a:cxn>
              </a:cxnLst>
              <a:pathLst>
                <a:path w="413" h="413">
                  <a:moveTo>
                    <a:pt x="206" y="413"/>
                  </a:moveTo>
                  <a:lnTo>
                    <a:pt x="0" y="0"/>
                  </a:lnTo>
                  <a:lnTo>
                    <a:pt x="413" y="0"/>
                  </a:lnTo>
                  <a:lnTo>
                    <a:pt x="206" y="413"/>
                  </a:lnTo>
                  <a:close/>
                </a:path>
              </a:pathLst>
            </a:custGeom>
            <a:solidFill>
              <a:schemeClr val="bg1"/>
            </a:solidFill>
            <a:ln w="9525">
              <a:noFill/>
            </a:ln>
          </p:spPr>
          <p:txBody>
            <a:bodyPr/>
            <a:p>
              <a:endParaRPr lang="en-US"/>
            </a:p>
          </p:txBody>
        </p:sp>
        <p:sp>
          <p:nvSpPr>
            <p:cNvPr id="7184" name="任意多边形 30"/>
            <p:cNvSpPr/>
            <p:nvPr/>
          </p:nvSpPr>
          <p:spPr>
            <a:xfrm>
              <a:off x="0" y="0"/>
              <a:ext cx="2438400" cy="1774825"/>
            </a:xfrm>
            <a:custGeom>
              <a:avLst/>
              <a:gdLst/>
              <a:ahLst/>
              <a:cxnLst>
                <a:cxn ang="0">
                  <a:pos x="290196" y="0"/>
                </a:cxn>
                <a:cxn ang="0">
                  <a:pos x="2151973" y="0"/>
                </a:cxn>
                <a:cxn ang="0">
                  <a:pos x="2438400" y="286384"/>
                </a:cxn>
                <a:cxn ang="0">
                  <a:pos x="2438400" y="1484673"/>
                </a:cxn>
                <a:cxn ang="0">
                  <a:pos x="2151973" y="1774825"/>
                </a:cxn>
                <a:cxn ang="0">
                  <a:pos x="290196" y="1774825"/>
                </a:cxn>
                <a:cxn ang="0">
                  <a:pos x="0" y="1484673"/>
                </a:cxn>
                <a:cxn ang="0">
                  <a:pos x="0" y="286384"/>
                </a:cxn>
                <a:cxn ang="0">
                  <a:pos x="290196" y="0"/>
                </a:cxn>
                <a:cxn ang="0">
                  <a:pos x="471488" y="425450"/>
                </a:cxn>
                <a:cxn ang="0">
                  <a:pos x="471488" y="598488"/>
                </a:cxn>
                <a:cxn ang="0">
                  <a:pos x="1971676" y="598488"/>
                </a:cxn>
                <a:cxn ang="0">
                  <a:pos x="1971676" y="425450"/>
                </a:cxn>
                <a:cxn ang="0">
                  <a:pos x="471488" y="425450"/>
                </a:cxn>
                <a:cxn ang="0">
                  <a:pos x="471488" y="801688"/>
                </a:cxn>
                <a:cxn ang="0">
                  <a:pos x="471488" y="971551"/>
                </a:cxn>
                <a:cxn ang="0">
                  <a:pos x="1971676" y="971551"/>
                </a:cxn>
                <a:cxn ang="0">
                  <a:pos x="1971676" y="801688"/>
                </a:cxn>
                <a:cxn ang="0">
                  <a:pos x="471488" y="801688"/>
                </a:cxn>
                <a:cxn ang="0">
                  <a:pos x="471488" y="1174750"/>
                </a:cxn>
                <a:cxn ang="0">
                  <a:pos x="471488" y="1347788"/>
                </a:cxn>
                <a:cxn ang="0">
                  <a:pos x="1971676" y="1347788"/>
                </a:cxn>
                <a:cxn ang="0">
                  <a:pos x="1971676" y="1174750"/>
                </a:cxn>
                <a:cxn ang="0">
                  <a:pos x="471488" y="1174750"/>
                </a:cxn>
              </a:cxnLst>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w="9525">
              <a:noFill/>
            </a:ln>
          </p:spPr>
          <p:txBody>
            <a:bodyPr/>
            <a:p>
              <a:endParaRPr lang="en-US"/>
            </a:p>
          </p:txBody>
        </p:sp>
      </p:grpSp>
      <p:grpSp>
        <p:nvGrpSpPr>
          <p:cNvPr id="7185" name="组合 31"/>
          <p:cNvGrpSpPr/>
          <p:nvPr/>
        </p:nvGrpSpPr>
        <p:grpSpPr>
          <a:xfrm>
            <a:off x="7323138" y="3725863"/>
            <a:ext cx="533400" cy="404812"/>
            <a:chOff x="0" y="0"/>
            <a:chExt cx="509646" cy="387231"/>
          </a:xfrm>
        </p:grpSpPr>
        <p:sp>
          <p:nvSpPr>
            <p:cNvPr id="7186" name="Freeform 20"/>
            <p:cNvSpPr>
              <a:spLocks noEditPoints="1"/>
            </p:cNvSpPr>
            <p:nvPr/>
          </p:nvSpPr>
          <p:spPr>
            <a:xfrm>
              <a:off x="0" y="51839"/>
              <a:ext cx="337890" cy="335392"/>
            </a:xfrm>
            <a:custGeom>
              <a:avLst/>
              <a:gdLst/>
              <a:ahLst/>
              <a:cxnLst>
                <a:cxn ang="0">
                  <a:pos x="229" y="128"/>
                </a:cxn>
                <a:cxn ang="0">
                  <a:pos x="229" y="98"/>
                </a:cxn>
                <a:cxn ang="0">
                  <a:pos x="206" y="93"/>
                </a:cxn>
                <a:cxn ang="0">
                  <a:pos x="200" y="76"/>
                </a:cxn>
                <a:cxn ang="0">
                  <a:pos x="216" y="58"/>
                </a:cxn>
                <a:cxn ang="0">
                  <a:pos x="198" y="34"/>
                </a:cxn>
                <a:cxn ang="0">
                  <a:pos x="176" y="44"/>
                </a:cxn>
                <a:cxn ang="0">
                  <a:pos x="161" y="33"/>
                </a:cxn>
                <a:cxn ang="0">
                  <a:pos x="164" y="9"/>
                </a:cxn>
                <a:cxn ang="0">
                  <a:pos x="135" y="0"/>
                </a:cxn>
                <a:cxn ang="0">
                  <a:pos x="123" y="20"/>
                </a:cxn>
                <a:cxn ang="0">
                  <a:pos x="114" y="20"/>
                </a:cxn>
                <a:cxn ang="0">
                  <a:pos x="105" y="20"/>
                </a:cxn>
                <a:cxn ang="0">
                  <a:pos x="93" y="0"/>
                </a:cxn>
                <a:cxn ang="0">
                  <a:pos x="65" y="9"/>
                </a:cxn>
                <a:cxn ang="0">
                  <a:pos x="67" y="33"/>
                </a:cxn>
                <a:cxn ang="0">
                  <a:pos x="52" y="44"/>
                </a:cxn>
                <a:cxn ang="0">
                  <a:pos x="30" y="34"/>
                </a:cxn>
                <a:cxn ang="0">
                  <a:pos x="13" y="58"/>
                </a:cxn>
                <a:cxn ang="0">
                  <a:pos x="29" y="76"/>
                </a:cxn>
                <a:cxn ang="0">
                  <a:pos x="23" y="94"/>
                </a:cxn>
                <a:cxn ang="0">
                  <a:pos x="0" y="98"/>
                </a:cxn>
                <a:cxn ang="0">
                  <a:pos x="0" y="128"/>
                </a:cxn>
                <a:cxn ang="0">
                  <a:pos x="23" y="133"/>
                </a:cxn>
                <a:cxn ang="0">
                  <a:pos x="29" y="151"/>
                </a:cxn>
                <a:cxn ang="0">
                  <a:pos x="13" y="169"/>
                </a:cxn>
                <a:cxn ang="0">
                  <a:pos x="31" y="193"/>
                </a:cxn>
                <a:cxn ang="0">
                  <a:pos x="52" y="183"/>
                </a:cxn>
                <a:cxn ang="0">
                  <a:pos x="67" y="194"/>
                </a:cxn>
                <a:cxn ang="0">
                  <a:pos x="65" y="218"/>
                </a:cxn>
                <a:cxn ang="0">
                  <a:pos x="93" y="227"/>
                </a:cxn>
                <a:cxn ang="0">
                  <a:pos x="105" y="206"/>
                </a:cxn>
                <a:cxn ang="0">
                  <a:pos x="114" y="207"/>
                </a:cxn>
                <a:cxn ang="0">
                  <a:pos x="124" y="206"/>
                </a:cxn>
                <a:cxn ang="0">
                  <a:pos x="135" y="227"/>
                </a:cxn>
                <a:cxn ang="0">
                  <a:pos x="164" y="217"/>
                </a:cxn>
                <a:cxn ang="0">
                  <a:pos x="161" y="194"/>
                </a:cxn>
                <a:cxn ang="0">
                  <a:pos x="176" y="183"/>
                </a:cxn>
                <a:cxn ang="0">
                  <a:pos x="198" y="193"/>
                </a:cxn>
                <a:cxn ang="0">
                  <a:pos x="216" y="168"/>
                </a:cxn>
                <a:cxn ang="0">
                  <a:pos x="200" y="151"/>
                </a:cxn>
                <a:cxn ang="0">
                  <a:pos x="206" y="133"/>
                </a:cxn>
                <a:cxn ang="0">
                  <a:pos x="229" y="128"/>
                </a:cxn>
                <a:cxn ang="0">
                  <a:pos x="114" y="180"/>
                </a:cxn>
                <a:cxn ang="0">
                  <a:pos x="47" y="113"/>
                </a:cxn>
                <a:cxn ang="0">
                  <a:pos x="114" y="46"/>
                </a:cxn>
                <a:cxn ang="0">
                  <a:pos x="181" y="113"/>
                </a:cxn>
                <a:cxn ang="0">
                  <a:pos x="114" y="180"/>
                </a:cxn>
              </a:cxnLst>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w="9525">
              <a:noFill/>
            </a:ln>
          </p:spPr>
          <p:txBody>
            <a:bodyPr/>
            <a:p>
              <a:endParaRPr lang="en-US"/>
            </a:p>
          </p:txBody>
        </p:sp>
        <p:sp>
          <p:nvSpPr>
            <p:cNvPr id="7187" name="Freeform 21"/>
            <p:cNvSpPr>
              <a:spLocks noEditPoints="1"/>
            </p:cNvSpPr>
            <p:nvPr/>
          </p:nvSpPr>
          <p:spPr>
            <a:xfrm>
              <a:off x="309785" y="0"/>
              <a:ext cx="199861" cy="199861"/>
            </a:xfrm>
            <a:custGeom>
              <a:avLst/>
              <a:gdLst/>
              <a:ahLst/>
              <a:cxnLst>
                <a:cxn ang="0">
                  <a:pos x="135" y="76"/>
                </a:cxn>
                <a:cxn ang="0">
                  <a:pos x="135" y="58"/>
                </a:cxn>
                <a:cxn ang="0">
                  <a:pos x="122" y="55"/>
                </a:cxn>
                <a:cxn ang="0">
                  <a:pos x="118" y="45"/>
                </a:cxn>
                <a:cxn ang="0">
                  <a:pos x="128" y="34"/>
                </a:cxn>
                <a:cxn ang="0">
                  <a:pos x="117" y="20"/>
                </a:cxn>
                <a:cxn ang="0">
                  <a:pos x="104" y="26"/>
                </a:cxn>
                <a:cxn ang="0">
                  <a:pos x="96" y="19"/>
                </a:cxn>
                <a:cxn ang="0">
                  <a:pos x="97" y="5"/>
                </a:cxn>
                <a:cxn ang="0">
                  <a:pos x="80" y="0"/>
                </a:cxn>
                <a:cxn ang="0">
                  <a:pos x="73" y="12"/>
                </a:cxn>
                <a:cxn ang="0">
                  <a:pos x="67" y="12"/>
                </a:cxn>
                <a:cxn ang="0">
                  <a:pos x="62" y="12"/>
                </a:cxn>
                <a:cxn ang="0">
                  <a:pos x="55" y="0"/>
                </a:cxn>
                <a:cxn ang="0">
                  <a:pos x="38" y="5"/>
                </a:cxn>
                <a:cxn ang="0">
                  <a:pos x="39" y="19"/>
                </a:cxn>
                <a:cxn ang="0">
                  <a:pos x="30" y="26"/>
                </a:cxn>
                <a:cxn ang="0">
                  <a:pos x="18" y="20"/>
                </a:cxn>
                <a:cxn ang="0">
                  <a:pos x="7" y="34"/>
                </a:cxn>
                <a:cxn ang="0">
                  <a:pos x="17" y="45"/>
                </a:cxn>
                <a:cxn ang="0">
                  <a:pos x="13" y="55"/>
                </a:cxn>
                <a:cxn ang="0">
                  <a:pos x="0" y="58"/>
                </a:cxn>
                <a:cxn ang="0">
                  <a:pos x="0" y="76"/>
                </a:cxn>
                <a:cxn ang="0">
                  <a:pos x="13" y="79"/>
                </a:cxn>
                <a:cxn ang="0">
                  <a:pos x="17" y="90"/>
                </a:cxn>
                <a:cxn ang="0">
                  <a:pos x="7" y="100"/>
                </a:cxn>
                <a:cxn ang="0">
                  <a:pos x="18" y="114"/>
                </a:cxn>
                <a:cxn ang="0">
                  <a:pos x="31" y="109"/>
                </a:cxn>
                <a:cxn ang="0">
                  <a:pos x="39" y="115"/>
                </a:cxn>
                <a:cxn ang="0">
                  <a:pos x="38" y="129"/>
                </a:cxn>
                <a:cxn ang="0">
                  <a:pos x="55" y="135"/>
                </a:cxn>
                <a:cxn ang="0">
                  <a:pos x="62" y="122"/>
                </a:cxn>
                <a:cxn ang="0">
                  <a:pos x="68" y="123"/>
                </a:cxn>
                <a:cxn ang="0">
                  <a:pos x="73" y="122"/>
                </a:cxn>
                <a:cxn ang="0">
                  <a:pos x="80" y="135"/>
                </a:cxn>
                <a:cxn ang="0">
                  <a:pos x="97" y="129"/>
                </a:cxn>
                <a:cxn ang="0">
                  <a:pos x="96" y="115"/>
                </a:cxn>
                <a:cxn ang="0">
                  <a:pos x="104" y="109"/>
                </a:cxn>
                <a:cxn ang="0">
                  <a:pos x="117" y="114"/>
                </a:cxn>
                <a:cxn ang="0">
                  <a:pos x="128" y="100"/>
                </a:cxn>
                <a:cxn ang="0">
                  <a:pos x="118" y="89"/>
                </a:cxn>
                <a:cxn ang="0">
                  <a:pos x="122" y="79"/>
                </a:cxn>
                <a:cxn ang="0">
                  <a:pos x="135" y="76"/>
                </a:cxn>
                <a:cxn ang="0">
                  <a:pos x="67" y="107"/>
                </a:cxn>
                <a:cxn ang="0">
                  <a:pos x="28" y="67"/>
                </a:cxn>
                <a:cxn ang="0">
                  <a:pos x="67" y="27"/>
                </a:cxn>
                <a:cxn ang="0">
                  <a:pos x="107" y="67"/>
                </a:cxn>
                <a:cxn ang="0">
                  <a:pos x="67" y="107"/>
                </a:cxn>
              </a:cxnLst>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w="9525">
              <a:noFill/>
            </a:ln>
          </p:spPr>
          <p:txBody>
            <a:bodyPr/>
            <a:p>
              <a:endParaRPr lang="en-US"/>
            </a:p>
          </p:txBody>
        </p:sp>
      </p:grpSp>
      <p:grpSp>
        <p:nvGrpSpPr>
          <p:cNvPr id="7188" name="组合 34"/>
          <p:cNvGrpSpPr/>
          <p:nvPr/>
        </p:nvGrpSpPr>
        <p:grpSpPr>
          <a:xfrm>
            <a:off x="4679950" y="3640138"/>
            <a:ext cx="377825" cy="482600"/>
            <a:chOff x="0" y="0"/>
            <a:chExt cx="563562" cy="720725"/>
          </a:xfrm>
        </p:grpSpPr>
        <p:sp>
          <p:nvSpPr>
            <p:cNvPr id="7189" name="Freeform 32"/>
            <p:cNvSpPr/>
            <p:nvPr/>
          </p:nvSpPr>
          <p:spPr>
            <a:xfrm>
              <a:off x="209550" y="0"/>
              <a:ext cx="142875" cy="720725"/>
            </a:xfrm>
            <a:custGeom>
              <a:avLst/>
              <a:gdLst/>
              <a:ahLst/>
              <a:cxnLst>
                <a:cxn ang="0">
                  <a:pos x="64" y="289"/>
                </a:cxn>
                <a:cxn ang="0">
                  <a:pos x="32" y="321"/>
                </a:cxn>
                <a:cxn ang="0">
                  <a:pos x="0" y="289"/>
                </a:cxn>
                <a:cxn ang="0">
                  <a:pos x="0" y="32"/>
                </a:cxn>
                <a:cxn ang="0">
                  <a:pos x="32" y="0"/>
                </a:cxn>
                <a:cxn ang="0">
                  <a:pos x="64" y="32"/>
                </a:cxn>
                <a:cxn ang="0">
                  <a:pos x="64" y="289"/>
                </a:cxn>
              </a:cxnLst>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bg1"/>
            </a:solidFill>
            <a:ln w="9525">
              <a:noFill/>
            </a:ln>
          </p:spPr>
          <p:txBody>
            <a:bodyPr/>
            <a:p>
              <a:endParaRPr lang="en-US"/>
            </a:p>
          </p:txBody>
        </p:sp>
        <p:sp>
          <p:nvSpPr>
            <p:cNvPr id="7190" name="Freeform 33"/>
            <p:cNvSpPr/>
            <p:nvPr/>
          </p:nvSpPr>
          <p:spPr>
            <a:xfrm>
              <a:off x="0" y="439737"/>
              <a:ext cx="141288" cy="280988"/>
            </a:xfrm>
            <a:custGeom>
              <a:avLst/>
              <a:gdLst/>
              <a:ahLst/>
              <a:cxnLst>
                <a:cxn ang="0">
                  <a:pos x="63" y="93"/>
                </a:cxn>
                <a:cxn ang="0">
                  <a:pos x="32" y="125"/>
                </a:cxn>
                <a:cxn ang="0">
                  <a:pos x="0" y="93"/>
                </a:cxn>
                <a:cxn ang="0">
                  <a:pos x="0" y="32"/>
                </a:cxn>
                <a:cxn ang="0">
                  <a:pos x="32" y="0"/>
                </a:cxn>
                <a:cxn ang="0">
                  <a:pos x="63" y="32"/>
                </a:cxn>
                <a:cxn ang="0">
                  <a:pos x="63" y="93"/>
                </a:cxn>
              </a:cxnLst>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bg1"/>
            </a:solidFill>
            <a:ln w="9525">
              <a:noFill/>
            </a:ln>
          </p:spPr>
          <p:txBody>
            <a:bodyPr/>
            <a:p>
              <a:endParaRPr lang="en-US"/>
            </a:p>
          </p:txBody>
        </p:sp>
        <p:sp>
          <p:nvSpPr>
            <p:cNvPr id="7191" name="Freeform 34"/>
            <p:cNvSpPr/>
            <p:nvPr/>
          </p:nvSpPr>
          <p:spPr>
            <a:xfrm>
              <a:off x="420687" y="231775"/>
              <a:ext cx="142875" cy="488950"/>
            </a:xfrm>
            <a:custGeom>
              <a:avLst/>
              <a:gdLst/>
              <a:ahLst/>
              <a:cxnLst>
                <a:cxn ang="0">
                  <a:pos x="64" y="186"/>
                </a:cxn>
                <a:cxn ang="0">
                  <a:pos x="32" y="218"/>
                </a:cxn>
                <a:cxn ang="0">
                  <a:pos x="0" y="186"/>
                </a:cxn>
                <a:cxn ang="0">
                  <a:pos x="0" y="32"/>
                </a:cxn>
                <a:cxn ang="0">
                  <a:pos x="32" y="0"/>
                </a:cxn>
                <a:cxn ang="0">
                  <a:pos x="64" y="32"/>
                </a:cxn>
                <a:cxn ang="0">
                  <a:pos x="64" y="186"/>
                </a:cxn>
              </a:cxnLst>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bg1"/>
            </a:solidFill>
            <a:ln w="9525">
              <a:noFill/>
            </a:ln>
          </p:spPr>
          <p:txBody>
            <a:bodyPr/>
            <a:p>
              <a:endParaRPr lang="en-US"/>
            </a:p>
          </p:txBody>
        </p:sp>
      </p:grpSp>
      <p:grpSp>
        <p:nvGrpSpPr>
          <p:cNvPr id="7192" name="组合 38"/>
          <p:cNvGrpSpPr/>
          <p:nvPr/>
        </p:nvGrpSpPr>
        <p:grpSpPr>
          <a:xfrm>
            <a:off x="10110788" y="3652838"/>
            <a:ext cx="417512" cy="468312"/>
            <a:chOff x="0" y="0"/>
            <a:chExt cx="402656" cy="450303"/>
          </a:xfrm>
        </p:grpSpPr>
        <p:sp>
          <p:nvSpPr>
            <p:cNvPr id="7193" name="Freeform 108"/>
            <p:cNvSpPr>
              <a:spLocks noEditPoints="1"/>
            </p:cNvSpPr>
            <p:nvPr/>
          </p:nvSpPr>
          <p:spPr>
            <a:xfrm>
              <a:off x="69134" y="167228"/>
              <a:ext cx="56988" cy="57923"/>
            </a:xfrm>
            <a:custGeom>
              <a:avLst/>
              <a:gdLst/>
              <a:ahLst/>
              <a:cxnLst>
                <a:cxn ang="0">
                  <a:pos x="13" y="0"/>
                </a:cxn>
                <a:cxn ang="0">
                  <a:pos x="0" y="13"/>
                </a:cxn>
                <a:cxn ang="0">
                  <a:pos x="13" y="26"/>
                </a:cxn>
                <a:cxn ang="0">
                  <a:pos x="26" y="13"/>
                </a:cxn>
                <a:cxn ang="0">
                  <a:pos x="13" y="0"/>
                </a:cxn>
                <a:cxn ang="0">
                  <a:pos x="13" y="23"/>
                </a:cxn>
                <a:cxn ang="0">
                  <a:pos x="3" y="13"/>
                </a:cxn>
                <a:cxn ang="0">
                  <a:pos x="13" y="3"/>
                </a:cxn>
                <a:cxn ang="0">
                  <a:pos x="23" y="13"/>
                </a:cxn>
                <a:cxn ang="0">
                  <a:pos x="13" y="23"/>
                </a:cxn>
              </a:cxnLst>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chemeClr val="bg1"/>
            </a:solidFill>
            <a:ln w="9525">
              <a:noFill/>
            </a:ln>
          </p:spPr>
          <p:txBody>
            <a:bodyPr/>
            <a:p>
              <a:endParaRPr lang="en-US"/>
            </a:p>
          </p:txBody>
        </p:sp>
        <p:sp>
          <p:nvSpPr>
            <p:cNvPr id="7194" name="Freeform 109"/>
            <p:cNvSpPr>
              <a:spLocks noEditPoints="1"/>
            </p:cNvSpPr>
            <p:nvPr/>
          </p:nvSpPr>
          <p:spPr>
            <a:xfrm>
              <a:off x="197125" y="129859"/>
              <a:ext cx="48580" cy="48580"/>
            </a:xfrm>
            <a:custGeom>
              <a:avLst/>
              <a:gdLst/>
              <a:ahLst/>
              <a:cxnLst>
                <a:cxn ang="0">
                  <a:pos x="11" y="0"/>
                </a:cxn>
                <a:cxn ang="0">
                  <a:pos x="0" y="11"/>
                </a:cxn>
                <a:cxn ang="0">
                  <a:pos x="11" y="22"/>
                </a:cxn>
                <a:cxn ang="0">
                  <a:pos x="22" y="11"/>
                </a:cxn>
                <a:cxn ang="0">
                  <a:pos x="11" y="0"/>
                </a:cxn>
                <a:cxn ang="0">
                  <a:pos x="11" y="17"/>
                </a:cxn>
                <a:cxn ang="0">
                  <a:pos x="5" y="11"/>
                </a:cxn>
                <a:cxn ang="0">
                  <a:pos x="11" y="5"/>
                </a:cxn>
                <a:cxn ang="0">
                  <a:pos x="17" y="11"/>
                </a:cxn>
                <a:cxn ang="0">
                  <a:pos x="11" y="17"/>
                </a:cxn>
              </a:cxnLst>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chemeClr val="bg1"/>
            </a:solidFill>
            <a:ln w="9525">
              <a:noFill/>
            </a:ln>
          </p:spPr>
          <p:txBody>
            <a:bodyPr/>
            <a:p>
              <a:endParaRPr lang="en-US"/>
            </a:p>
          </p:txBody>
        </p:sp>
        <p:sp>
          <p:nvSpPr>
            <p:cNvPr id="7195" name="Freeform 110"/>
            <p:cNvSpPr>
              <a:spLocks noEditPoints="1"/>
            </p:cNvSpPr>
            <p:nvPr/>
          </p:nvSpPr>
          <p:spPr>
            <a:xfrm>
              <a:off x="82213" y="181242"/>
              <a:ext cx="30830" cy="30830"/>
            </a:xfrm>
            <a:custGeom>
              <a:avLst/>
              <a:gdLst/>
              <a:ahLst/>
              <a:cxnLst>
                <a:cxn ang="0">
                  <a:pos x="7" y="0"/>
                </a:cxn>
                <a:cxn ang="0">
                  <a:pos x="0" y="7"/>
                </a:cxn>
                <a:cxn ang="0">
                  <a:pos x="7" y="14"/>
                </a:cxn>
                <a:cxn ang="0">
                  <a:pos x="14" y="7"/>
                </a:cxn>
                <a:cxn ang="0">
                  <a:pos x="7" y="0"/>
                </a:cxn>
                <a:cxn ang="0">
                  <a:pos x="7" y="10"/>
                </a:cxn>
                <a:cxn ang="0">
                  <a:pos x="4" y="7"/>
                </a:cxn>
                <a:cxn ang="0">
                  <a:pos x="7" y="3"/>
                </a:cxn>
                <a:cxn ang="0">
                  <a:pos x="11" y="7"/>
                </a:cxn>
                <a:cxn ang="0">
                  <a:pos x="7" y="10"/>
                </a:cxn>
              </a:cxnLst>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chemeClr val="bg1"/>
            </a:solidFill>
            <a:ln w="9525">
              <a:noFill/>
            </a:ln>
          </p:spPr>
          <p:txBody>
            <a:bodyPr/>
            <a:p>
              <a:endParaRPr lang="en-US"/>
            </a:p>
          </p:txBody>
        </p:sp>
        <p:sp>
          <p:nvSpPr>
            <p:cNvPr id="7196" name="Freeform 111"/>
            <p:cNvSpPr>
              <a:spLocks noEditPoints="1"/>
            </p:cNvSpPr>
            <p:nvPr/>
          </p:nvSpPr>
          <p:spPr>
            <a:xfrm>
              <a:off x="172834" y="105568"/>
              <a:ext cx="97161" cy="97161"/>
            </a:xfrm>
            <a:custGeom>
              <a:avLst/>
              <a:gdLst/>
              <a:ahLst/>
              <a:cxnLst>
                <a:cxn ang="0">
                  <a:pos x="22" y="0"/>
                </a:cxn>
                <a:cxn ang="0">
                  <a:pos x="0" y="22"/>
                </a:cxn>
                <a:cxn ang="0">
                  <a:pos x="22" y="44"/>
                </a:cxn>
                <a:cxn ang="0">
                  <a:pos x="44" y="22"/>
                </a:cxn>
                <a:cxn ang="0">
                  <a:pos x="22" y="0"/>
                </a:cxn>
                <a:cxn ang="0">
                  <a:pos x="22" y="39"/>
                </a:cxn>
                <a:cxn ang="0">
                  <a:pos x="5" y="22"/>
                </a:cxn>
                <a:cxn ang="0">
                  <a:pos x="22" y="6"/>
                </a:cxn>
                <a:cxn ang="0">
                  <a:pos x="39" y="22"/>
                </a:cxn>
                <a:cxn ang="0">
                  <a:pos x="22" y="39"/>
                </a:cxn>
              </a:cxnLst>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chemeClr val="bg1"/>
            </a:solidFill>
            <a:ln w="9525">
              <a:noFill/>
            </a:ln>
          </p:spPr>
          <p:txBody>
            <a:bodyPr/>
            <a:p>
              <a:endParaRPr lang="en-US"/>
            </a:p>
          </p:txBody>
        </p:sp>
        <p:sp>
          <p:nvSpPr>
            <p:cNvPr id="7197" name="Freeform 112"/>
            <p:cNvSpPr>
              <a:spLocks noEditPoints="1"/>
            </p:cNvSpPr>
            <p:nvPr/>
          </p:nvSpPr>
          <p:spPr>
            <a:xfrm>
              <a:off x="0" y="0"/>
              <a:ext cx="402656" cy="450303"/>
            </a:xfrm>
            <a:custGeom>
              <a:avLst/>
              <a:gdLst/>
              <a:ahLst/>
              <a:cxnLst>
                <a:cxn ang="0">
                  <a:pos x="157" y="96"/>
                </a:cxn>
                <a:cxn ang="0">
                  <a:pos x="153" y="48"/>
                </a:cxn>
                <a:cxn ang="0">
                  <a:pos x="78" y="0"/>
                </a:cxn>
                <a:cxn ang="0">
                  <a:pos x="1" y="79"/>
                </a:cxn>
                <a:cxn ang="0">
                  <a:pos x="0" y="204"/>
                </a:cxn>
                <a:cxn ang="0">
                  <a:pos x="113" y="176"/>
                </a:cxn>
                <a:cxn ang="0">
                  <a:pos x="147" y="176"/>
                </a:cxn>
                <a:cxn ang="0">
                  <a:pos x="147" y="176"/>
                </a:cxn>
                <a:cxn ang="0">
                  <a:pos x="156" y="151"/>
                </a:cxn>
                <a:cxn ang="0">
                  <a:pos x="146" y="145"/>
                </a:cxn>
                <a:cxn ang="0">
                  <a:pos x="156" y="140"/>
                </a:cxn>
                <a:cxn ang="0">
                  <a:pos x="155" y="138"/>
                </a:cxn>
                <a:cxn ang="0">
                  <a:pos x="170" y="111"/>
                </a:cxn>
                <a:cxn ang="0">
                  <a:pos x="62" y="93"/>
                </a:cxn>
                <a:cxn ang="0">
                  <a:pos x="62" y="102"/>
                </a:cxn>
                <a:cxn ang="0">
                  <a:pos x="54" y="105"/>
                </a:cxn>
                <a:cxn ang="0">
                  <a:pos x="48" y="110"/>
                </a:cxn>
                <a:cxn ang="0">
                  <a:pos x="40" y="107"/>
                </a:cxn>
                <a:cxn ang="0">
                  <a:pos x="32" y="107"/>
                </a:cxn>
                <a:cxn ang="0">
                  <a:pos x="28" y="99"/>
                </a:cxn>
                <a:cxn ang="0">
                  <a:pos x="22" y="93"/>
                </a:cxn>
                <a:cxn ang="0">
                  <a:pos x="26" y="85"/>
                </a:cxn>
                <a:cxn ang="0">
                  <a:pos x="26" y="76"/>
                </a:cxn>
                <a:cxn ang="0">
                  <a:pos x="34" y="73"/>
                </a:cxn>
                <a:cxn ang="0">
                  <a:pos x="40" y="68"/>
                </a:cxn>
                <a:cxn ang="0">
                  <a:pos x="48" y="71"/>
                </a:cxn>
                <a:cxn ang="0">
                  <a:pos x="57" y="71"/>
                </a:cxn>
                <a:cxn ang="0">
                  <a:pos x="60" y="79"/>
                </a:cxn>
                <a:cxn ang="0">
                  <a:pos x="66" y="85"/>
                </a:cxn>
                <a:cxn ang="0">
                  <a:pos x="136" y="77"/>
                </a:cxn>
                <a:cxn ang="0">
                  <a:pos x="126" y="87"/>
                </a:cxn>
                <a:cxn ang="0">
                  <a:pos x="121" y="100"/>
                </a:cxn>
                <a:cxn ang="0">
                  <a:pos x="107" y="100"/>
                </a:cxn>
                <a:cxn ang="0">
                  <a:pos x="94" y="105"/>
                </a:cxn>
                <a:cxn ang="0">
                  <a:pos x="83" y="96"/>
                </a:cxn>
                <a:cxn ang="0">
                  <a:pos x="70" y="91"/>
                </a:cxn>
                <a:cxn ang="0">
                  <a:pos x="70" y="77"/>
                </a:cxn>
                <a:cxn ang="0">
                  <a:pos x="64" y="64"/>
                </a:cxn>
                <a:cxn ang="0">
                  <a:pos x="74" y="53"/>
                </a:cxn>
                <a:cxn ang="0">
                  <a:pos x="79" y="40"/>
                </a:cxn>
                <a:cxn ang="0">
                  <a:pos x="94" y="40"/>
                </a:cxn>
                <a:cxn ang="0">
                  <a:pos x="107" y="35"/>
                </a:cxn>
                <a:cxn ang="0">
                  <a:pos x="117" y="44"/>
                </a:cxn>
                <a:cxn ang="0">
                  <a:pos x="130" y="49"/>
                </a:cxn>
                <a:cxn ang="0">
                  <a:pos x="130" y="64"/>
                </a:cxn>
                <a:cxn ang="0">
                  <a:pos x="136" y="77"/>
                </a:cxn>
              </a:cxnLst>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chemeClr val="bg1"/>
            </a:solidFill>
            <a:ln w="9525">
              <a:noFill/>
            </a:ln>
          </p:spPr>
          <p:txBody>
            <a:bodyPr/>
            <a:p>
              <a:endParaRPr lang="en-US"/>
            </a:p>
          </p:txBody>
        </p:sp>
      </p:grpSp>
      <p:sp>
        <p:nvSpPr>
          <p:cNvPr id="7198" name="文本框 24"/>
          <p:cNvSpPr/>
          <p:nvPr/>
        </p:nvSpPr>
        <p:spPr>
          <a:xfrm>
            <a:off x="1074420" y="4173220"/>
            <a:ext cx="2343150" cy="706755"/>
          </a:xfrm>
          <a:prstGeom prst="rect">
            <a:avLst/>
          </a:prstGeom>
          <a:noFill/>
          <a:ln w="9525">
            <a:noFill/>
          </a:ln>
        </p:spPr>
        <p:txBody>
          <a:bodyPr wrap="none" anchor="t" anchorCtr="0">
            <a:spAutoFit/>
          </a:bodyPr>
          <a:p>
            <a:r>
              <a:rPr lang="en-US" altLang="x-none" sz="2000" b="1" dirty="0">
                <a:ln/>
                <a:solidFill>
                  <a:schemeClr val="bg1"/>
                </a:solidFill>
                <a:latin typeface="Calibri" panose="020F0502020204030204" charset="0"/>
                <a:ea typeface="SimSun" panose="02010600030101010101" pitchFamily="2" charset="-122"/>
                <a:sym typeface="Calibri" panose="020F0502020204030204" charset="0"/>
              </a:rPr>
              <a:t>EDA   AND  </a:t>
            </a:r>
            <a:r>
              <a:rPr lang="en-US" altLang="x-none" sz="2000" b="1" dirty="0">
                <a:ln/>
                <a:solidFill>
                  <a:schemeClr val="bg1"/>
                </a:solidFill>
                <a:effectLst>
                  <a:outerShdw blurRad="38100" dist="22860" dir="5400000" algn="tl" rotWithShape="0">
                    <a:srgbClr val="000000">
                      <a:alpha val="30000"/>
                    </a:srgbClr>
                  </a:outerShdw>
                </a:effectLst>
                <a:latin typeface="Calibri" panose="020F0502020204030204" charset="0"/>
                <a:ea typeface="SimSun" panose="02010600030101010101" pitchFamily="2" charset="-122"/>
                <a:sym typeface="Calibri" panose="020F0502020204030204" charset="0"/>
              </a:rPr>
              <a:t>OUTLIER </a:t>
            </a:r>
            <a:endParaRPr lang="en-US" altLang="x-none" sz="2000" b="1" dirty="0">
              <a:ln/>
              <a:solidFill>
                <a:schemeClr val="bg1"/>
              </a:solidFill>
              <a:effectLst>
                <a:outerShdw blurRad="38100" dist="22860" dir="5400000" algn="tl" rotWithShape="0">
                  <a:srgbClr val="000000">
                    <a:alpha val="30000"/>
                  </a:srgbClr>
                </a:outerShdw>
              </a:effectLst>
              <a:latin typeface="Calibri" panose="020F0502020204030204" charset="0"/>
              <a:ea typeface="SimSun" panose="02010600030101010101" pitchFamily="2" charset="-122"/>
              <a:sym typeface="Calibri" panose="020F0502020204030204" charset="0"/>
            </a:endParaRPr>
          </a:p>
          <a:p>
            <a:r>
              <a:rPr lang="en-US" altLang="x-none" sz="2000" b="1" dirty="0">
                <a:ln/>
                <a:solidFill>
                  <a:schemeClr val="bg1"/>
                </a:solidFill>
                <a:effectLst>
                  <a:outerShdw blurRad="38100" dist="22860" dir="5400000" algn="tl" rotWithShape="0">
                    <a:srgbClr val="000000">
                      <a:alpha val="30000"/>
                    </a:srgbClr>
                  </a:outerShdw>
                </a:effectLst>
                <a:latin typeface="Calibri" panose="020F0502020204030204" charset="0"/>
                <a:ea typeface="SimSun" panose="02010600030101010101" pitchFamily="2" charset="-122"/>
                <a:sym typeface="Calibri" panose="020F0502020204030204" charset="0"/>
              </a:rPr>
              <a:t>      REMOVAL</a:t>
            </a:r>
            <a:endParaRPr lang="en-US" altLang="x-none" sz="2000" b="1" dirty="0">
              <a:ln/>
              <a:solidFill>
                <a:schemeClr val="bg1"/>
              </a:solidFill>
              <a:effectLst>
                <a:outerShdw blurRad="38100" dist="22860" dir="5400000" algn="tl" rotWithShape="0">
                  <a:srgbClr val="000000">
                    <a:alpha val="30000"/>
                  </a:srgbClr>
                </a:outerShdw>
              </a:effectLst>
              <a:latin typeface="Calibri" panose="020F0502020204030204" charset="0"/>
              <a:ea typeface="SimSun" panose="02010600030101010101" pitchFamily="2" charset="-122"/>
              <a:sym typeface="Calibri" panose="020F0502020204030204" charset="0"/>
            </a:endParaRPr>
          </a:p>
        </p:txBody>
      </p:sp>
      <p:sp>
        <p:nvSpPr>
          <p:cNvPr id="7199" name="文本框 24"/>
          <p:cNvSpPr/>
          <p:nvPr/>
        </p:nvSpPr>
        <p:spPr>
          <a:xfrm>
            <a:off x="3960813" y="4383088"/>
            <a:ext cx="274955" cy="583565"/>
          </a:xfrm>
          <a:prstGeom prst="rect">
            <a:avLst/>
          </a:prstGeom>
          <a:noFill/>
          <a:ln w="9525">
            <a:noFill/>
          </a:ln>
        </p:spPr>
        <p:txBody>
          <a:bodyPr wrap="none" anchor="t" anchorCtr="0">
            <a:spAutoFit/>
          </a:bodyPr>
          <a:p>
            <a:r>
              <a:rPr lang="en-US" altLang="x-none" sz="3200" b="1" dirty="0">
                <a:solidFill>
                  <a:srgbClr val="000000"/>
                </a:solidFill>
                <a:latin typeface="Calibri" panose="020F0502020204030204" charset="0"/>
                <a:ea typeface="SimSun" panose="02010600030101010101" pitchFamily="2" charset="-122"/>
                <a:sym typeface="Calibri" panose="020F0502020204030204" charset="0"/>
              </a:rPr>
              <a:t> </a:t>
            </a:r>
            <a:endParaRPr lang="en-US" altLang="x-none" b="1" dirty="0">
              <a:solidFill>
                <a:srgbClr val="FDFDFD"/>
              </a:solidFill>
              <a:latin typeface="方正姚体" pitchFamily="2" charset="-122"/>
              <a:ea typeface="SimSun" panose="02010600030101010101" pitchFamily="2" charset="-122"/>
              <a:sym typeface="方正姚体" pitchFamily="2" charset="-122"/>
            </a:endParaRPr>
          </a:p>
        </p:txBody>
      </p:sp>
      <p:sp>
        <p:nvSpPr>
          <p:cNvPr id="7200" name="文本框 24"/>
          <p:cNvSpPr/>
          <p:nvPr/>
        </p:nvSpPr>
        <p:spPr>
          <a:xfrm>
            <a:off x="6654800" y="4337050"/>
            <a:ext cx="1978660" cy="953135"/>
          </a:xfrm>
          <a:prstGeom prst="rect">
            <a:avLst/>
          </a:prstGeom>
          <a:noFill/>
          <a:ln w="9525">
            <a:noFill/>
          </a:ln>
        </p:spPr>
        <p:txBody>
          <a:bodyPr wrap="none" anchor="t" anchorCtr="0">
            <a:spAutoFit/>
          </a:bodyPr>
          <a:p>
            <a:r>
              <a:rPr lang="en-US" altLang="x-none" sz="2000" b="1" dirty="0">
                <a:solidFill>
                  <a:srgbClr val="FDFDFD"/>
                </a:solidFill>
                <a:latin typeface="方正姚体" pitchFamily="2" charset="-122"/>
                <a:ea typeface="SimSun" panose="02010600030101010101" pitchFamily="2" charset="-122"/>
                <a:sym typeface="方正姚体" pitchFamily="2" charset="-122"/>
              </a:rPr>
              <a:t>MODEL BUILDING</a:t>
            </a:r>
            <a:endParaRPr lang="en-US" altLang="x-none" sz="2000" b="1" dirty="0">
              <a:solidFill>
                <a:srgbClr val="FDFDFD"/>
              </a:solidFill>
              <a:latin typeface="方正姚体" pitchFamily="2" charset="-122"/>
              <a:ea typeface="SimSun" panose="02010600030101010101" pitchFamily="2" charset="-122"/>
              <a:sym typeface="方正姚体" pitchFamily="2" charset="-122"/>
            </a:endParaRPr>
          </a:p>
          <a:p>
            <a:r>
              <a:rPr lang="en-US" altLang="x-none" b="1" dirty="0">
                <a:solidFill>
                  <a:srgbClr val="FDFDFD"/>
                </a:solidFill>
                <a:latin typeface="方正姚体" pitchFamily="2" charset="-122"/>
                <a:ea typeface="SimSun" panose="02010600030101010101" pitchFamily="2" charset="-122"/>
                <a:sym typeface="方正姚体" pitchFamily="2" charset="-122"/>
              </a:rPr>
              <a:t> AND EVALUATE </a:t>
            </a:r>
            <a:endParaRPr lang="en-US" altLang="x-none" b="1" dirty="0">
              <a:solidFill>
                <a:srgbClr val="FDFDFD"/>
              </a:solidFill>
              <a:latin typeface="方正姚体" pitchFamily="2" charset="-122"/>
              <a:ea typeface="SimSun" panose="02010600030101010101" pitchFamily="2" charset="-122"/>
              <a:sym typeface="方正姚体" pitchFamily="2" charset="-122"/>
            </a:endParaRPr>
          </a:p>
          <a:p>
            <a:r>
              <a:rPr lang="en-US" altLang="x-none" b="1" dirty="0">
                <a:solidFill>
                  <a:srgbClr val="FDFDFD"/>
                </a:solidFill>
                <a:latin typeface="方正姚体" pitchFamily="2" charset="-122"/>
                <a:ea typeface="SimSun" panose="02010600030101010101" pitchFamily="2" charset="-122"/>
                <a:sym typeface="方正姚体" pitchFamily="2" charset="-122"/>
              </a:rPr>
              <a:t>   ACCURACY</a:t>
            </a:r>
            <a:endParaRPr lang="en-US" altLang="x-none" b="1" dirty="0">
              <a:solidFill>
                <a:srgbClr val="FDFDFD"/>
              </a:solidFill>
              <a:latin typeface="方正姚体" pitchFamily="2" charset="-122"/>
              <a:ea typeface="SimSun" panose="02010600030101010101" pitchFamily="2" charset="-122"/>
              <a:sym typeface="方正姚体" pitchFamily="2" charset="-122"/>
            </a:endParaRPr>
          </a:p>
        </p:txBody>
      </p:sp>
      <p:sp>
        <p:nvSpPr>
          <p:cNvPr id="7201" name="文本框 24"/>
          <p:cNvSpPr/>
          <p:nvPr/>
        </p:nvSpPr>
        <p:spPr>
          <a:xfrm>
            <a:off x="9439910" y="4106545"/>
            <a:ext cx="1800860" cy="1137285"/>
          </a:xfrm>
          <a:prstGeom prst="rect">
            <a:avLst/>
          </a:prstGeom>
          <a:noFill/>
          <a:ln w="9525">
            <a:noFill/>
          </a:ln>
        </p:spPr>
        <p:txBody>
          <a:bodyPr wrap="none" anchor="t" anchorCtr="0">
            <a:spAutoFit/>
          </a:bodyPr>
          <a:p>
            <a:r>
              <a:rPr lang="en-US" altLang="x-none" sz="3200" b="1" dirty="0">
                <a:solidFill>
                  <a:srgbClr val="000000"/>
                </a:solidFill>
                <a:latin typeface="Calibri" panose="020F0502020204030204" charset="0"/>
                <a:ea typeface="SimSun" panose="02010600030101010101" pitchFamily="2" charset="-122"/>
                <a:sym typeface="Calibri" panose="020F0502020204030204" charset="0"/>
              </a:rPr>
              <a:t>  </a:t>
            </a:r>
            <a:r>
              <a:rPr lang="en-US" altLang="x-none" sz="2000" b="1" dirty="0">
                <a:solidFill>
                  <a:srgbClr val="FDFDFD"/>
                </a:solidFill>
                <a:latin typeface="方正姚体" pitchFamily="2" charset="-122"/>
                <a:ea typeface="SimSun" panose="02010600030101010101" pitchFamily="2" charset="-122"/>
                <a:sym typeface="方正姚体" pitchFamily="2" charset="-122"/>
              </a:rPr>
              <a:t>DEPLOYMENT </a:t>
            </a:r>
            <a:endParaRPr lang="en-US" altLang="x-none" sz="2000" b="1" dirty="0">
              <a:solidFill>
                <a:srgbClr val="FDFDFD"/>
              </a:solidFill>
              <a:latin typeface="方正姚体" pitchFamily="2" charset="-122"/>
              <a:ea typeface="SimSun" panose="02010600030101010101" pitchFamily="2" charset="-122"/>
              <a:sym typeface="方正姚体" pitchFamily="2" charset="-122"/>
            </a:endParaRPr>
          </a:p>
          <a:p>
            <a:r>
              <a:rPr lang="en-US" altLang="x-none" b="1" dirty="0">
                <a:solidFill>
                  <a:srgbClr val="FDFDFD"/>
                </a:solidFill>
                <a:latin typeface="方正姚体" pitchFamily="2" charset="-122"/>
                <a:ea typeface="SimSun" panose="02010600030101010101" pitchFamily="2" charset="-122"/>
                <a:sym typeface="方正姚体" pitchFamily="2" charset="-122"/>
              </a:rPr>
              <a:t>AND WITH USER </a:t>
            </a:r>
            <a:endParaRPr lang="en-US" altLang="x-none" b="1" dirty="0">
              <a:solidFill>
                <a:srgbClr val="FDFDFD"/>
              </a:solidFill>
              <a:latin typeface="方正姚体" pitchFamily="2" charset="-122"/>
              <a:ea typeface="SimSun" panose="02010600030101010101" pitchFamily="2" charset="-122"/>
              <a:sym typeface="方正姚体" pitchFamily="2" charset="-122"/>
            </a:endParaRPr>
          </a:p>
          <a:p>
            <a:r>
              <a:rPr lang="en-US" altLang="x-none" b="1" dirty="0">
                <a:solidFill>
                  <a:srgbClr val="FDFDFD"/>
                </a:solidFill>
                <a:latin typeface="方正姚体" pitchFamily="2" charset="-122"/>
                <a:ea typeface="SimSun" panose="02010600030101010101" pitchFamily="2" charset="-122"/>
                <a:sym typeface="方正姚体" pitchFamily="2" charset="-122"/>
              </a:rPr>
              <a:t>  INTEFERENCE</a:t>
            </a:r>
            <a:endParaRPr lang="en-US" altLang="x-none" b="1" dirty="0">
              <a:solidFill>
                <a:srgbClr val="FDFDFD"/>
              </a:solidFill>
              <a:latin typeface="方正姚体" pitchFamily="2" charset="-122"/>
              <a:ea typeface="SimSun" panose="02010600030101010101" pitchFamily="2" charset="-122"/>
              <a:sym typeface="方正姚体" pitchFamily="2" charset="-122"/>
            </a:endParaRPr>
          </a:p>
        </p:txBody>
      </p:sp>
      <p:sp>
        <p:nvSpPr>
          <p:cNvPr id="7202" name="文本框 48"/>
          <p:cNvSpPr/>
          <p:nvPr/>
        </p:nvSpPr>
        <p:spPr>
          <a:xfrm>
            <a:off x="1814513" y="5713413"/>
            <a:ext cx="6583362" cy="2892425"/>
          </a:xfrm>
          <a:prstGeom prst="rect">
            <a:avLst/>
          </a:prstGeom>
          <a:noFill/>
          <a:ln w="9525">
            <a:noFill/>
          </a:ln>
        </p:spPr>
        <p:txBody>
          <a:bodyPr wrap="none" anchor="t" anchorCtr="0">
            <a:spAutoFit/>
          </a:bodyPr>
          <a:p>
            <a:endParaRPr lang="zh-CN" altLang="en-US" sz="1600" dirty="0">
              <a:solidFill>
                <a:srgbClr val="3F3E40"/>
              </a:solidFill>
              <a:latin typeface="方正姚体" pitchFamily="2" charset="-122"/>
              <a:ea typeface="方正姚体" pitchFamily="2" charset="-122"/>
              <a:sym typeface="方正姚体" pitchFamily="2" charset="-122"/>
            </a:endParaRPr>
          </a:p>
          <a:p>
            <a:r>
              <a:rPr lang="en-US" altLang="x-none" sz="1600" dirty="0">
                <a:solidFill>
                  <a:srgbClr val="3F3E40"/>
                </a:solidFill>
                <a:latin typeface="方正姚体" pitchFamily="2" charset="-122"/>
                <a:ea typeface="方正姚体" pitchFamily="2" charset="-122"/>
                <a:sym typeface="方正姚体" pitchFamily="2" charset="-122"/>
              </a:rPr>
              <a:t>Click here to add  you to the center of the narrative thought </a:t>
            </a:r>
            <a:endParaRPr lang="en-US" altLang="x-none" sz="1600" dirty="0">
              <a:solidFill>
                <a:srgbClr val="3F3E40"/>
              </a:solidFill>
              <a:latin typeface="方正姚体" pitchFamily="2" charset="-122"/>
              <a:ea typeface="方正姚体" pitchFamily="2" charset="-122"/>
              <a:sym typeface="方正姚体" pitchFamily="2" charset="-122"/>
            </a:endParaRPr>
          </a:p>
          <a:p>
            <a:r>
              <a:rPr lang="en-US" altLang="x-none" sz="1600" dirty="0">
                <a:solidFill>
                  <a:srgbClr val="3F3E40"/>
                </a:solidFill>
                <a:latin typeface="方正姚体" pitchFamily="2" charset="-122"/>
                <a:ea typeface="方正姚体" pitchFamily="2" charset="-122"/>
                <a:sym typeface="方正姚体" pitchFamily="2" charset="-122"/>
              </a:rPr>
              <a:t>Click here to add  you to the center of the narrative thought  </a:t>
            </a:r>
            <a:endParaRPr lang="zh-CN" altLang="en-US" sz="1600" dirty="0">
              <a:solidFill>
                <a:srgbClr val="3F3E40"/>
              </a:solidFill>
              <a:latin typeface="方正姚体" pitchFamily="2" charset="-122"/>
              <a:ea typeface="方正姚体" pitchFamily="2" charset="-122"/>
              <a:sym typeface="方正姚体" pitchFamily="2" charset="-122"/>
            </a:endParaRPr>
          </a:p>
          <a:p>
            <a:endParaRPr lang="zh-CN" altLang="en-US" sz="1400" dirty="0">
              <a:solidFill>
                <a:srgbClr val="3F3E40"/>
              </a:solidFill>
              <a:latin typeface="方正姚体" pitchFamily="2" charset="-122"/>
              <a:ea typeface="方正姚体" pitchFamily="2" charset="-122"/>
              <a:sym typeface="方正姚体" pitchFamily="2" charset="-122"/>
            </a:endParaRPr>
          </a:p>
          <a:p>
            <a:endParaRPr lang="zh-CN" altLang="en-US" sz="1600" dirty="0">
              <a:solidFill>
                <a:srgbClr val="3F3E40"/>
              </a:solidFill>
              <a:latin typeface="方正姚体" pitchFamily="2" charset="-122"/>
              <a:ea typeface="方正姚体" pitchFamily="2" charset="-122"/>
              <a:sym typeface="方正姚体" pitchFamily="2" charset="-122"/>
            </a:endParaRPr>
          </a:p>
          <a:p>
            <a:endParaRPr lang="zh-CN" altLang="en-US" sz="1600" dirty="0">
              <a:solidFill>
                <a:srgbClr val="3F3E40"/>
              </a:solidFill>
              <a:latin typeface="方正姚体" pitchFamily="2" charset="-122"/>
              <a:ea typeface="方正姚体" pitchFamily="2" charset="-122"/>
              <a:sym typeface="方正姚体" pitchFamily="2" charset="-122"/>
            </a:endParaRPr>
          </a:p>
          <a:p>
            <a:endParaRPr lang="zh-CN" altLang="en-US" sz="1400" dirty="0">
              <a:solidFill>
                <a:srgbClr val="3F3E40"/>
              </a:solidFill>
              <a:latin typeface="方正姚体" pitchFamily="2" charset="-122"/>
              <a:ea typeface="方正姚体" pitchFamily="2" charset="-122"/>
              <a:sym typeface="方正姚体" pitchFamily="2" charset="-122"/>
            </a:endParaRPr>
          </a:p>
          <a:p>
            <a:endParaRPr lang="zh-CN" altLang="en-US" dirty="0">
              <a:solidFill>
                <a:srgbClr val="3F3E40"/>
              </a:solidFill>
              <a:latin typeface="Agency FB" panose="020B0503020202020204" pitchFamily="2" charset="0"/>
              <a:ea typeface="华文宋体" pitchFamily="2" charset="-122"/>
              <a:sym typeface="Agency FB" panose="020B0503020202020204" pitchFamily="2" charset="0"/>
            </a:endParaRPr>
          </a:p>
          <a:p>
            <a:endParaRPr lang="zh-CN" altLang="en-US" sz="2000" dirty="0">
              <a:solidFill>
                <a:srgbClr val="3F3E40"/>
              </a:solidFill>
              <a:latin typeface="Microsoft YaHei" panose="020B0503020204020204" pitchFamily="2" charset="-122"/>
              <a:ea typeface="Microsoft YaHei" panose="020B0503020204020204" pitchFamily="2" charset="-122"/>
              <a:sym typeface="Microsoft YaHei" panose="020B0503020204020204" pitchFamily="2" charset="-122"/>
            </a:endParaRPr>
          </a:p>
          <a:p>
            <a:endParaRPr lang="zh-CN" altLang="en-US" dirty="0">
              <a:solidFill>
                <a:srgbClr val="FDFDFD"/>
              </a:solidFill>
              <a:latin typeface="Calibri" panose="020F0502020204030204" charset="0"/>
              <a:ea typeface="SimSun" panose="02010600030101010101" pitchFamily="2" charset="-122"/>
              <a:sym typeface="Calibri" panose="020F0502020204030204" charset="0"/>
            </a:endParaRPr>
          </a:p>
          <a:p>
            <a:endParaRPr lang="zh-CN" altLang="en-US" dirty="0">
              <a:solidFill>
                <a:srgbClr val="3F3F3F"/>
              </a:solidFill>
              <a:latin typeface="Microsoft YaHei" panose="020B0503020204020204" pitchFamily="2" charset="-122"/>
              <a:ea typeface="Microsoft YaHei" panose="020B0503020204020204" pitchFamily="2" charset="-122"/>
              <a:sym typeface="Microsoft YaHei" panose="020B0503020204020204"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4" name="Picture 3" descr="Flowchart"/>
          <p:cNvPicPr>
            <a:picLocks noChangeAspect="1"/>
          </p:cNvPicPr>
          <p:nvPr/>
        </p:nvPicPr>
        <p:blipFill>
          <a:blip r:embed="rId1"/>
          <a:stretch>
            <a:fillRect/>
          </a:stretch>
        </p:blipFill>
        <p:spPr>
          <a:xfrm>
            <a:off x="1343660" y="-97155"/>
            <a:ext cx="9505315" cy="68586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矩形 2"/>
          <p:cNvSpPr/>
          <p:nvPr/>
        </p:nvSpPr>
        <p:spPr>
          <a:xfrm>
            <a:off x="1209675" y="-1447800"/>
            <a:ext cx="955675" cy="1279525"/>
          </a:xfrm>
          <a:prstGeom prst="rect">
            <a:avLst/>
          </a:prstGeom>
          <a:solidFill>
            <a:srgbClr val="DA1D27"/>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9218" name="文本框 24"/>
          <p:cNvSpPr/>
          <p:nvPr/>
        </p:nvSpPr>
        <p:spPr>
          <a:xfrm flipH="1">
            <a:off x="1687513" y="328613"/>
            <a:ext cx="3324860" cy="460375"/>
          </a:xfrm>
          <a:prstGeom prst="rect">
            <a:avLst/>
          </a:prstGeom>
          <a:noFill/>
          <a:ln w="9525">
            <a:noFill/>
          </a:ln>
        </p:spPr>
        <p:txBody>
          <a:bodyPr wrap="none" anchor="t" anchorCtr="0">
            <a:spAutoFit/>
          </a:bodyPr>
          <a:p>
            <a:r>
              <a:rPr lang="en-US" altLang="x-none" sz="2400" b="1" dirty="0">
                <a:solidFill>
                  <a:srgbClr val="DA1D27"/>
                </a:solidFill>
                <a:latin typeface="Microsoft YaHei" panose="020B0503020204020204" pitchFamily="2" charset="-122"/>
                <a:ea typeface="Microsoft YaHei" panose="020B0503020204020204" pitchFamily="2" charset="-122"/>
                <a:sym typeface="Microsoft YaHei" panose="020B0503020204020204" pitchFamily="2" charset="-122"/>
              </a:rPr>
              <a:t>PROJECT SUMMARY</a:t>
            </a:r>
            <a:endParaRPr lang="zh-CN" altLang="en-US" sz="2400" b="1" dirty="0">
              <a:solidFill>
                <a:srgbClr val="DA1D27"/>
              </a:solidFill>
              <a:latin typeface="Microsoft YaHei" panose="020B0503020204020204" pitchFamily="2" charset="-122"/>
              <a:ea typeface="Microsoft YaHei" panose="020B0503020204020204" pitchFamily="2" charset="-122"/>
              <a:sym typeface="Microsoft YaHei" panose="020B0503020204020204" pitchFamily="2" charset="-122"/>
            </a:endParaRPr>
          </a:p>
        </p:txBody>
      </p:sp>
      <p:sp>
        <p:nvSpPr>
          <p:cNvPr id="9219" name="任意多边形 15"/>
          <p:cNvSpPr/>
          <p:nvPr/>
        </p:nvSpPr>
        <p:spPr>
          <a:xfrm>
            <a:off x="520700" y="188913"/>
            <a:ext cx="1009650" cy="619125"/>
          </a:xfrm>
          <a:custGeom>
            <a:avLst/>
            <a:gdLst/>
            <a:ahLst/>
            <a:cxnLst>
              <a:cxn ang="0">
                <a:pos x="1629087" y="0"/>
              </a:cxn>
              <a:cxn ang="0">
                <a:pos x="2316060" y="0"/>
              </a:cxn>
              <a:cxn ang="0">
                <a:pos x="4009292" y="0"/>
              </a:cxn>
              <a:cxn ang="0">
                <a:pos x="4696265" y="0"/>
              </a:cxn>
              <a:cxn ang="0">
                <a:pos x="3067179" y="2878754"/>
              </a:cxn>
              <a:cxn ang="0">
                <a:pos x="2380206" y="2878754"/>
              </a:cxn>
              <a:cxn ang="0">
                <a:pos x="686973" y="2878754"/>
              </a:cxn>
              <a:cxn ang="0">
                <a:pos x="0" y="2878754"/>
              </a:cxn>
            </a:cxnLst>
            <a:pathLst>
              <a:path w="4696265" h="2878754">
                <a:moveTo>
                  <a:pt x="1629087" y="0"/>
                </a:moveTo>
                <a:lnTo>
                  <a:pt x="2316060" y="0"/>
                </a:lnTo>
                <a:lnTo>
                  <a:pt x="4009292" y="0"/>
                </a:lnTo>
                <a:lnTo>
                  <a:pt x="4696265" y="0"/>
                </a:lnTo>
                <a:lnTo>
                  <a:pt x="3067179" y="2878754"/>
                </a:lnTo>
                <a:lnTo>
                  <a:pt x="2380206" y="2878754"/>
                </a:lnTo>
                <a:lnTo>
                  <a:pt x="686973" y="2878754"/>
                </a:lnTo>
                <a:lnTo>
                  <a:pt x="0" y="2878754"/>
                </a:lnTo>
                <a:close/>
              </a:path>
            </a:pathLst>
          </a:custGeom>
          <a:solidFill>
            <a:srgbClr val="DA1D27"/>
          </a:solidFill>
          <a:ln w="12700">
            <a:noFill/>
          </a:ln>
        </p:spPr>
        <p:txBody>
          <a:bodyPr/>
          <a:p>
            <a:endParaRPr lang="en-US"/>
          </a:p>
        </p:txBody>
      </p:sp>
      <p:sp>
        <p:nvSpPr>
          <p:cNvPr id="9220" name="文本框 16"/>
          <p:cNvSpPr/>
          <p:nvPr/>
        </p:nvSpPr>
        <p:spPr>
          <a:xfrm>
            <a:off x="768350" y="236538"/>
            <a:ext cx="361315" cy="521970"/>
          </a:xfrm>
          <a:prstGeom prst="rect">
            <a:avLst/>
          </a:prstGeom>
          <a:noFill/>
          <a:ln w="9525">
            <a:noFill/>
          </a:ln>
        </p:spPr>
        <p:txBody>
          <a:bodyPr wrap="none" anchor="t" anchorCtr="0">
            <a:spAutoFit/>
          </a:bodyPr>
          <a:p>
            <a:r>
              <a:rPr lang="en-US" altLang="x-none" sz="2800" dirty="0">
                <a:solidFill>
                  <a:srgbClr val="FDFDFD"/>
                </a:solidFill>
                <a:latin typeface="Impact" panose="020B0806030902050204" pitchFamily="2" charset="0"/>
                <a:ea typeface="SimSun" panose="02010600030101010101" pitchFamily="2" charset="-122"/>
                <a:sym typeface="Impact" panose="020B0806030902050204" pitchFamily="2" charset="0"/>
              </a:rPr>
              <a:t>2</a:t>
            </a:r>
            <a:endParaRPr lang="zh-CN" altLang="en-US" sz="2800" dirty="0">
              <a:solidFill>
                <a:srgbClr val="FDFDFD"/>
              </a:solidFill>
              <a:latin typeface="Impact" panose="020B0806030902050204" pitchFamily="2" charset="0"/>
              <a:ea typeface="SimSun" panose="02010600030101010101" pitchFamily="2" charset="-122"/>
              <a:sym typeface="Impact" panose="020B0806030902050204" pitchFamily="2" charset="0"/>
            </a:endParaRPr>
          </a:p>
        </p:txBody>
      </p:sp>
      <p:sp>
        <p:nvSpPr>
          <p:cNvPr id="9221" name="矩形 5"/>
          <p:cNvSpPr/>
          <p:nvPr/>
        </p:nvSpPr>
        <p:spPr>
          <a:xfrm>
            <a:off x="31750" y="908050"/>
            <a:ext cx="12192000" cy="883920"/>
          </a:xfrm>
          <a:prstGeom prst="rect">
            <a:avLst/>
          </a:prstGeom>
          <a:solidFill>
            <a:srgbClr val="DA1D27"/>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9224" name="矩形 8"/>
          <p:cNvSpPr/>
          <p:nvPr/>
        </p:nvSpPr>
        <p:spPr>
          <a:xfrm>
            <a:off x="9074150" y="179388"/>
            <a:ext cx="3117850" cy="728662"/>
          </a:xfrm>
          <a:prstGeom prst="rect">
            <a:avLst/>
          </a:prstGeom>
          <a:solidFill>
            <a:srgbClr val="DA1D27">
              <a:alpha val="68999"/>
            </a:srgbClr>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9225" name="矩形 9"/>
          <p:cNvSpPr/>
          <p:nvPr/>
        </p:nvSpPr>
        <p:spPr>
          <a:xfrm>
            <a:off x="9072245" y="227648"/>
            <a:ext cx="3119438" cy="728662"/>
          </a:xfrm>
          <a:prstGeom prst="rect">
            <a:avLst/>
          </a:prstGeom>
          <a:solidFill>
            <a:srgbClr val="DA1D27">
              <a:alpha val="68999"/>
            </a:srgbClr>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9227" name="文本框 24"/>
          <p:cNvSpPr/>
          <p:nvPr/>
        </p:nvSpPr>
        <p:spPr>
          <a:xfrm flipH="1">
            <a:off x="9267825" y="4959350"/>
            <a:ext cx="2095500" cy="522288"/>
          </a:xfrm>
          <a:prstGeom prst="rect">
            <a:avLst/>
          </a:prstGeom>
          <a:noFill/>
          <a:ln w="9525">
            <a:noFill/>
          </a:ln>
        </p:spPr>
        <p:txBody>
          <a:bodyPr wrap="none" anchor="t" anchorCtr="0">
            <a:spAutoFit/>
          </a:bodyPr>
          <a:p>
            <a:r>
              <a:rPr lang="en-US" altLang="x-none" sz="2800" b="1" dirty="0">
                <a:solidFill>
                  <a:srgbClr val="FDFDFD"/>
                </a:solidFill>
                <a:latin typeface="Microsoft YaHei" panose="020B0503020204020204" pitchFamily="2" charset="-122"/>
                <a:ea typeface="Microsoft YaHei" panose="020B0503020204020204" pitchFamily="2" charset="-122"/>
                <a:sym typeface="Microsoft YaHei" panose="020B0503020204020204" pitchFamily="2" charset="-122"/>
              </a:rPr>
              <a:t>TEMPLATE</a:t>
            </a:r>
            <a:endParaRPr lang="zh-CN" altLang="en-US" sz="2800" b="1" dirty="0">
              <a:solidFill>
                <a:srgbClr val="FDFDFD"/>
              </a:solidFill>
              <a:latin typeface="Microsoft YaHei" panose="020B0503020204020204" pitchFamily="2" charset="-122"/>
              <a:ea typeface="Microsoft YaHei" panose="020B0503020204020204" pitchFamily="2" charset="-122"/>
              <a:sym typeface="Microsoft YaHei" panose="020B0503020204020204" pitchFamily="2" charset="-122"/>
            </a:endParaRPr>
          </a:p>
        </p:txBody>
      </p:sp>
      <p:sp>
        <p:nvSpPr>
          <p:cNvPr id="9228" name="矩形 14"/>
          <p:cNvSpPr/>
          <p:nvPr/>
        </p:nvSpPr>
        <p:spPr>
          <a:xfrm>
            <a:off x="31750" y="2225675"/>
            <a:ext cx="5143500" cy="1693863"/>
          </a:xfrm>
          <a:prstGeom prst="rect">
            <a:avLst/>
          </a:prstGeom>
          <a:noFill/>
          <a:ln w="9525">
            <a:noFill/>
          </a:ln>
        </p:spPr>
        <p:txBody>
          <a:bodyPr wrap="none" anchor="t" anchorCtr="0">
            <a:spAutoFit/>
          </a:bodyPr>
          <a:p>
            <a:r>
              <a:rPr lang="en-US" altLang="x-none" sz="8000" dirty="0">
                <a:solidFill>
                  <a:schemeClr val="bg1"/>
                </a:solidFill>
                <a:latin typeface="Impact" panose="020B0806030902050204" pitchFamily="2" charset="0"/>
                <a:ea typeface="SimSun" panose="02010600030101010101" pitchFamily="2" charset="-122"/>
                <a:sym typeface="Impact" panose="020B0806030902050204" pitchFamily="2" charset="0"/>
              </a:rPr>
              <a:t>   </a:t>
            </a:r>
            <a:r>
              <a:rPr lang="en-US" altLang="x-none" sz="4000" b="1" dirty="0">
                <a:solidFill>
                  <a:srgbClr val="FDFDFD"/>
                </a:solidFill>
                <a:latin typeface="方正姚体" pitchFamily="2" charset="-122"/>
                <a:ea typeface="方正姚体" pitchFamily="2" charset="-122"/>
                <a:sym typeface="方正姚体" pitchFamily="2" charset="-122"/>
              </a:rPr>
              <a:t>WE  ARE  CHAMPION</a:t>
            </a:r>
            <a:endParaRPr lang="zh-CN" altLang="en-US" sz="3600" b="1" dirty="0">
              <a:solidFill>
                <a:srgbClr val="FDFDFD"/>
              </a:solidFill>
              <a:latin typeface="方正姚体" pitchFamily="2" charset="-122"/>
              <a:ea typeface="方正姚体" pitchFamily="2" charset="-122"/>
              <a:sym typeface="方正姚体" pitchFamily="2" charset="-122"/>
            </a:endParaRPr>
          </a:p>
          <a:p>
            <a:r>
              <a:rPr lang="en-US" altLang="x-none" sz="2400" dirty="0">
                <a:solidFill>
                  <a:schemeClr val="bg1"/>
                </a:solidFill>
                <a:latin typeface="Impact" panose="020B0806030902050204" pitchFamily="2" charset="0"/>
                <a:ea typeface="方正姚体" pitchFamily="2" charset="-122"/>
                <a:sym typeface="Impact" panose="020B0806030902050204" pitchFamily="2" charset="0"/>
              </a:rPr>
              <a:t>                      </a:t>
            </a:r>
            <a:endParaRPr lang="zh-CN" altLang="en-US" sz="2000" dirty="0">
              <a:solidFill>
                <a:schemeClr val="bg1"/>
              </a:solidFill>
              <a:latin typeface="Impact" panose="020B0806030902050204" pitchFamily="2" charset="0"/>
              <a:ea typeface="方正姚体" pitchFamily="2" charset="-122"/>
              <a:sym typeface="Impact" panose="020B0806030902050204" pitchFamily="2" charset="0"/>
            </a:endParaRPr>
          </a:p>
        </p:txBody>
      </p:sp>
      <p:sp>
        <p:nvSpPr>
          <p:cNvPr id="9229" name="矩形 17"/>
          <p:cNvSpPr/>
          <p:nvPr/>
        </p:nvSpPr>
        <p:spPr>
          <a:xfrm flipV="1">
            <a:off x="313055" y="2336800"/>
            <a:ext cx="321310" cy="270510"/>
          </a:xfrm>
          <a:prstGeom prst="rect">
            <a:avLst/>
          </a:prstGeom>
          <a:solidFill>
            <a:srgbClr val="DA1D27"/>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9230" name="矩形 18"/>
          <p:cNvSpPr/>
          <p:nvPr/>
        </p:nvSpPr>
        <p:spPr>
          <a:xfrm>
            <a:off x="313690" y="3589655"/>
            <a:ext cx="320675" cy="307975"/>
          </a:xfrm>
          <a:prstGeom prst="rect">
            <a:avLst/>
          </a:prstGeom>
          <a:solidFill>
            <a:srgbClr val="DA1D27"/>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9231" name="文本框 19"/>
          <p:cNvSpPr/>
          <p:nvPr/>
        </p:nvSpPr>
        <p:spPr>
          <a:xfrm>
            <a:off x="634365" y="2042160"/>
            <a:ext cx="39340155" cy="1122045"/>
          </a:xfrm>
          <a:prstGeom prst="rect">
            <a:avLst/>
          </a:prstGeom>
          <a:noFill/>
          <a:ln w="9525">
            <a:noFill/>
          </a:ln>
        </p:spPr>
        <p:txBody>
          <a:bodyPr wrap="square" anchor="t" anchorCtr="0">
            <a:spAutoFit/>
          </a:bodyPr>
          <a:p>
            <a:pPr algn="l"/>
            <a:endParaRPr lang="zh-CN" altLang="en-US" sz="1100" b="1" dirty="0">
              <a:solidFill>
                <a:srgbClr val="00000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Prediction is based on the weather forecast. This study uses various time series forecasting techniques to predict</a:t>
            </a:r>
            <a:endParaRPr lang="en-US" altLang="x-none" sz="1400" b="1" dirty="0">
              <a:solidFill>
                <a:srgbClr val="40404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India's Air Quality Index (AQI) for the following periods. The pollutants level for Sulphur Dioxide (SO2),</a:t>
            </a:r>
            <a:endParaRPr lang="en-US" altLang="x-none" sz="1400" b="1" dirty="0">
              <a:solidFill>
                <a:srgbClr val="40404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Carbon Monoxide (CO</a:t>
            </a:r>
            <a:r>
              <a:rPr lang="en-US" altLang="x-none" sz="1400" b="1" dirty="0">
                <a:solidFill>
                  <a:srgbClr val="404040"/>
                </a:solidFill>
                <a:latin typeface="方正姚体" pitchFamily="2" charset="-122"/>
                <a:ea typeface="方正姚体" pitchFamily="2" charset="-122"/>
                <a:sym typeface="方正姚体" pitchFamily="2" charset="-122"/>
              </a:rPr>
              <a:t>2), Nitrogen Dioxide (NO2), and Particulate Matter (PM2.5, PM10), among others, have been </a:t>
            </a:r>
            <a:endParaRPr lang="en-US" altLang="x-none" sz="1400" b="1" dirty="0">
              <a:solidFill>
                <a:srgbClr val="40404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forecasted for different locations in India. Various evaluation metrics are applied to evaluate the model. </a:t>
            </a:r>
            <a:endParaRPr lang="en-US" altLang="x-none" sz="1400" b="1" dirty="0">
              <a:solidFill>
                <a:srgbClr val="404040"/>
              </a:solidFill>
              <a:latin typeface="方正姚体" pitchFamily="2" charset="-122"/>
              <a:ea typeface="方正姚体" pitchFamily="2" charset="-122"/>
              <a:sym typeface="方正姚体" pitchFamily="2" charset="-122"/>
            </a:endParaRPr>
          </a:p>
        </p:txBody>
      </p:sp>
      <p:sp>
        <p:nvSpPr>
          <p:cNvPr id="9232" name="文本框 20"/>
          <p:cNvSpPr/>
          <p:nvPr/>
        </p:nvSpPr>
        <p:spPr>
          <a:xfrm>
            <a:off x="634048" y="3152140"/>
            <a:ext cx="11454130" cy="1983740"/>
          </a:xfrm>
          <a:prstGeom prst="rect">
            <a:avLst/>
          </a:prstGeom>
          <a:noFill/>
          <a:ln w="9525">
            <a:noFill/>
          </a:ln>
        </p:spPr>
        <p:txBody>
          <a:bodyPr wrap="none" anchor="t" anchorCtr="0">
            <a:spAutoFit/>
          </a:bodyPr>
          <a:p>
            <a:pPr algn="l"/>
            <a:endParaRPr lang="zh-CN" altLang="en-US" sz="1100" b="1" dirty="0">
              <a:solidFill>
                <a:srgbClr val="00000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this paper also includes references from multiple sources that throw some light on air pollution's underlying issues.</a:t>
            </a:r>
            <a:endParaRPr lang="en-US" altLang="x-none" sz="1400" b="1" dirty="0">
              <a:solidFill>
                <a:srgbClr val="40404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As a result, this may be utilized for numerous future relevant research and discussions regarding India's air pollution.</a:t>
            </a:r>
            <a:endParaRPr lang="en-US" altLang="x-none" sz="1400" b="1" dirty="0">
              <a:solidFill>
                <a:srgbClr val="40404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For the implementation work, different machine learning methods were used. Some regression techniques like Linear Regression </a:t>
            </a:r>
            <a:endParaRPr lang="en-US" altLang="x-none" sz="1400" b="1" dirty="0">
              <a:solidFill>
                <a:srgbClr val="40404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LR), Decision Tree Regressor (DTR), Random Forrest (RF), and some classification techniques like Logistic Regression (LR),</a:t>
            </a:r>
            <a:endParaRPr lang="en-US" altLang="x-none" sz="1400" b="1" dirty="0">
              <a:solidFill>
                <a:srgbClr val="40404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Decision Tree (DT), Random Forrest (RF) have been applied to achieve a better result. Regression models were applied to </a:t>
            </a:r>
            <a:endParaRPr lang="en-US" altLang="x-none" sz="1400" b="1" dirty="0">
              <a:solidFill>
                <a:srgbClr val="40404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predict the AQI score, and classification models were built to classify the model based on the AQI score.</a:t>
            </a:r>
            <a:endParaRPr lang="en-US" altLang="x-none" sz="1400" b="1" dirty="0">
              <a:solidFill>
                <a:srgbClr val="40404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The performance measurements Mean Squared Error (MSE), Root Mean Squared Error (RMSE), Mean Absolute Error (MAE), </a:t>
            </a:r>
            <a:endParaRPr lang="en-US" altLang="x-none" sz="1400" b="1" dirty="0">
              <a:solidFill>
                <a:srgbClr val="404040"/>
              </a:solidFill>
              <a:latin typeface="方正姚体" pitchFamily="2" charset="-122"/>
              <a:ea typeface="方正姚体" pitchFamily="2" charset="-122"/>
              <a:sym typeface="方正姚体" pitchFamily="2" charset="-122"/>
            </a:endParaRPr>
          </a:p>
          <a:p>
            <a:pPr algn="l"/>
            <a:r>
              <a:rPr lang="en-US" altLang="x-none" sz="1400" b="1" dirty="0">
                <a:solidFill>
                  <a:srgbClr val="404040"/>
                </a:solidFill>
                <a:latin typeface="方正姚体" pitchFamily="2" charset="-122"/>
                <a:ea typeface="方正姚体" pitchFamily="2" charset="-122"/>
                <a:sym typeface="方正姚体" pitchFamily="2" charset="-122"/>
              </a:rPr>
              <a:t>and Kappa Score are used to calculate error rates. Regression and Classification two models are merged for our prediction.</a:t>
            </a:r>
            <a:endParaRPr lang="en-US" altLang="x-none" sz="1400" b="1" dirty="0">
              <a:solidFill>
                <a:srgbClr val="404040"/>
              </a:solidFill>
              <a:latin typeface="方正姚体" pitchFamily="2" charset="-122"/>
              <a:ea typeface="方正姚体" pitchFamily="2" charset="-122"/>
              <a:sym typeface="方正姚体" pitchFamily="2" charset="-122"/>
            </a:endParaRPr>
          </a:p>
        </p:txBody>
      </p:sp>
      <p:sp>
        <p:nvSpPr>
          <p:cNvPr id="2" name="矩形 18"/>
          <p:cNvSpPr/>
          <p:nvPr/>
        </p:nvSpPr>
        <p:spPr>
          <a:xfrm>
            <a:off x="313690" y="5337175"/>
            <a:ext cx="320675" cy="307975"/>
          </a:xfrm>
          <a:prstGeom prst="rect">
            <a:avLst/>
          </a:prstGeom>
          <a:solidFill>
            <a:srgbClr val="DA1D27"/>
          </a:solidFill>
          <a:ln w="12700">
            <a:noFill/>
          </a:ln>
        </p:spPr>
        <p:txBody>
          <a:bodyPr anchor="ctr" anchorCtr="0"/>
          <a:p>
            <a:pPr algn="ctr"/>
            <a:endParaRPr lang="zh-CN" altLang="zh-CN">
              <a:solidFill>
                <a:srgbClr val="FFFFFF"/>
              </a:solidFill>
              <a:latin typeface="SimSun" panose="02010600030101010101" pitchFamily="2" charset="-122"/>
              <a:ea typeface="SimSun" panose="02010600030101010101" pitchFamily="2" charset="-122"/>
              <a:sym typeface="SimSun" panose="02010600030101010101" pitchFamily="2" charset="-122"/>
            </a:endParaRPr>
          </a:p>
        </p:txBody>
      </p:sp>
      <p:sp>
        <p:nvSpPr>
          <p:cNvPr id="4" name="Text Box 3"/>
          <p:cNvSpPr txBox="1"/>
          <p:nvPr/>
        </p:nvSpPr>
        <p:spPr>
          <a:xfrm>
            <a:off x="768350" y="5327650"/>
            <a:ext cx="10505440" cy="1045210"/>
          </a:xfrm>
          <a:prstGeom prst="rect">
            <a:avLst/>
          </a:prstGeom>
          <a:noFill/>
        </p:spPr>
        <p:txBody>
          <a:bodyPr wrap="none" rtlCol="0">
            <a:spAutoFit/>
          </a:bodyPr>
          <a:p>
            <a:pPr algn="l"/>
            <a:r>
              <a:rPr lang="en-US" sz="2000" b="1"/>
              <a:t>Ip = [IHi – ILo / BPHi – BPLo] (Cp – BPLo) + ILo</a:t>
            </a:r>
            <a:endParaRPr lang="en-US" sz="2000" b="1"/>
          </a:p>
          <a:p>
            <a:pPr algn="l"/>
            <a:r>
              <a:rPr lang="en-US" sz="1400"/>
              <a:t>Ip = index of pollutant p                                                                          Cp = truncated concentration of pollutant p</a:t>
            </a:r>
            <a:endParaRPr lang="en-US" sz="1400"/>
          </a:p>
          <a:p>
            <a:pPr algn="l"/>
            <a:r>
              <a:rPr lang="en-US" sz="1400"/>
              <a:t>BPHi = concentration breakpoint i.e. greater than or equal to Cp          BPLo = concentration breakpoint i.e. less than or equal to Cp</a:t>
            </a:r>
            <a:endParaRPr lang="en-US" sz="1400"/>
          </a:p>
          <a:p>
            <a:pPr algn="l"/>
            <a:r>
              <a:rPr lang="en-US" sz="1400"/>
              <a:t>IHi = AQI value corresponding to BPHi                                                  ILo = AQI value corresponding to BPLo</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flipH="1" flipV="1">
            <a:off x="13728700" y="-134620"/>
            <a:ext cx="76200" cy="210185"/>
          </a:xfrm>
        </p:spPr>
        <p:txBody>
          <a:bodyPr/>
          <a:p>
            <a:endParaRPr lang="en-US"/>
          </a:p>
        </p:txBody>
      </p:sp>
      <p:sp>
        <p:nvSpPr>
          <p:cNvPr id="3" name="Subtitle 2"/>
          <p:cNvSpPr>
            <a:spLocks noGrp="1"/>
          </p:cNvSpPr>
          <p:nvPr>
            <p:ph type="subTitle" idx="1"/>
          </p:nvPr>
        </p:nvSpPr>
        <p:spPr>
          <a:xfrm>
            <a:off x="1215390" y="200343"/>
            <a:ext cx="9144000" cy="1655762"/>
          </a:xfrm>
        </p:spPr>
        <p:txBody>
          <a:bodyPr/>
          <a:p>
            <a:r>
              <a:rPr lang="en-US" b="1"/>
              <a:t>How to calculate Air Quality Index?</a:t>
            </a:r>
            <a:endParaRPr lang="en-US"/>
          </a:p>
          <a:p>
            <a:r>
              <a:rPr lang="en-US" sz="1600"/>
              <a:t>The formula to calculate AQI is the same as per the Indian CPCB and US-EPA. The AQI is calculated using the equations separately for parameters. For example, if you wish to calculate AQI on the basis of four parameters, use the equation four times, and the worst sub-index communicates the AQI. A subindex is a linear function (two different yet related notions) of the concentration of pollutants.</a:t>
            </a:r>
            <a:endParaRPr lang="en-US"/>
          </a:p>
          <a:p>
            <a:r>
              <a:rPr lang="en-US" b="1"/>
              <a:t>1. Indian equation for AQI:</a:t>
            </a:r>
            <a:endParaRPr lang="en-US"/>
          </a:p>
          <a:p>
            <a:r>
              <a:rPr lang="en-US" sz="1800"/>
              <a:t>The Indian AQI range differs from that of US-EPA. To calculate AQI, a minimum of three parameters should be taken out of which one must be either PM10 or PM2.5.</a:t>
            </a:r>
            <a:endParaRPr lang="en-US" sz="1800"/>
          </a:p>
          <a:p>
            <a:r>
              <a:rPr lang="en-US" sz="1800"/>
              <a:t>To calculate sub-indices, 16 hours of data is needed.</a:t>
            </a:r>
            <a:endParaRPr lang="en-US" sz="1800"/>
          </a:p>
          <a:p>
            <a:endParaRPr lang="en-US" sz="1800"/>
          </a:p>
          <a:p>
            <a:r>
              <a:rPr lang="en-US" sz="1800"/>
              <a:t>For example: If you wish to calculate AQI on the basis of PM2.5, CO, and ozone, calculate the sub-index for each parameter separately.</a:t>
            </a:r>
            <a:endParaRPr lang="en-US" sz="1800"/>
          </a:p>
          <a:p>
            <a:r>
              <a:rPr lang="en-US" sz="1800"/>
              <a:t>If the current concentration of PM2.5 is 110 ug/m3, then referring to AQI range as per Indian standards BPHi = 120, BPLo = 91, IHi = 300 and ILo = 201.</a:t>
            </a:r>
            <a:endParaRPr lang="en-US" sz="1800"/>
          </a:p>
          <a:p>
            <a:r>
              <a:rPr lang="en-US" sz="1800"/>
              <a:t>Putting the values in equation and solving:</a:t>
            </a:r>
            <a:endParaRPr lang="en-US" sz="1800"/>
          </a:p>
          <a:p>
            <a:r>
              <a:rPr lang="en-US" sz="1800"/>
              <a:t>Sub Index= [(300-201)/ (120-91)] (110-91) + 201 = 265.86</a:t>
            </a:r>
            <a:endParaRPr lang="en-US" sz="1800"/>
          </a:p>
          <a:p>
            <a:endParaRPr lang="en-US"/>
          </a:p>
          <a:p>
            <a:r>
              <a:rPr lang="en-US" b="1"/>
              <a:t>Similarly, for other parameters, the sub-index can be calculated and the worst sub-index shows the AQI.</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603500" y="296545"/>
            <a:ext cx="6629400" cy="1067435"/>
          </a:xfrm>
        </p:spPr>
        <p:txBody>
          <a:bodyPr/>
          <a:p>
            <a:r>
              <a:rPr lang="en-US" b="1">
                <a:latin typeface="Algerian" panose="04020705040A02060702" charset="0"/>
                <a:cs typeface="Algerian" panose="04020705040A02060702" charset="0"/>
              </a:rPr>
              <a:t>FORMULA</a:t>
            </a:r>
            <a:endParaRPr lang="en-US" b="1">
              <a:latin typeface="Algerian" panose="04020705040A02060702" charset="0"/>
              <a:cs typeface="Algerian" panose="04020705040A02060702" charset="0"/>
            </a:endParaRPr>
          </a:p>
        </p:txBody>
      </p:sp>
      <p:sp>
        <p:nvSpPr>
          <p:cNvPr id="3" name="Subtitle 2"/>
          <p:cNvSpPr>
            <a:spLocks noGrp="1"/>
          </p:cNvSpPr>
          <p:nvPr>
            <p:ph type="subTitle" idx="1"/>
          </p:nvPr>
        </p:nvSpPr>
        <p:spPr>
          <a:xfrm>
            <a:off x="1524000" y="1609090"/>
            <a:ext cx="9144000" cy="4652010"/>
          </a:xfrm>
        </p:spPr>
        <p:txBody>
          <a:bodyPr/>
          <a:p>
            <a:r>
              <a:rPr lang="en-US" sz="2800" b="1"/>
              <a:t>Ip = [IHi – ILo / BPHi – BPLo] (Cp – BPLo) + ILo</a:t>
            </a:r>
            <a:endParaRPr lang="en-US"/>
          </a:p>
          <a:p>
            <a:endParaRPr lang="en-US"/>
          </a:p>
          <a:p>
            <a:r>
              <a:rPr lang="en-US" b="1"/>
              <a:t>Ip = index of pollutant p</a:t>
            </a:r>
            <a:endParaRPr lang="en-US" b="1"/>
          </a:p>
          <a:p>
            <a:r>
              <a:rPr lang="en-US" b="1"/>
              <a:t>Cp = truncated concentration of pollutant p</a:t>
            </a:r>
            <a:endParaRPr lang="en-US" b="1"/>
          </a:p>
          <a:p>
            <a:r>
              <a:rPr lang="en-US" b="1"/>
              <a:t>BPHi = concentration breakpoint i.e. greater than or equal to Cp</a:t>
            </a:r>
            <a:endParaRPr lang="en-US" b="1"/>
          </a:p>
          <a:p>
            <a:r>
              <a:rPr lang="en-US" b="1"/>
              <a:t>BPLo = concentration breakpoint i.e. less than or equal to Cp</a:t>
            </a:r>
            <a:endParaRPr lang="en-US" b="1"/>
          </a:p>
          <a:p>
            <a:r>
              <a:rPr lang="en-US" b="1"/>
              <a:t>IHi = AQI value corresponding to BPHi</a:t>
            </a:r>
            <a:endParaRPr lang="en-US" b="1"/>
          </a:p>
          <a:p>
            <a:r>
              <a:rPr lang="en-US" b="1"/>
              <a:t>ILo = AQI value corresponding to BPLo</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4" name="Picture 3" descr="download (5)"/>
          <p:cNvPicPr>
            <a:picLocks noChangeAspect="1"/>
          </p:cNvPicPr>
          <p:nvPr/>
        </p:nvPicPr>
        <p:blipFill>
          <a:blip r:embed="rId1"/>
          <a:stretch>
            <a:fillRect/>
          </a:stretch>
        </p:blipFill>
        <p:spPr>
          <a:xfrm>
            <a:off x="33655" y="0"/>
            <a:ext cx="12124055"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4" name="Picture 3" descr="download (4)"/>
          <p:cNvPicPr>
            <a:picLocks noChangeAspect="1"/>
          </p:cNvPicPr>
          <p:nvPr/>
        </p:nvPicPr>
        <p:blipFill>
          <a:blip r:embed="rId1"/>
          <a:stretch>
            <a:fillRect/>
          </a:stretch>
        </p:blipFill>
        <p:spPr>
          <a:xfrm>
            <a:off x="33655" y="0"/>
            <a:ext cx="12124055" cy="6858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5989</Words>
  <Application>WPS Presentation</Application>
  <PresentationFormat>宽屏</PresentationFormat>
  <Paragraphs>127</Paragraphs>
  <Slides>18</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18</vt:i4>
      </vt:variant>
    </vt:vector>
  </HeadingPairs>
  <TitlesOfParts>
    <vt:vector size="40" baseType="lpstr">
      <vt:lpstr>Arial</vt:lpstr>
      <vt:lpstr>SimSun</vt:lpstr>
      <vt:lpstr>Wingdings</vt:lpstr>
      <vt:lpstr>Calibri Light</vt:lpstr>
      <vt:lpstr>Calibri</vt:lpstr>
      <vt:lpstr>Impact</vt:lpstr>
      <vt:lpstr>方正姚体</vt:lpstr>
      <vt:lpstr>华文宋体</vt:lpstr>
      <vt:lpstr>Microsoft YaHei</vt:lpstr>
      <vt:lpstr>Agency FB</vt:lpstr>
      <vt:lpstr>Trebuchet MS</vt:lpstr>
      <vt:lpstr>Britannic Bold</vt:lpstr>
      <vt:lpstr>Segoe Print</vt:lpstr>
      <vt:lpstr>Arial Unicode MS</vt:lpstr>
      <vt:lpstr>Arial Unicode MS</vt:lpstr>
      <vt:lpstr>Algerian</vt:lpstr>
      <vt:lpstr>Aharoni</vt:lpstr>
      <vt:lpstr>Angsana New</vt:lpstr>
      <vt:lpstr>Andalus</vt:lpstr>
      <vt:lpstr>Aldhabi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mrsha</cp:lastModifiedBy>
  <cp:revision>110</cp:revision>
  <dcterms:created xsi:type="dcterms:W3CDTF">2015-09-10T10:18:00Z</dcterms:created>
  <dcterms:modified xsi:type="dcterms:W3CDTF">2023-07-06T15:44:33Z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BD66BE36406241D7893F14630A703471</vt:lpwstr>
  </property>
</Properties>
</file>