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237627-DAA9-4F49-8E3E-592BD410990C}"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8E3CD-A5D7-4BFC-9BC9-DBE432D4BF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37627-DAA9-4F49-8E3E-592BD410990C}"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8E3CD-A5D7-4BFC-9BC9-DBE432D4BF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37627-DAA9-4F49-8E3E-592BD410990C}"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8E3CD-A5D7-4BFC-9BC9-DBE432D4BF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37627-DAA9-4F49-8E3E-592BD410990C}"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8E3CD-A5D7-4BFC-9BC9-DBE432D4BF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37627-DAA9-4F49-8E3E-592BD410990C}"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8E3CD-A5D7-4BFC-9BC9-DBE432D4BF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237627-DAA9-4F49-8E3E-592BD410990C}"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8E3CD-A5D7-4BFC-9BC9-DBE432D4BF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237627-DAA9-4F49-8E3E-592BD410990C}"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C8E3CD-A5D7-4BFC-9BC9-DBE432D4BF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37627-DAA9-4F49-8E3E-592BD410990C}"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C8E3CD-A5D7-4BFC-9BC9-DBE432D4BF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37627-DAA9-4F49-8E3E-592BD410990C}"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C8E3CD-A5D7-4BFC-9BC9-DBE432D4BF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37627-DAA9-4F49-8E3E-592BD410990C}"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8E3CD-A5D7-4BFC-9BC9-DBE432D4BFC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5237627-DAA9-4F49-8E3E-592BD410990C}" type="datetimeFigureOut">
              <a:rPr lang="en-US" smtClean="0"/>
              <a:t>4/10/2017</a:t>
            </a:fld>
            <a:endParaRPr lang="en-US"/>
          </a:p>
        </p:txBody>
      </p:sp>
      <p:sp>
        <p:nvSpPr>
          <p:cNvPr id="9" name="Slide Number Placeholder 8"/>
          <p:cNvSpPr>
            <a:spLocks noGrp="1"/>
          </p:cNvSpPr>
          <p:nvPr>
            <p:ph type="sldNum" sz="quarter" idx="11"/>
          </p:nvPr>
        </p:nvSpPr>
        <p:spPr/>
        <p:txBody>
          <a:bodyPr/>
          <a:lstStyle/>
          <a:p>
            <a:fld id="{C5C8E3CD-A5D7-4BFC-9BC9-DBE432D4BFC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5C8E3CD-A5D7-4BFC-9BC9-DBE432D4BFC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5237627-DAA9-4F49-8E3E-592BD410990C}" type="datetimeFigureOut">
              <a:rPr lang="en-US" smtClean="0"/>
              <a:t>4/10/2017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658"/>
            <a:ext cx="9144000" cy="6890657"/>
          </a:xfrm>
          <a:prstGeom prst="rect">
            <a:avLst/>
          </a:prstGeom>
          <a:blipFill dpi="0" rotWithShape="1">
            <a:blip r:embed="rId2">
              <a:alphaModFix amt="41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066800" y="1524000"/>
            <a:ext cx="7772400" cy="2133600"/>
          </a:xfrm>
        </p:spPr>
        <p:txBody>
          <a:bodyPr>
            <a:noAutofit/>
          </a:bodyPr>
          <a:lstStyle/>
          <a:p>
            <a:r>
              <a:rPr lang="en-US" sz="3600" dirty="0" smtClean="0">
                <a:solidFill>
                  <a:schemeClr val="tx1"/>
                </a:solidFill>
                <a:latin typeface="Algerian" panose="04020705040A02060702" pitchFamily="82" charset="0"/>
              </a:rPr>
              <a:t>The power of positive thinking </a:t>
            </a:r>
            <a:endParaRPr lang="en-US" sz="3600" dirty="0">
              <a:solidFill>
                <a:schemeClr val="tx1"/>
              </a:solidFill>
              <a:latin typeface="Algerian" panose="04020705040A02060702" pitchFamily="82" charset="0"/>
            </a:endParaRPr>
          </a:p>
        </p:txBody>
      </p:sp>
      <p:sp>
        <p:nvSpPr>
          <p:cNvPr id="5" name="TextBox 4"/>
          <p:cNvSpPr txBox="1"/>
          <p:nvPr/>
        </p:nvSpPr>
        <p:spPr>
          <a:xfrm>
            <a:off x="5638800" y="5181600"/>
            <a:ext cx="3048000" cy="646331"/>
          </a:xfrm>
          <a:prstGeom prst="rect">
            <a:avLst/>
          </a:prstGeom>
          <a:noFill/>
        </p:spPr>
        <p:txBody>
          <a:bodyPr wrap="square" rtlCol="0">
            <a:spAutoFit/>
          </a:bodyPr>
          <a:lstStyle/>
          <a:p>
            <a:r>
              <a:rPr lang="en-US" i="1" u="sng" dirty="0" smtClean="0"/>
              <a:t>Presented by</a:t>
            </a:r>
            <a:r>
              <a:rPr lang="en-US" dirty="0" smtClean="0"/>
              <a:t> -:</a:t>
            </a:r>
          </a:p>
          <a:p>
            <a:r>
              <a:rPr lang="en-US" dirty="0" smtClean="0"/>
              <a:t>Sharan Kumar Chand</a:t>
            </a:r>
            <a:endParaRPr lang="en-US" dirty="0"/>
          </a:p>
        </p:txBody>
      </p:sp>
    </p:spTree>
    <p:extLst>
      <p:ext uri="{BB962C8B-B14F-4D97-AF65-F5344CB8AC3E}">
        <p14:creationId xmlns:p14="http://schemas.microsoft.com/office/powerpoint/2010/main" val="1386135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1981200"/>
            <a:ext cx="7315200" cy="3505200"/>
          </a:xfrm>
        </p:spPr>
        <p:txBody>
          <a:bodyPr/>
          <a:lstStyle/>
          <a:p>
            <a:r>
              <a:rPr lang="en-US" sz="2000" dirty="0">
                <a:solidFill>
                  <a:schemeClr val="tx1"/>
                </a:solidFill>
                <a:latin typeface="Aparajita" panose="020B0604020202020204" pitchFamily="34" charset="0"/>
                <a:cs typeface="Aparajita" panose="020B0604020202020204" pitchFamily="34" charset="0"/>
              </a:rPr>
              <a:t>Positive thinking is a mental attitude in </a:t>
            </a:r>
            <a:r>
              <a:rPr lang="en-US" sz="2000" dirty="0" smtClean="0">
                <a:solidFill>
                  <a:schemeClr val="tx1"/>
                </a:solidFill>
                <a:latin typeface="Aparajita" panose="020B0604020202020204" pitchFamily="34" charset="0"/>
                <a:cs typeface="Aparajita" panose="020B0604020202020204" pitchFamily="34" charset="0"/>
              </a:rPr>
              <a:t>which you</a:t>
            </a:r>
            <a:r>
              <a:rPr lang="en-US" sz="2000" dirty="0">
                <a:solidFill>
                  <a:schemeClr val="tx1"/>
                </a:solidFill>
                <a:latin typeface="Aparajita" panose="020B0604020202020204" pitchFamily="34" charset="0"/>
                <a:cs typeface="Aparajita" panose="020B0604020202020204" pitchFamily="34" charset="0"/>
              </a:rPr>
              <a:t> expect good and favorable </a:t>
            </a:r>
            <a:r>
              <a:rPr lang="en-US" sz="2000" dirty="0" smtClean="0">
                <a:solidFill>
                  <a:schemeClr val="tx1"/>
                </a:solidFill>
                <a:latin typeface="Aparajita" panose="020B0604020202020204" pitchFamily="34" charset="0"/>
                <a:cs typeface="Aparajita" panose="020B0604020202020204" pitchFamily="34" charset="0"/>
              </a:rPr>
              <a:t> results</a:t>
            </a:r>
            <a:r>
              <a:rPr lang="en-US" sz="2000" dirty="0">
                <a:solidFill>
                  <a:schemeClr val="tx1"/>
                </a:solidFill>
                <a:latin typeface="Aparajita" panose="020B0604020202020204" pitchFamily="34" charset="0"/>
                <a:cs typeface="Aparajita" panose="020B0604020202020204" pitchFamily="34" charset="0"/>
              </a:rPr>
              <a:t>. </a:t>
            </a:r>
            <a:r>
              <a:rPr lang="en-US" sz="2000" dirty="0" smtClean="0">
                <a:solidFill>
                  <a:schemeClr val="tx1"/>
                </a:solidFill>
                <a:latin typeface="Aparajita" panose="020B0604020202020204" pitchFamily="34" charset="0"/>
                <a:cs typeface="Aparajita" panose="020B0604020202020204" pitchFamily="34" charset="0"/>
              </a:rPr>
              <a:t/>
            </a:r>
            <a:br>
              <a:rPr lang="en-US" sz="2000" dirty="0" smtClean="0">
                <a:solidFill>
                  <a:schemeClr val="tx1"/>
                </a:solidFill>
                <a:latin typeface="Aparajita" panose="020B0604020202020204" pitchFamily="34" charset="0"/>
                <a:cs typeface="Aparajita" panose="020B0604020202020204" pitchFamily="34" charset="0"/>
              </a:rPr>
            </a:br>
            <a:r>
              <a:rPr lang="en-US" sz="2000" dirty="0" smtClean="0">
                <a:solidFill>
                  <a:schemeClr val="tx1"/>
                </a:solidFill>
                <a:latin typeface="Aparajita" panose="020B0604020202020204" pitchFamily="34" charset="0"/>
                <a:cs typeface="Aparajita" panose="020B0604020202020204" pitchFamily="34" charset="0"/>
              </a:rPr>
              <a:t/>
            </a:r>
            <a:br>
              <a:rPr lang="en-US" sz="2000" dirty="0" smtClean="0">
                <a:solidFill>
                  <a:schemeClr val="tx1"/>
                </a:solidFill>
                <a:latin typeface="Aparajita" panose="020B0604020202020204" pitchFamily="34" charset="0"/>
                <a:cs typeface="Aparajita" panose="020B0604020202020204" pitchFamily="34" charset="0"/>
              </a:rPr>
            </a:br>
            <a:r>
              <a:rPr lang="en-US" sz="2000" dirty="0" smtClean="0">
                <a:solidFill>
                  <a:schemeClr val="tx1"/>
                </a:solidFill>
                <a:latin typeface="Aparajita" panose="020B0604020202020204" pitchFamily="34" charset="0"/>
                <a:cs typeface="Aparajita" panose="020B0604020202020204" pitchFamily="34" charset="0"/>
              </a:rPr>
              <a:t>positive </a:t>
            </a:r>
            <a:r>
              <a:rPr lang="en-US" sz="2000" dirty="0">
                <a:solidFill>
                  <a:schemeClr val="tx1"/>
                </a:solidFill>
                <a:latin typeface="Aparajita" panose="020B0604020202020204" pitchFamily="34" charset="0"/>
                <a:cs typeface="Aparajita" panose="020B0604020202020204" pitchFamily="34" charset="0"/>
              </a:rPr>
              <a:t>thinking is about much more than just being happy or displaying an upbeat attitude. Positive thoughts can actually create real value in your life and help you build skills that last much longer than a smile.</a:t>
            </a:r>
            <a:r>
              <a:rPr lang="en-US" sz="2400" dirty="0" smtClean="0">
                <a:solidFill>
                  <a:schemeClr val="tx1"/>
                </a:solidFill>
                <a:latin typeface="Aparajita" panose="020B0604020202020204" pitchFamily="34" charset="0"/>
                <a:cs typeface="Aparajita" panose="020B0604020202020204" pitchFamily="34" charset="0"/>
              </a:rPr>
              <a:t/>
            </a:r>
            <a:br>
              <a:rPr lang="en-US" sz="2400" dirty="0" smtClean="0">
                <a:solidFill>
                  <a:schemeClr val="tx1"/>
                </a:solidFill>
                <a:latin typeface="Aparajita" panose="020B0604020202020204" pitchFamily="34" charset="0"/>
                <a:cs typeface="Aparajita" panose="020B0604020202020204" pitchFamily="34" charset="0"/>
              </a:rPr>
            </a:br>
            <a:endParaRPr lang="en-US" sz="2400" dirty="0">
              <a:solidFill>
                <a:schemeClr val="tx1"/>
              </a:solidFill>
              <a:latin typeface="Aparajita" panose="020B0604020202020204" pitchFamily="34" charset="0"/>
              <a:cs typeface="Aparajita" panose="020B0604020202020204" pitchFamily="34" charset="0"/>
            </a:endParaRPr>
          </a:p>
        </p:txBody>
      </p:sp>
      <p:sp>
        <p:nvSpPr>
          <p:cNvPr id="3" name="Text Placeholder 2"/>
          <p:cNvSpPr>
            <a:spLocks noGrp="1"/>
          </p:cNvSpPr>
          <p:nvPr>
            <p:ph type="body" idx="1"/>
          </p:nvPr>
        </p:nvSpPr>
        <p:spPr>
          <a:xfrm>
            <a:off x="838200" y="762000"/>
            <a:ext cx="6172200" cy="838201"/>
          </a:xfrm>
        </p:spPr>
        <p:txBody>
          <a:bodyPr>
            <a:normAutofit/>
          </a:bodyPr>
          <a:lstStyle/>
          <a:p>
            <a:r>
              <a:rPr lang="en-US" sz="3200" u="sng" dirty="0" smtClean="0">
                <a:solidFill>
                  <a:schemeClr val="tx1"/>
                </a:solidFill>
                <a:latin typeface="Aharoni" panose="02010803020104030203" pitchFamily="2" charset="-79"/>
                <a:cs typeface="Aharoni" panose="02010803020104030203" pitchFamily="2" charset="-79"/>
              </a:rPr>
              <a:t>What is Positive thinking</a:t>
            </a:r>
            <a:endParaRPr lang="en-US" sz="3200" u="sng" dirty="0">
              <a:solidFill>
                <a:schemeClr val="tx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84056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62000"/>
            <a:ext cx="6135687" cy="762000"/>
          </a:xfrm>
        </p:spPr>
        <p:txBody>
          <a:bodyPr>
            <a:normAutofit/>
          </a:bodyPr>
          <a:lstStyle/>
          <a:p>
            <a:r>
              <a:rPr lang="en-US" sz="3200" u="sng" dirty="0" smtClean="0">
                <a:solidFill>
                  <a:schemeClr val="tx1"/>
                </a:solidFill>
                <a:latin typeface="Aharoni" panose="02010803020104030203" pitchFamily="2" charset="-79"/>
                <a:cs typeface="Aharoni" panose="02010803020104030203" pitchFamily="2" charset="-79"/>
              </a:rPr>
              <a:t>Benefits of Positivity</a:t>
            </a:r>
            <a:endParaRPr lang="en-US" sz="3200" u="sng" dirty="0">
              <a:solidFill>
                <a:schemeClr val="tx1"/>
              </a:solidFill>
              <a:latin typeface="Aharoni" panose="02010803020104030203" pitchFamily="2" charset="-79"/>
              <a:cs typeface="Aharoni" panose="02010803020104030203" pitchFamily="2" charset="-79"/>
            </a:endParaRPr>
          </a:p>
        </p:txBody>
      </p:sp>
      <p:sp>
        <p:nvSpPr>
          <p:cNvPr id="5" name="TextBox 4"/>
          <p:cNvSpPr txBox="1"/>
          <p:nvPr/>
        </p:nvSpPr>
        <p:spPr>
          <a:xfrm>
            <a:off x="609600" y="2286000"/>
            <a:ext cx="7162800" cy="2492990"/>
          </a:xfrm>
          <a:prstGeom prst="rect">
            <a:avLst/>
          </a:prstGeom>
          <a:noFill/>
        </p:spPr>
        <p:txBody>
          <a:bodyPr wrap="square" rtlCol="0">
            <a:spAutoFit/>
          </a:bodyPr>
          <a:lstStyle/>
          <a:p>
            <a:pPr marL="457200" indent="-457200">
              <a:buFont typeface="Wingdings" panose="05000000000000000000" pitchFamily="2" charset="2"/>
              <a:buChar char="Ø"/>
            </a:pPr>
            <a:r>
              <a:rPr lang="en-US" sz="2000" dirty="0" smtClean="0"/>
              <a:t>Boosts Self confidence</a:t>
            </a:r>
          </a:p>
          <a:p>
            <a:pPr marL="457200" indent="-457200">
              <a:buFont typeface="Wingdings" panose="05000000000000000000" pitchFamily="2" charset="2"/>
              <a:buChar char="Ø"/>
            </a:pPr>
            <a:r>
              <a:rPr lang="en-US" sz="2000" dirty="0" smtClean="0"/>
              <a:t>Reduces Stress</a:t>
            </a:r>
          </a:p>
          <a:p>
            <a:pPr marL="457200" indent="-457200">
              <a:buFont typeface="Wingdings" panose="05000000000000000000" pitchFamily="2" charset="2"/>
              <a:buChar char="Ø"/>
            </a:pPr>
            <a:r>
              <a:rPr lang="en-US" sz="2000" dirty="0" smtClean="0"/>
              <a:t>Better decision making capability</a:t>
            </a:r>
          </a:p>
          <a:p>
            <a:pPr marL="457200" indent="-457200">
              <a:buFont typeface="Wingdings" panose="05000000000000000000" pitchFamily="2" charset="2"/>
              <a:buChar char="Ø"/>
            </a:pPr>
            <a:r>
              <a:rPr lang="en-US" sz="2000" dirty="0" smtClean="0"/>
              <a:t>More happiness</a:t>
            </a:r>
          </a:p>
          <a:p>
            <a:pPr marL="457200" indent="-457200">
              <a:buFont typeface="Wingdings" panose="05000000000000000000" pitchFamily="2" charset="2"/>
              <a:buChar char="Ø"/>
            </a:pPr>
            <a:r>
              <a:rPr lang="en-US" sz="2000" dirty="0" smtClean="0"/>
              <a:t>Improved relationships</a:t>
            </a:r>
          </a:p>
          <a:p>
            <a:pPr marL="457200" indent="-457200">
              <a:buFont typeface="Wingdings" panose="05000000000000000000" pitchFamily="2" charset="2"/>
              <a:buChar char="Ø"/>
            </a:pPr>
            <a:r>
              <a:rPr lang="en-US" sz="2000" dirty="0" smtClean="0"/>
              <a:t>Increased motivation. </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715498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57400"/>
            <a:ext cx="6781799" cy="3886200"/>
          </a:xfrm>
        </p:spPr>
        <p:txBody>
          <a:bodyPr/>
          <a:lstStyle/>
          <a:p>
            <a:r>
              <a:rPr lang="en-US" sz="1400" dirty="0">
                <a:latin typeface="Times New Roman" panose="02020603050405020304" pitchFamily="18" charset="0"/>
                <a:cs typeface="Times New Roman" panose="02020603050405020304" pitchFamily="18" charset="0"/>
              </a:rPr>
              <a:t>A positive </a:t>
            </a:r>
            <a:r>
              <a:rPr lang="en-US" sz="1400" dirty="0" smtClean="0">
                <a:latin typeface="Times New Roman" panose="02020603050405020304" pitchFamily="18" charset="0"/>
                <a:cs typeface="Times New Roman" panose="02020603050405020304" pitchFamily="18" charset="0"/>
              </a:rPr>
              <a:t>attitude </a:t>
            </a:r>
            <a:r>
              <a:rPr lang="en-US" sz="1400" dirty="0">
                <a:latin typeface="Times New Roman" panose="02020603050405020304" pitchFamily="18" charset="0"/>
                <a:cs typeface="Times New Roman" panose="02020603050405020304" pitchFamily="18" charset="0"/>
              </a:rPr>
              <a:t>helps you cope more easily with the daily affairs of life</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brings optimism into your life, and makes it easier to avoid worries and negative </a:t>
            </a:r>
            <a:r>
              <a:rPr lang="en-US" sz="1400" b="1" dirty="0">
                <a:latin typeface="Times New Roman" panose="02020603050405020304" pitchFamily="18" charset="0"/>
                <a:cs typeface="Times New Roman" panose="02020603050405020304" pitchFamily="18" charset="0"/>
              </a:rPr>
              <a:t>thinking</a:t>
            </a:r>
            <a:r>
              <a:rPr lang="en-US" sz="1400" dirty="0" smtClean="0">
                <a:latin typeface="Times New Roman" panose="02020603050405020304" pitchFamily="18" charset="0"/>
                <a:cs typeface="Times New Roman" panose="02020603050405020304" pitchFamily="18" charset="0"/>
              </a:rPr>
              <a:t>.</a:t>
            </a:r>
            <a:br>
              <a:rPr lang="en-US" sz="1400" dirty="0" smtClean="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t>If you adopt it as a way of life, </a:t>
            </a:r>
            <a:r>
              <a:rPr lang="en-US" sz="1400" dirty="0" smtClean="0"/>
              <a:t> it </a:t>
            </a:r>
            <a:r>
              <a:rPr lang="en-US" sz="1400" dirty="0"/>
              <a:t>would bring constructive changes into your life, and makes </a:t>
            </a:r>
            <a:r>
              <a:rPr lang="en-US" sz="1400" dirty="0" smtClean="0"/>
              <a:t>them </a:t>
            </a:r>
            <a:r>
              <a:rPr lang="en-US" sz="1400" dirty="0"/>
              <a:t>happier, brighter and more </a:t>
            </a:r>
            <a:r>
              <a:rPr lang="en-US" sz="1400" b="1" dirty="0" smtClean="0"/>
              <a:t>successful </a:t>
            </a:r>
            <a:r>
              <a:rPr lang="en-US" sz="1400" dirty="0" smtClean="0"/>
              <a:t>.</a:t>
            </a:r>
            <a:br>
              <a:rPr lang="en-US" sz="1400" dirty="0" smtClean="0"/>
            </a:br>
            <a:r>
              <a:rPr lang="en-US" sz="1400" dirty="0"/>
              <a:t/>
            </a:r>
            <a:br>
              <a:rPr lang="en-US" sz="1400" dirty="0"/>
            </a:br>
            <a:endParaRPr lang="en-US" sz="1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90600" y="457200"/>
            <a:ext cx="6135687" cy="762000"/>
          </a:xfrm>
        </p:spPr>
        <p:txBody>
          <a:bodyPr/>
          <a:lstStyle/>
          <a:p>
            <a:r>
              <a:rPr lang="en-US" b="1" u="sng" dirty="0" smtClean="0">
                <a:latin typeface="Times New Roman" panose="02020603050405020304" pitchFamily="18" charset="0"/>
                <a:cs typeface="Times New Roman" panose="02020603050405020304" pitchFamily="18" charset="0"/>
              </a:rPr>
              <a:t>Positive Thinking Is the Key To success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17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7659687" cy="3657600"/>
          </a:xfrm>
        </p:spPr>
        <p:txBody>
          <a:bodyPr/>
          <a:lstStyle/>
          <a:p>
            <a:r>
              <a:rPr lang="en-US" sz="2000" dirty="0"/>
              <a:t>Throughout your life there will be failures - whether you like it or not</a:t>
            </a:r>
            <a:r>
              <a:rPr lang="en-US" sz="2000" dirty="0" smtClean="0"/>
              <a:t>.</a:t>
            </a:r>
            <a:br>
              <a:rPr lang="en-US" sz="2000" dirty="0" smtClean="0"/>
            </a:br>
            <a:r>
              <a:rPr lang="en-US" sz="2000" dirty="0"/>
              <a:t/>
            </a:r>
            <a:br>
              <a:rPr lang="en-US" sz="2000" dirty="0"/>
            </a:br>
            <a:r>
              <a:rPr lang="en-US" sz="2000" dirty="0"/>
              <a:t>failure is the pillar of </a:t>
            </a:r>
            <a:r>
              <a:rPr lang="en-US" sz="2000" dirty="0" smtClean="0"/>
              <a:t>success</a:t>
            </a:r>
            <a:br>
              <a:rPr lang="en-US" sz="2000" dirty="0" smtClean="0"/>
            </a:br>
            <a:r>
              <a:rPr lang="en-US" sz="2000" dirty="0"/>
              <a:t/>
            </a:r>
            <a:br>
              <a:rPr lang="en-US" sz="2000" dirty="0"/>
            </a:br>
            <a:r>
              <a:rPr lang="en-US" sz="2000" dirty="0"/>
              <a:t>Believe that for every problem there is a solution.</a:t>
            </a:r>
            <a:r>
              <a:rPr lang="en-US" sz="2000" dirty="0" smtClean="0"/>
              <a:t/>
            </a:r>
            <a:br>
              <a:rPr lang="en-US" sz="2000" dirty="0" smtClean="0"/>
            </a:br>
            <a:r>
              <a:rPr lang="en-US" sz="2000" dirty="0"/>
              <a:t/>
            </a:r>
            <a:br>
              <a:rPr lang="en-US" sz="2000" dirty="0"/>
            </a:br>
            <a:endParaRPr lang="en-US" sz="2000" dirty="0"/>
          </a:p>
        </p:txBody>
      </p:sp>
      <p:sp>
        <p:nvSpPr>
          <p:cNvPr id="3" name="Text Placeholder 2"/>
          <p:cNvSpPr>
            <a:spLocks noGrp="1"/>
          </p:cNvSpPr>
          <p:nvPr>
            <p:ph type="body" idx="1"/>
          </p:nvPr>
        </p:nvSpPr>
        <p:spPr>
          <a:xfrm>
            <a:off x="609600" y="609600"/>
            <a:ext cx="6858000" cy="1143000"/>
          </a:xfrm>
        </p:spPr>
        <p:txBody>
          <a:bodyPr>
            <a:noAutofit/>
          </a:bodyPr>
          <a:lstStyle/>
          <a:p>
            <a:r>
              <a:rPr lang="en-US" sz="2800" b="1" u="sng" dirty="0">
                <a:latin typeface="Times New Roman" panose="02020603050405020304" pitchFamily="18" charset="0"/>
                <a:cs typeface="Times New Roman" panose="02020603050405020304" pitchFamily="18" charset="0"/>
              </a:rPr>
              <a:t>Applying Positive Thinking To Overcome </a:t>
            </a:r>
            <a:r>
              <a:rPr lang="en-US" sz="2800" b="1" u="sng" dirty="0" smtClean="0">
                <a:latin typeface="Times New Roman" panose="02020603050405020304" pitchFamily="18" charset="0"/>
                <a:cs typeface="Times New Roman" panose="02020603050405020304" pitchFamily="18" charset="0"/>
              </a:rPr>
              <a:t>Failure</a:t>
            </a:r>
            <a:endParaRPr lang="en-US"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58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685800"/>
            <a:ext cx="6135687" cy="762000"/>
          </a:xfrm>
        </p:spPr>
        <p:txBody>
          <a:bodyPr>
            <a:normAutofit/>
          </a:bodyPr>
          <a:lstStyle/>
          <a:p>
            <a:r>
              <a:rPr lang="en-US" sz="2800" b="1" u="sng" dirty="0" smtClean="0">
                <a:solidFill>
                  <a:schemeClr val="tx1"/>
                </a:solidFill>
                <a:latin typeface="Aharoni" panose="02010803020104030203" pitchFamily="2" charset="-79"/>
                <a:cs typeface="Aharoni" panose="02010803020104030203" pitchFamily="2" charset="-79"/>
              </a:rPr>
              <a:t>How to improve your attitude</a:t>
            </a:r>
            <a:endParaRPr lang="en-US" sz="2800" b="1" u="sng" dirty="0">
              <a:solidFill>
                <a:schemeClr val="tx1"/>
              </a:solidFill>
              <a:latin typeface="Aharoni" panose="02010803020104030203" pitchFamily="2" charset="-79"/>
              <a:cs typeface="Aharoni" panose="02010803020104030203" pitchFamily="2" charset="-79"/>
            </a:endParaRPr>
          </a:p>
        </p:txBody>
      </p:sp>
      <p:sp>
        <p:nvSpPr>
          <p:cNvPr id="4" name="TextBox 3"/>
          <p:cNvSpPr txBox="1"/>
          <p:nvPr/>
        </p:nvSpPr>
        <p:spPr>
          <a:xfrm>
            <a:off x="560614" y="1752600"/>
            <a:ext cx="7391400" cy="2215991"/>
          </a:xfrm>
          <a:prstGeom prst="rect">
            <a:avLst/>
          </a:prstGeom>
          <a:noFill/>
        </p:spPr>
        <p:txBody>
          <a:bodyPr wrap="square" rtlCol="0">
            <a:spAutoFit/>
          </a:bodyPr>
          <a:lstStyle/>
          <a:p>
            <a:pPr marL="285750" indent="-285750">
              <a:buFont typeface="Arial" panose="020B0604020202020204" pitchFamily="34" charset="0"/>
              <a:buChar char="•"/>
            </a:pPr>
            <a:r>
              <a:rPr lang="en-US" sz="2000" dirty="0"/>
              <a:t>Use positive words when </a:t>
            </a:r>
            <a:r>
              <a:rPr lang="en-US" sz="2000" dirty="0" smtClean="0"/>
              <a:t>talking</a:t>
            </a:r>
          </a:p>
          <a:p>
            <a:pPr marL="285750" indent="-285750">
              <a:buFont typeface="Arial" panose="020B0604020202020204" pitchFamily="34" charset="0"/>
              <a:buChar char="•"/>
            </a:pPr>
            <a:r>
              <a:rPr lang="en-US" sz="2000" dirty="0"/>
              <a:t>Start thinking you will </a:t>
            </a:r>
            <a:r>
              <a:rPr lang="en-US" sz="2000" dirty="0" smtClean="0"/>
              <a:t>succeed</a:t>
            </a:r>
          </a:p>
          <a:p>
            <a:pPr marL="285750" indent="-285750">
              <a:buFont typeface="Arial" panose="020B0604020202020204" pitchFamily="34" charset="0"/>
              <a:buChar char="•"/>
            </a:pPr>
            <a:r>
              <a:rPr lang="en-US" sz="2000" dirty="0"/>
              <a:t>Think of a failure as an </a:t>
            </a:r>
            <a:r>
              <a:rPr lang="en-US" sz="2000" dirty="0" smtClean="0"/>
              <a:t>opportunity</a:t>
            </a:r>
          </a:p>
          <a:p>
            <a:pPr marL="285750" indent="-285750">
              <a:buFont typeface="Arial" panose="020B0604020202020204" pitchFamily="34" charset="0"/>
              <a:buChar char="•"/>
            </a:pPr>
            <a:r>
              <a:rPr lang="en-US" sz="2000" dirty="0"/>
              <a:t>Meditation </a:t>
            </a:r>
            <a:endParaRPr lang="en-US" sz="2000" dirty="0" smtClean="0"/>
          </a:p>
          <a:p>
            <a:pPr marL="285750" indent="-285750">
              <a:buFont typeface="Arial" panose="020B0604020202020204" pitchFamily="34" charset="0"/>
              <a:buChar char="•"/>
            </a:pPr>
            <a:r>
              <a:rPr lang="en-US" sz="2000" dirty="0"/>
              <a:t>Remember that YOU control your attitude</a:t>
            </a:r>
          </a:p>
          <a:p>
            <a:pPr marL="285750" indent="-285750">
              <a:buFont typeface="Arial" panose="020B0604020202020204" pitchFamily="34" charset="0"/>
              <a:buChar char="•"/>
            </a:pPr>
            <a:r>
              <a:rPr lang="en-US" sz="2000" dirty="0" smtClean="0"/>
              <a:t>Adopt </a:t>
            </a:r>
            <a:r>
              <a:rPr lang="en-US" sz="2000" dirty="0"/>
              <a:t>beliefs that frame events in a positive way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362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37069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45</TotalTime>
  <Words>88</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PowerPoint Presentation</vt:lpstr>
      <vt:lpstr>Positive thinking is a mental attitude in which you expect good and favorable  results.   positive thinking is about much more than just being happy or displaying an upbeat attitude. Positive thoughts can actually create real value in your life and help you build skills that last much longer than a smile. </vt:lpstr>
      <vt:lpstr>PowerPoint Presentation</vt:lpstr>
      <vt:lpstr>A positive attitude helps you cope more easily with the daily affairs of life..  It brings optimism into your life, and makes it easier to avoid worries and negative thinking.  If you adopt it as a way of life,  it would bring constructive changes into your life, and makes them happier, brighter and more successful .  </vt:lpstr>
      <vt:lpstr>Throughout your life there will be failures - whether you like it or not.  failure is the pillar of success  Believe that for every problem there is a solution.  </vt:lpstr>
      <vt:lpstr>PowerPoint Presentation</vt:lpstr>
      <vt:lpstr>PowerPoint Presentation</vt:lpstr>
    </vt:vector>
  </TitlesOfParts>
  <Company>The Bank of New York Mellon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 Sharan Kumar</dc:creator>
  <cp:lastModifiedBy>Chand, Sharan Kumar</cp:lastModifiedBy>
  <cp:revision>5</cp:revision>
  <dcterms:created xsi:type="dcterms:W3CDTF">2017-04-10T14:28:04Z</dcterms:created>
  <dcterms:modified xsi:type="dcterms:W3CDTF">2017-04-10T15:13:44Z</dcterms:modified>
</cp:coreProperties>
</file>