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1" r:id="rId5"/>
    <p:sldId id="262" r:id="rId6"/>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8" d="100"/>
          <a:sy n="98" d="100"/>
        </p:scale>
        <p:origin x="150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5" y="952245"/>
            <a:ext cx="5162245" cy="321626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303030"/>
                </a:solidFill>
                <a:latin typeface="Calibri"/>
                <a:cs typeface="Calibri"/>
              </a:rPr>
              <a:t>Phase</a:t>
            </a:r>
            <a:r>
              <a:rPr sz="1200" b="1" spc="-10" dirty="0">
                <a:solidFill>
                  <a:srgbClr val="303030"/>
                </a:solidFill>
                <a:latin typeface="Calibri"/>
                <a:cs typeface="Calibri"/>
              </a:rPr>
              <a:t> </a:t>
            </a:r>
            <a:r>
              <a:rPr sz="1200" b="1" dirty="0">
                <a:solidFill>
                  <a:srgbClr val="303030"/>
                </a:solidFill>
                <a:latin typeface="Calibri"/>
                <a:cs typeface="Calibri"/>
              </a:rPr>
              <a:t>2: </a:t>
            </a:r>
            <a:r>
              <a:rPr sz="1200" b="1" spc="-10" dirty="0">
                <a:solidFill>
                  <a:srgbClr val="303030"/>
                </a:solidFill>
                <a:latin typeface="Calibri"/>
                <a:cs typeface="Calibri"/>
              </a:rPr>
              <a:t>Innovation</a:t>
            </a:r>
            <a:endParaRPr sz="1200" dirty="0">
              <a:latin typeface="Calibri"/>
              <a:cs typeface="Calibri"/>
            </a:endParaRPr>
          </a:p>
          <a:p>
            <a:pPr>
              <a:lnSpc>
                <a:spcPct val="100000"/>
              </a:lnSpc>
              <a:spcBef>
                <a:spcPts val="515"/>
              </a:spcBef>
            </a:pPr>
            <a:endParaRPr sz="1200" dirty="0">
              <a:latin typeface="Calibri"/>
              <a:cs typeface="Calibri"/>
            </a:endParaRPr>
          </a:p>
          <a:p>
            <a:pPr marL="12700">
              <a:lnSpc>
                <a:spcPct val="100000"/>
              </a:lnSpc>
            </a:pPr>
            <a:r>
              <a:rPr lang="en-US" sz="1200" dirty="0">
                <a:solidFill>
                  <a:srgbClr val="303030"/>
                </a:solidFill>
                <a:latin typeface="Calibri"/>
                <a:cs typeface="Calibri"/>
              </a:rPr>
              <a:t>PROBLEM STATEMENT:</a:t>
            </a:r>
          </a:p>
          <a:p>
            <a:pPr marL="12700">
              <a:lnSpc>
                <a:spcPct val="100000"/>
              </a:lnSpc>
            </a:pPr>
            <a:r>
              <a:rPr lang="en-US" sz="1200" dirty="0">
                <a:solidFill>
                  <a:srgbClr val="303030"/>
                </a:solidFill>
                <a:latin typeface="Calibri"/>
                <a:cs typeface="Calibri"/>
              </a:rPr>
              <a:t>To provide a solution for parking problems </a:t>
            </a:r>
            <a:r>
              <a:rPr lang="en-US" sz="1200" dirty="0" err="1">
                <a:solidFill>
                  <a:srgbClr val="303030"/>
                </a:solidFill>
                <a:latin typeface="Calibri"/>
                <a:cs typeface="Calibri"/>
              </a:rPr>
              <a:t>regardings</a:t>
            </a:r>
            <a:r>
              <a:rPr lang="en-US" sz="1200" dirty="0">
                <a:solidFill>
                  <a:srgbClr val="303030"/>
                </a:solidFill>
                <a:latin typeface="Calibri"/>
                <a:cs typeface="Calibri"/>
              </a:rPr>
              <a:t> </a:t>
            </a:r>
          </a:p>
          <a:p>
            <a:pPr marL="12700">
              <a:lnSpc>
                <a:spcPct val="100000"/>
              </a:lnSpc>
            </a:pPr>
            <a:endParaRPr lang="en-US" sz="1200" dirty="0">
              <a:solidFill>
                <a:srgbClr val="303030"/>
              </a:solidFill>
              <a:latin typeface="Calibri"/>
              <a:cs typeface="Calibri"/>
            </a:endParaRPr>
          </a:p>
          <a:p>
            <a:pPr marL="12700">
              <a:lnSpc>
                <a:spcPct val="100000"/>
              </a:lnSpc>
            </a:pPr>
            <a:endParaRPr lang="en-US" sz="1200" dirty="0">
              <a:solidFill>
                <a:srgbClr val="303030"/>
              </a:solidFill>
              <a:latin typeface="Calibri"/>
              <a:cs typeface="Calibri"/>
            </a:endParaRPr>
          </a:p>
          <a:p>
            <a:pPr marL="12700">
              <a:lnSpc>
                <a:spcPct val="100000"/>
              </a:lnSpc>
            </a:pPr>
            <a:r>
              <a:rPr lang="en-US" sz="1200" dirty="0">
                <a:solidFill>
                  <a:srgbClr val="303030"/>
                </a:solidFill>
                <a:latin typeface="Calibri"/>
                <a:cs typeface="Calibri"/>
              </a:rPr>
              <a:t>INNOVATION</a:t>
            </a:r>
          </a:p>
          <a:p>
            <a:pPr marL="12700">
              <a:lnSpc>
                <a:spcPct val="100000"/>
              </a:lnSpc>
            </a:pPr>
            <a:endParaRPr lang="en-US" sz="1200" dirty="0">
              <a:solidFill>
                <a:srgbClr val="303030"/>
              </a:solidFill>
              <a:latin typeface="Calibri"/>
              <a:cs typeface="Calibri"/>
            </a:endParaRPr>
          </a:p>
          <a:p>
            <a:pPr marL="12700">
              <a:lnSpc>
                <a:spcPct val="100000"/>
              </a:lnSpc>
            </a:pPr>
            <a:r>
              <a:rPr lang="en-US" sz="1200" dirty="0">
                <a:solidFill>
                  <a:srgbClr val="303030"/>
                </a:solidFill>
                <a:latin typeface="Calibri"/>
                <a:cs typeface="Calibri"/>
              </a:rPr>
              <a:t>This innovation part contains the following </a:t>
            </a:r>
          </a:p>
          <a:p>
            <a:pPr marL="12700">
              <a:lnSpc>
                <a:spcPct val="100000"/>
              </a:lnSpc>
            </a:pPr>
            <a:r>
              <a:rPr lang="en-US" sz="1200" dirty="0">
                <a:solidFill>
                  <a:srgbClr val="303030"/>
                </a:solidFill>
                <a:latin typeface="Calibri"/>
                <a:cs typeface="Calibri"/>
              </a:rPr>
              <a:t>*LEVEL 1 (</a:t>
            </a:r>
            <a:r>
              <a:rPr lang="en-US" sz="1200" dirty="0" err="1">
                <a:solidFill>
                  <a:srgbClr val="303030"/>
                </a:solidFill>
                <a:latin typeface="Calibri"/>
                <a:cs typeface="Calibri"/>
              </a:rPr>
              <a:t>Ardunio</a:t>
            </a:r>
            <a:r>
              <a:rPr lang="en-US" sz="1200" dirty="0">
                <a:solidFill>
                  <a:srgbClr val="303030"/>
                </a:solidFill>
                <a:latin typeface="Calibri"/>
                <a:cs typeface="Calibri"/>
              </a:rPr>
              <a:t> sensor)                                 *LEVEL 8 ( The application)</a:t>
            </a:r>
          </a:p>
          <a:p>
            <a:pPr marL="12700">
              <a:lnSpc>
                <a:spcPct val="100000"/>
              </a:lnSpc>
            </a:pPr>
            <a:r>
              <a:rPr lang="en-US" sz="1200" dirty="0">
                <a:solidFill>
                  <a:srgbClr val="303030"/>
                </a:solidFill>
                <a:latin typeface="Calibri"/>
                <a:cs typeface="Calibri"/>
              </a:rPr>
              <a:t>*LEVEL 2 (payment)</a:t>
            </a:r>
          </a:p>
          <a:p>
            <a:pPr marL="12700">
              <a:lnSpc>
                <a:spcPct val="100000"/>
              </a:lnSpc>
            </a:pPr>
            <a:r>
              <a:rPr lang="en-US" sz="1200" dirty="0">
                <a:solidFill>
                  <a:srgbClr val="303030"/>
                </a:solidFill>
                <a:latin typeface="Calibri"/>
                <a:cs typeface="Calibri"/>
              </a:rPr>
              <a:t>*LEVEL 3 (Display)</a:t>
            </a:r>
          </a:p>
          <a:p>
            <a:pPr marL="12700">
              <a:lnSpc>
                <a:spcPct val="100000"/>
              </a:lnSpc>
            </a:pPr>
            <a:r>
              <a:rPr lang="en-US" sz="1200" dirty="0">
                <a:solidFill>
                  <a:srgbClr val="303030"/>
                </a:solidFill>
                <a:latin typeface="Calibri"/>
                <a:cs typeface="Calibri"/>
              </a:rPr>
              <a:t>*LEVEL 4 ( Motion sensors)</a:t>
            </a:r>
          </a:p>
          <a:p>
            <a:pPr marL="12700"/>
            <a:r>
              <a:rPr lang="en-US" sz="1200" dirty="0">
                <a:solidFill>
                  <a:srgbClr val="303030"/>
                </a:solidFill>
                <a:latin typeface="Calibri"/>
                <a:cs typeface="Calibri"/>
              </a:rPr>
              <a:t>*LEVEL 5 (Control unit)</a:t>
            </a:r>
          </a:p>
          <a:p>
            <a:pPr marL="12700"/>
            <a:r>
              <a:rPr lang="en-US" sz="1200" dirty="0">
                <a:solidFill>
                  <a:srgbClr val="303030"/>
                </a:solidFill>
                <a:latin typeface="Calibri"/>
                <a:cs typeface="Calibri"/>
              </a:rPr>
              <a:t>*LEVEL 6 (</a:t>
            </a:r>
            <a:r>
              <a:rPr lang="en-US" sz="1200" dirty="0" err="1"/>
              <a:t>LoRaWAN</a:t>
            </a:r>
            <a:r>
              <a:rPr lang="en-US" sz="1200" dirty="0"/>
              <a:t> )</a:t>
            </a:r>
          </a:p>
          <a:p>
            <a:pPr marL="12700"/>
            <a:r>
              <a:rPr lang="en-US" sz="1200" dirty="0">
                <a:solidFill>
                  <a:srgbClr val="303030"/>
                </a:solidFill>
                <a:latin typeface="Calibri"/>
                <a:cs typeface="Calibri"/>
              </a:rPr>
              <a:t>*LEVEL 7 (Data base server )</a:t>
            </a:r>
            <a:endParaRPr lang="en-US" sz="1200" dirty="0">
              <a:latin typeface="Calibri"/>
              <a:cs typeface="Calibri"/>
            </a:endParaRPr>
          </a:p>
          <a:p>
            <a:pPr marL="12700">
              <a:lnSpc>
                <a:spcPct val="100000"/>
              </a:lnSpc>
            </a:pPr>
            <a:endParaRPr sz="1200" dirty="0">
              <a:latin typeface="Calibri"/>
              <a:cs typeface="Calibri"/>
            </a:endParaRPr>
          </a:p>
        </p:txBody>
      </p:sp>
      <p:sp>
        <p:nvSpPr>
          <p:cNvPr id="3" name="object 3"/>
          <p:cNvSpPr txBox="1"/>
          <p:nvPr/>
        </p:nvSpPr>
        <p:spPr>
          <a:xfrm>
            <a:off x="577850" y="3954752"/>
            <a:ext cx="6248400" cy="5350183"/>
          </a:xfrm>
          <a:prstGeom prst="rect">
            <a:avLst/>
          </a:prstGeom>
        </p:spPr>
        <p:txBody>
          <a:bodyPr vert="horz" wrap="square" lIns="0" tIns="12700" rIns="0" bIns="0" rtlCol="0">
            <a:spAutoFit/>
          </a:bodyPr>
          <a:lstStyle/>
          <a:p>
            <a:pPr marL="12700">
              <a:lnSpc>
                <a:spcPct val="100000"/>
              </a:lnSpc>
              <a:spcBef>
                <a:spcPts val="100"/>
              </a:spcBef>
            </a:pPr>
            <a:r>
              <a:rPr lang="en-US" sz="1200" b="1" spc="-10" dirty="0">
                <a:solidFill>
                  <a:srgbClr val="303030"/>
                </a:solidFill>
                <a:latin typeface="Calibri"/>
                <a:cs typeface="Calibri"/>
              </a:rPr>
              <a:t>LEVEL 1 </a:t>
            </a:r>
            <a:endParaRPr lang="en-US" sz="1200" i="1" dirty="0">
              <a:latin typeface="Calibri"/>
              <a:cs typeface="Calibri"/>
            </a:endParaRPr>
          </a:p>
          <a:p>
            <a:pPr marL="12700">
              <a:lnSpc>
                <a:spcPct val="100000"/>
              </a:lnSpc>
              <a:spcBef>
                <a:spcPts val="100"/>
              </a:spcBef>
            </a:pPr>
            <a:r>
              <a:rPr lang="en-US" sz="1200" spc="-10" dirty="0">
                <a:solidFill>
                  <a:srgbClr val="303030"/>
                </a:solidFill>
                <a:latin typeface="Calibri"/>
                <a:cs typeface="Calibri"/>
              </a:rPr>
              <a:t>This level contains the </a:t>
            </a:r>
            <a:r>
              <a:rPr lang="en-US" sz="1200" spc="-10" dirty="0" err="1">
                <a:solidFill>
                  <a:srgbClr val="303030"/>
                </a:solidFill>
                <a:latin typeface="Calibri"/>
                <a:cs typeface="Calibri"/>
              </a:rPr>
              <a:t>ardunio</a:t>
            </a:r>
            <a:r>
              <a:rPr lang="en-US" sz="1200" spc="-10" dirty="0">
                <a:solidFill>
                  <a:srgbClr val="303030"/>
                </a:solidFill>
                <a:latin typeface="Calibri"/>
                <a:cs typeface="Calibri"/>
              </a:rPr>
              <a:t> sensors which has to place inside the gate of parking area which </a:t>
            </a:r>
            <a:r>
              <a:rPr lang="en-US" sz="1200" spc="-10" dirty="0" err="1">
                <a:solidFill>
                  <a:srgbClr val="303030"/>
                </a:solidFill>
                <a:latin typeface="Calibri"/>
                <a:cs typeface="Calibri"/>
              </a:rPr>
              <a:t>detectes</a:t>
            </a:r>
            <a:r>
              <a:rPr lang="en-US" sz="1200" spc="-10" dirty="0">
                <a:solidFill>
                  <a:srgbClr val="303030"/>
                </a:solidFill>
                <a:latin typeface="Calibri"/>
                <a:cs typeface="Calibri"/>
              </a:rPr>
              <a:t> he arrival and </a:t>
            </a:r>
            <a:r>
              <a:rPr lang="en-US" sz="1200" spc="-10" dirty="0" err="1">
                <a:solidFill>
                  <a:srgbClr val="303030"/>
                </a:solidFill>
                <a:latin typeface="Calibri"/>
                <a:cs typeface="Calibri"/>
              </a:rPr>
              <a:t>depature</a:t>
            </a:r>
            <a:r>
              <a:rPr lang="en-US" sz="1200" spc="-10" dirty="0">
                <a:solidFill>
                  <a:srgbClr val="303030"/>
                </a:solidFill>
                <a:latin typeface="Calibri"/>
                <a:cs typeface="Calibri"/>
              </a:rPr>
              <a:t> of the vehicles ,once the line of sensors get distracter it is recognized has a event and uploads the event to the IOT sever (When the a vehicles crosses the sensor it is consider has activity and upload the activity to IOT sever </a:t>
            </a:r>
          </a:p>
          <a:p>
            <a:pPr marL="12700">
              <a:lnSpc>
                <a:spcPct val="100000"/>
              </a:lnSpc>
              <a:spcBef>
                <a:spcPts val="100"/>
              </a:spcBef>
            </a:pPr>
            <a:endParaRPr lang="en-US" sz="1200" spc="-10" dirty="0">
              <a:solidFill>
                <a:srgbClr val="303030"/>
              </a:solidFill>
              <a:latin typeface="Calibri"/>
              <a:cs typeface="Calibri"/>
            </a:endParaRPr>
          </a:p>
          <a:p>
            <a:pPr marL="12700">
              <a:lnSpc>
                <a:spcPct val="100000"/>
              </a:lnSpc>
              <a:spcBef>
                <a:spcPts val="100"/>
              </a:spcBef>
            </a:pPr>
            <a:r>
              <a:rPr lang="en-US" sz="1200" b="1" spc="-10" dirty="0">
                <a:solidFill>
                  <a:srgbClr val="303030"/>
                </a:solidFill>
                <a:latin typeface="Calibri"/>
                <a:cs typeface="Calibri"/>
              </a:rPr>
              <a:t>LEVEL 2</a:t>
            </a:r>
            <a:endParaRPr lang="en-US" sz="1200" spc="-10" dirty="0">
              <a:solidFill>
                <a:srgbClr val="303030"/>
              </a:solidFill>
              <a:latin typeface="Calibri"/>
              <a:cs typeface="Calibri"/>
            </a:endParaRPr>
          </a:p>
          <a:p>
            <a:pPr marL="12700">
              <a:lnSpc>
                <a:spcPct val="100000"/>
              </a:lnSpc>
              <a:spcBef>
                <a:spcPts val="100"/>
              </a:spcBef>
            </a:pPr>
            <a:r>
              <a:rPr lang="en-US" sz="1200" spc="-10" dirty="0">
                <a:solidFill>
                  <a:srgbClr val="303030"/>
                </a:solidFill>
                <a:latin typeface="Calibri"/>
                <a:cs typeface="Calibri"/>
              </a:rPr>
              <a:t>This level include the payment process after the vehicle cross the sensor then it has to reach the cash counter in which payment can be done through offline or online (credit card /Debit card/UPI payment method)</a:t>
            </a:r>
          </a:p>
          <a:p>
            <a:pPr marL="12700">
              <a:lnSpc>
                <a:spcPct val="100000"/>
              </a:lnSpc>
              <a:spcBef>
                <a:spcPts val="100"/>
              </a:spcBef>
            </a:pPr>
            <a:endParaRPr lang="en-US" sz="1200" spc="-10" dirty="0">
              <a:solidFill>
                <a:srgbClr val="303030"/>
              </a:solidFill>
              <a:latin typeface="Calibri"/>
              <a:cs typeface="Calibri"/>
            </a:endParaRPr>
          </a:p>
          <a:p>
            <a:pPr marL="12700">
              <a:spcBef>
                <a:spcPts val="100"/>
              </a:spcBef>
            </a:pPr>
            <a:r>
              <a:rPr lang="en-US" sz="1200" b="1" dirty="0">
                <a:solidFill>
                  <a:srgbClr val="303030"/>
                </a:solidFill>
                <a:latin typeface="Calibri"/>
                <a:cs typeface="Calibri"/>
              </a:rPr>
              <a:t>LEVEL 3</a:t>
            </a:r>
          </a:p>
          <a:p>
            <a:pPr marL="12700">
              <a:spcBef>
                <a:spcPts val="100"/>
              </a:spcBef>
            </a:pPr>
            <a:r>
              <a:rPr lang="en-US" sz="1200" dirty="0">
                <a:solidFill>
                  <a:srgbClr val="303030"/>
                </a:solidFill>
                <a:latin typeface="Calibri"/>
                <a:cs typeface="Calibri"/>
              </a:rPr>
              <a:t>After the payment is done the application gives a notification to the user regarding the location of the parking and the duration allowed for him </a:t>
            </a:r>
          </a:p>
          <a:p>
            <a:pPr marL="12700">
              <a:spcBef>
                <a:spcPts val="100"/>
              </a:spcBef>
            </a:pPr>
            <a:endParaRPr lang="en-US" sz="1200" dirty="0">
              <a:solidFill>
                <a:srgbClr val="303030"/>
              </a:solidFill>
              <a:latin typeface="Calibri"/>
              <a:cs typeface="Calibri"/>
            </a:endParaRPr>
          </a:p>
          <a:p>
            <a:pPr marL="12700">
              <a:spcBef>
                <a:spcPts val="100"/>
              </a:spcBef>
            </a:pPr>
            <a:r>
              <a:rPr lang="en-US" sz="1200" b="1" dirty="0">
                <a:solidFill>
                  <a:srgbClr val="303030"/>
                </a:solidFill>
                <a:latin typeface="Calibri"/>
                <a:cs typeface="Calibri"/>
              </a:rPr>
              <a:t>LEVEL 4</a:t>
            </a:r>
          </a:p>
          <a:p>
            <a:pPr marL="12700">
              <a:spcBef>
                <a:spcPts val="100"/>
              </a:spcBef>
            </a:pPr>
            <a:r>
              <a:rPr lang="en-US" sz="1200" dirty="0">
                <a:solidFill>
                  <a:srgbClr val="303030"/>
                </a:solidFill>
                <a:latin typeface="Calibri"/>
                <a:cs typeface="Calibri"/>
              </a:rPr>
              <a:t>The sensors has to place in two end of the parking space </a:t>
            </a:r>
            <a:r>
              <a:rPr lang="en-US" sz="1200" dirty="0" err="1">
                <a:solidFill>
                  <a:srgbClr val="303030"/>
                </a:solidFill>
                <a:latin typeface="Calibri"/>
                <a:cs typeface="Calibri"/>
              </a:rPr>
              <a:t>i,e</a:t>
            </a:r>
            <a:r>
              <a:rPr lang="en-US" sz="1200" dirty="0">
                <a:solidFill>
                  <a:srgbClr val="303030"/>
                </a:solidFill>
                <a:latin typeface="Calibri"/>
                <a:cs typeface="Calibri"/>
              </a:rPr>
              <a:t> if parking lot contains a 20 spaces in the </a:t>
            </a:r>
            <a:r>
              <a:rPr lang="en-US" sz="1200" dirty="0" err="1">
                <a:solidFill>
                  <a:srgbClr val="303030"/>
                </a:solidFill>
                <a:latin typeface="Calibri"/>
                <a:cs typeface="Calibri"/>
              </a:rPr>
              <a:t>dimention</a:t>
            </a:r>
            <a:r>
              <a:rPr lang="en-US" sz="1200" dirty="0">
                <a:solidFill>
                  <a:srgbClr val="303030"/>
                </a:solidFill>
                <a:latin typeface="Calibri"/>
                <a:cs typeface="Calibri"/>
              </a:rPr>
              <a:t> of 2X10 then pair of  12 sensors required the sensors are arrange such a way that it should cover all the parking spaces ,if the entire parking lot as no vehicles the sensors doesn’t feel any </a:t>
            </a:r>
            <a:r>
              <a:rPr lang="en-US" sz="1200" dirty="0" err="1">
                <a:solidFill>
                  <a:srgbClr val="303030"/>
                </a:solidFill>
                <a:latin typeface="Calibri"/>
                <a:cs typeface="Calibri"/>
              </a:rPr>
              <a:t>distrubance</a:t>
            </a:r>
            <a:r>
              <a:rPr lang="en-US" sz="1200" dirty="0">
                <a:solidFill>
                  <a:srgbClr val="303030"/>
                </a:solidFill>
                <a:latin typeface="Calibri"/>
                <a:cs typeface="Calibri"/>
              </a:rPr>
              <a:t> </a:t>
            </a:r>
            <a:r>
              <a:rPr lang="en-US" sz="1200" dirty="0" err="1">
                <a:solidFill>
                  <a:srgbClr val="303030"/>
                </a:solidFill>
                <a:latin typeface="Calibri"/>
                <a:cs typeface="Calibri"/>
              </a:rPr>
              <a:t>i,e</a:t>
            </a:r>
            <a:r>
              <a:rPr lang="en-US" sz="1200" dirty="0">
                <a:solidFill>
                  <a:srgbClr val="303030"/>
                </a:solidFill>
                <a:latin typeface="Calibri"/>
                <a:cs typeface="Calibri"/>
              </a:rPr>
              <a:t> no activity is occurred is updated in the IOT server. If a car is parked in a specific place then the </a:t>
            </a:r>
            <a:r>
              <a:rPr lang="en-US" sz="1200" dirty="0" err="1">
                <a:solidFill>
                  <a:srgbClr val="303030"/>
                </a:solidFill>
                <a:latin typeface="Calibri"/>
                <a:cs typeface="Calibri"/>
              </a:rPr>
              <a:t>distrubance</a:t>
            </a:r>
            <a:r>
              <a:rPr lang="en-US" sz="1200" dirty="0">
                <a:solidFill>
                  <a:srgbClr val="303030"/>
                </a:solidFill>
                <a:latin typeface="Calibri"/>
                <a:cs typeface="Calibri"/>
              </a:rPr>
              <a:t> is felt by the sensors and updates in the IOT server. For Example if a car parked in the 1</a:t>
            </a:r>
            <a:r>
              <a:rPr lang="en-US" sz="1200" baseline="30000" dirty="0">
                <a:solidFill>
                  <a:srgbClr val="303030"/>
                </a:solidFill>
                <a:latin typeface="Calibri"/>
                <a:cs typeface="Calibri"/>
              </a:rPr>
              <a:t>st</a:t>
            </a:r>
            <a:r>
              <a:rPr lang="en-US" sz="1200" dirty="0">
                <a:solidFill>
                  <a:srgbClr val="303030"/>
                </a:solidFill>
                <a:latin typeface="Calibri"/>
                <a:cs typeface="Calibri"/>
              </a:rPr>
              <a:t>  vertical row of 5</a:t>
            </a:r>
            <a:r>
              <a:rPr lang="en-US" sz="1200" baseline="30000" dirty="0">
                <a:solidFill>
                  <a:srgbClr val="303030"/>
                </a:solidFill>
                <a:latin typeface="Calibri"/>
                <a:cs typeface="Calibri"/>
              </a:rPr>
              <a:t>th</a:t>
            </a:r>
            <a:r>
              <a:rPr lang="en-US" sz="1200" dirty="0">
                <a:solidFill>
                  <a:srgbClr val="303030"/>
                </a:solidFill>
                <a:latin typeface="Calibri"/>
                <a:cs typeface="Calibri"/>
              </a:rPr>
              <a:t> horizontal column then the </a:t>
            </a:r>
            <a:r>
              <a:rPr lang="en-US" sz="1200" dirty="0" err="1">
                <a:solidFill>
                  <a:srgbClr val="303030"/>
                </a:solidFill>
                <a:latin typeface="Calibri"/>
                <a:cs typeface="Calibri"/>
              </a:rPr>
              <a:t>distrubance</a:t>
            </a:r>
            <a:r>
              <a:rPr lang="en-US" sz="1200" dirty="0">
                <a:solidFill>
                  <a:srgbClr val="303030"/>
                </a:solidFill>
                <a:latin typeface="Calibri"/>
                <a:cs typeface="Calibri"/>
              </a:rPr>
              <a:t> is felt in the sensors of 5’ 5’’ and </a:t>
            </a:r>
            <a:r>
              <a:rPr lang="en-US" sz="1200" dirty="0" err="1">
                <a:solidFill>
                  <a:srgbClr val="303030"/>
                </a:solidFill>
                <a:latin typeface="Calibri"/>
                <a:cs typeface="Calibri"/>
              </a:rPr>
              <a:t>A’and</a:t>
            </a:r>
            <a:r>
              <a:rPr lang="en-US" sz="1200" dirty="0">
                <a:solidFill>
                  <a:srgbClr val="303030"/>
                </a:solidFill>
                <a:latin typeface="Calibri"/>
                <a:cs typeface="Calibri"/>
              </a:rPr>
              <a:t> A’’ </a:t>
            </a:r>
            <a:r>
              <a:rPr lang="en-US" sz="1200" dirty="0" err="1">
                <a:solidFill>
                  <a:srgbClr val="303030"/>
                </a:solidFill>
                <a:latin typeface="Calibri"/>
                <a:cs typeface="Calibri"/>
              </a:rPr>
              <a:t>untill</a:t>
            </a:r>
            <a:r>
              <a:rPr lang="en-US" sz="1200" dirty="0">
                <a:solidFill>
                  <a:srgbClr val="303030"/>
                </a:solidFill>
                <a:latin typeface="Calibri"/>
                <a:cs typeface="Calibri"/>
              </a:rPr>
              <a:t> the car as be taken away from the parking space till that the circuit not complete ,once the car as been taken from the parking space the circuit completed and updates the server that the parking space is free.(the sensor which is used motion sensor)</a:t>
            </a:r>
            <a:endParaRPr lang="en-US" sz="1200" dirty="0">
              <a:latin typeface="Calibri"/>
              <a:cs typeface="Calibri"/>
            </a:endParaRPr>
          </a:p>
          <a:p>
            <a:pPr marL="12700">
              <a:spcBef>
                <a:spcPts val="100"/>
              </a:spcBef>
            </a:pPr>
            <a:endParaRPr lang="en-US" sz="1200" dirty="0">
              <a:solidFill>
                <a:srgbClr val="303030"/>
              </a:solidFill>
              <a:latin typeface="Calibri"/>
              <a:cs typeface="Calibri"/>
            </a:endParaRPr>
          </a:p>
          <a:p>
            <a:pPr marL="12700">
              <a:spcBef>
                <a:spcPts val="100"/>
              </a:spcBef>
            </a:pPr>
            <a:r>
              <a:rPr lang="en-US" sz="1200" dirty="0">
                <a:latin typeface="Calibri"/>
                <a:cs typeface="Calibri"/>
              </a:rPr>
              <a:t>                                             </a:t>
            </a:r>
          </a:p>
          <a:p>
            <a:pPr marL="12700">
              <a:lnSpc>
                <a:spcPct val="100000"/>
              </a:lnSpc>
              <a:spcBef>
                <a:spcPts val="100"/>
              </a:spcBef>
            </a:pPr>
            <a:r>
              <a:rPr lang="en-US" sz="1200" spc="-10" dirty="0">
                <a:solidFill>
                  <a:srgbClr val="303030"/>
                </a:solidFill>
                <a:latin typeface="Calibri"/>
                <a:cs typeface="Calibri"/>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519" y="413056"/>
            <a:ext cx="6434614" cy="4343400"/>
          </a:xfrm>
        </p:spPr>
        <p:style>
          <a:lnRef idx="2">
            <a:schemeClr val="dk1"/>
          </a:lnRef>
          <a:fillRef idx="1">
            <a:schemeClr val="lt1"/>
          </a:fillRef>
          <a:effectRef idx="0">
            <a:schemeClr val="dk1"/>
          </a:effectRef>
          <a:fontRef idx="minor">
            <a:schemeClr val="dk1"/>
          </a:fontRef>
        </p:style>
        <p:txBody>
          <a:bodyPr/>
          <a:lstStyle/>
          <a:p>
            <a:r>
              <a:rPr lang="en-US" dirty="0"/>
              <a:t>                            A     1 ’2’ 3’  4’ 5’ 6’ 7’ 8’ 9’10’    A’</a:t>
            </a:r>
            <a:br>
              <a:rPr lang="en-US" dirty="0"/>
            </a:br>
            <a:br>
              <a:rPr lang="en-US" dirty="0"/>
            </a:br>
            <a:br>
              <a:rPr lang="en-US" dirty="0"/>
            </a:br>
            <a:r>
              <a:rPr lang="en-US" dirty="0"/>
              <a:t>                              B   1’’2’’3’’4’’5’’6’’7’’8’’9’’10’’  B’</a:t>
            </a:r>
            <a:br>
              <a:rPr lang="en-US" dirty="0"/>
            </a:br>
            <a:r>
              <a:rPr lang="en-US" dirty="0"/>
              <a:t>             </a:t>
            </a:r>
            <a:br>
              <a:rPr lang="en-US" dirty="0"/>
            </a:br>
            <a:r>
              <a:rPr lang="en-US" dirty="0"/>
              <a:t>                             EXAMPLE for 20 space parking (2x10)</a:t>
            </a:r>
            <a:br>
              <a:rPr lang="en-US" dirty="0"/>
            </a:br>
            <a:r>
              <a:rPr lang="en-US" dirty="0"/>
              <a:t>                             Where 1’and1’’are the pair of sensors similarly 12</a:t>
            </a:r>
            <a:br>
              <a:rPr lang="en-US" dirty="0"/>
            </a:br>
            <a:r>
              <a:rPr lang="en-US" dirty="0"/>
              <a:t>                             pairs of sensors are present </a:t>
            </a:r>
            <a:br>
              <a:rPr lang="en-US" dirty="0"/>
            </a:br>
            <a:br>
              <a:rPr lang="en-US" dirty="0"/>
            </a:br>
            <a:br>
              <a:rPr lang="en-US" dirty="0"/>
            </a:br>
            <a:br>
              <a:rPr lang="en-US" dirty="0"/>
            </a:br>
            <a:br>
              <a:rPr lang="en-US" dirty="0"/>
            </a:br>
            <a:endParaRPr lang="en-US" dirty="0"/>
          </a:p>
        </p:txBody>
      </p:sp>
      <p:sp>
        <p:nvSpPr>
          <p:cNvPr id="3" name="Subtitle 2"/>
          <p:cNvSpPr>
            <a:spLocks noGrp="1"/>
          </p:cNvSpPr>
          <p:nvPr>
            <p:ph type="subTitle" idx="4"/>
          </p:nvPr>
        </p:nvSpPr>
        <p:spPr>
          <a:xfrm>
            <a:off x="484743" y="4873930"/>
            <a:ext cx="6434614" cy="3862596"/>
          </a:xfrm>
        </p:spPr>
        <p:txBody>
          <a:bodyPr/>
          <a:lstStyle/>
          <a:p>
            <a:r>
              <a:rPr lang="en-US" b="1" dirty="0"/>
              <a:t>LEVEL 5</a:t>
            </a:r>
            <a:endParaRPr lang="en-US" sz="1100" b="1" dirty="0"/>
          </a:p>
          <a:p>
            <a:r>
              <a:rPr lang="en-US" sz="1100" dirty="0"/>
              <a:t>This section includes the control unit where it controls the entire process from starting to end ,the controller which used is </a:t>
            </a:r>
            <a:r>
              <a:rPr lang="en-US" sz="1100" dirty="0" err="1"/>
              <a:t>Ardunio</a:t>
            </a:r>
            <a:r>
              <a:rPr lang="en-US" sz="1100" dirty="0"/>
              <a:t> ,where from the level 1to the level   it controls the entire process  ,if a car passes through a motion sensor then it updates to the </a:t>
            </a:r>
            <a:r>
              <a:rPr lang="en-US" sz="1100" dirty="0" err="1"/>
              <a:t>ardunio</a:t>
            </a:r>
            <a:r>
              <a:rPr lang="en-US" sz="1100" dirty="0"/>
              <a:t> and it monitors continuously once the vehicle enter the parking space the corresponding sensors provide information to the </a:t>
            </a:r>
            <a:r>
              <a:rPr lang="en-US" sz="1100" dirty="0" err="1"/>
              <a:t>ardunio</a:t>
            </a:r>
            <a:r>
              <a:rPr lang="en-US" sz="1100" dirty="0"/>
              <a:t> and takes necessary at takes action regarding to it for example a car as been parked for a long time than a allowed time then it is notice by the </a:t>
            </a:r>
            <a:r>
              <a:rPr lang="en-US" sz="1100" dirty="0" err="1"/>
              <a:t>ardunio</a:t>
            </a:r>
            <a:r>
              <a:rPr lang="en-US" sz="1100" dirty="0"/>
              <a:t> and fine will be detected from the user  </a:t>
            </a:r>
            <a:endParaRPr lang="en-US" dirty="0"/>
          </a:p>
          <a:p>
            <a:r>
              <a:rPr lang="en-US" b="1" dirty="0"/>
              <a:t>LEVEL 6</a:t>
            </a:r>
          </a:p>
          <a:p>
            <a:r>
              <a:rPr lang="en-US" sz="1100" dirty="0"/>
              <a:t>This includes </a:t>
            </a:r>
            <a:r>
              <a:rPr lang="en-US" sz="1100" dirty="0" err="1"/>
              <a:t>LoRaWAN</a:t>
            </a:r>
            <a:r>
              <a:rPr lang="en-US" sz="1100" dirty="0"/>
              <a:t> which is a networking protocol use to establish connection between IOT sensors and controller with l power consumption </a:t>
            </a:r>
          </a:p>
          <a:p>
            <a:r>
              <a:rPr lang="en-US" b="1" dirty="0"/>
              <a:t>LEVEL 7</a:t>
            </a:r>
          </a:p>
          <a:p>
            <a:r>
              <a:rPr lang="en-US" sz="1100" dirty="0">
                <a:latin typeface="+mj-lt"/>
              </a:rPr>
              <a:t>This includes a database sever which updates all the actions of the user through mobile application and store the all the information. </a:t>
            </a:r>
          </a:p>
          <a:p>
            <a:r>
              <a:rPr lang="en-US" b="1" dirty="0"/>
              <a:t>LEVEL 8</a:t>
            </a:r>
          </a:p>
          <a:p>
            <a:r>
              <a:rPr lang="en-US" sz="1100" dirty="0"/>
              <a:t>This includes  the mobile application in which the user can find all the data regarding the parking space availability.</a:t>
            </a:r>
          </a:p>
          <a:p>
            <a:endParaRPr lang="en-US" sz="1100" b="1" dirty="0">
              <a:latin typeface="+mj-lt"/>
            </a:endParaRPr>
          </a:p>
          <a:p>
            <a:endParaRPr lang="en-US" dirty="0"/>
          </a:p>
          <a:p>
            <a:endParaRPr lang="en-US" dirty="0"/>
          </a:p>
        </p:txBody>
      </p:sp>
      <p:sp>
        <p:nvSpPr>
          <p:cNvPr id="4" name="Rectangle 3"/>
          <p:cNvSpPr/>
          <p:nvPr/>
        </p:nvSpPr>
        <p:spPr>
          <a:xfrm>
            <a:off x="2330450" y="698500"/>
            <a:ext cx="2286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a:off x="25590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7876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0162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2448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4" idx="0"/>
            <a:endCxn id="4" idx="2"/>
          </p:cNvCxnSpPr>
          <p:nvPr/>
        </p:nvCxnSpPr>
        <p:spPr>
          <a:xfrm>
            <a:off x="34734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7020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9306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1592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387850" y="6985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4" idx="1"/>
          </p:cNvCxnSpPr>
          <p:nvPr/>
        </p:nvCxnSpPr>
        <p:spPr>
          <a:xfrm>
            <a:off x="2330450" y="965200"/>
            <a:ext cx="22860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2025650" y="96520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25650" y="698500"/>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101850" y="1079500"/>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101850" y="10795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92650" y="835025"/>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921250" y="698500"/>
            <a:ext cx="0" cy="13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4692650" y="107950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921250" y="10795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31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5922" y="318700"/>
            <a:ext cx="6806565" cy="276999"/>
          </a:xfrm>
        </p:spPr>
        <p:txBody>
          <a:bodyPr/>
          <a:lstStyle/>
          <a:p>
            <a:r>
              <a:rPr lang="en-US" dirty="0"/>
              <a:t>Pictorial </a:t>
            </a:r>
            <a:r>
              <a:rPr lang="en-US" dirty="0" err="1"/>
              <a:t>reprenstation</a:t>
            </a:r>
            <a:endParaRPr lang="en-US" dirty="0"/>
          </a:p>
        </p:txBody>
      </p:sp>
      <p:sp>
        <p:nvSpPr>
          <p:cNvPr id="4" name="Rounded Rectangle 3"/>
          <p:cNvSpPr/>
          <p:nvPr/>
        </p:nvSpPr>
        <p:spPr>
          <a:xfrm>
            <a:off x="646468" y="1066800"/>
            <a:ext cx="1143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Motion sensor </a:t>
            </a:r>
          </a:p>
        </p:txBody>
      </p:sp>
      <p:sp>
        <p:nvSpPr>
          <p:cNvPr id="5" name="Rounded Rectangle 4"/>
          <p:cNvSpPr/>
          <p:nvPr/>
        </p:nvSpPr>
        <p:spPr>
          <a:xfrm>
            <a:off x="2157887" y="1079500"/>
            <a:ext cx="1143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Payment </a:t>
            </a:r>
          </a:p>
        </p:txBody>
      </p:sp>
      <p:sp>
        <p:nvSpPr>
          <p:cNvPr id="6" name="Rounded Rectangle 5"/>
          <p:cNvSpPr/>
          <p:nvPr/>
        </p:nvSpPr>
        <p:spPr>
          <a:xfrm>
            <a:off x="3892550" y="1079500"/>
            <a:ext cx="164592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Acknowledge  -</a:t>
            </a:r>
            <a:r>
              <a:rPr lang="en-US" dirty="0" err="1">
                <a:solidFill>
                  <a:schemeClr val="tx1"/>
                </a:solidFill>
              </a:rPr>
              <a:t>ment</a:t>
            </a:r>
            <a:endParaRPr lang="en-US" dirty="0">
              <a:solidFill>
                <a:schemeClr val="tx1"/>
              </a:solidFill>
            </a:endParaRPr>
          </a:p>
        </p:txBody>
      </p:sp>
      <p:sp>
        <p:nvSpPr>
          <p:cNvPr id="7" name="Rounded Rectangle 6"/>
          <p:cNvSpPr/>
          <p:nvPr/>
        </p:nvSpPr>
        <p:spPr>
          <a:xfrm>
            <a:off x="6120368" y="1066800"/>
            <a:ext cx="1072119"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Motion</a:t>
            </a:r>
          </a:p>
          <a:p>
            <a:pPr algn="ctr"/>
            <a:r>
              <a:rPr lang="en-US" dirty="0">
                <a:solidFill>
                  <a:schemeClr val="tx1"/>
                </a:solidFill>
              </a:rPr>
              <a:t>sensor</a:t>
            </a:r>
          </a:p>
        </p:txBody>
      </p:sp>
      <p:sp>
        <p:nvSpPr>
          <p:cNvPr id="8" name="Rounded Rectangle 7"/>
          <p:cNvSpPr/>
          <p:nvPr/>
        </p:nvSpPr>
        <p:spPr>
          <a:xfrm>
            <a:off x="3016250" y="2070100"/>
            <a:ext cx="1143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a:t>
            </a:r>
          </a:p>
          <a:p>
            <a:pPr algn="ctr"/>
            <a:r>
              <a:rPr lang="en-US" dirty="0"/>
              <a:t>unit</a:t>
            </a:r>
          </a:p>
        </p:txBody>
      </p:sp>
      <p:sp>
        <p:nvSpPr>
          <p:cNvPr id="9" name="Rounded Rectangle 8"/>
          <p:cNvSpPr/>
          <p:nvPr/>
        </p:nvSpPr>
        <p:spPr>
          <a:xfrm>
            <a:off x="3016250" y="3060700"/>
            <a:ext cx="1143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Database</a:t>
            </a:r>
          </a:p>
          <a:p>
            <a:pPr algn="ctr"/>
            <a:r>
              <a:rPr lang="en-US" dirty="0"/>
              <a:t>Server </a:t>
            </a:r>
          </a:p>
        </p:txBody>
      </p:sp>
      <p:sp>
        <p:nvSpPr>
          <p:cNvPr id="10" name="Rounded Rectangle 9"/>
          <p:cNvSpPr/>
          <p:nvPr/>
        </p:nvSpPr>
        <p:spPr>
          <a:xfrm>
            <a:off x="2863850" y="4203700"/>
            <a:ext cx="1447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cxnSp>
        <p:nvCxnSpPr>
          <p:cNvPr id="12" name="Straight Arrow Connector 11"/>
          <p:cNvCxnSpPr>
            <a:endCxn id="8" idx="1"/>
          </p:cNvCxnSpPr>
          <p:nvPr/>
        </p:nvCxnSpPr>
        <p:spPr>
          <a:xfrm>
            <a:off x="1035050" y="2374900"/>
            <a:ext cx="198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035050" y="16891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797248" y="1358900"/>
            <a:ext cx="368419"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3322506" y="1384300"/>
            <a:ext cx="57004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538470" y="1384300"/>
            <a:ext cx="570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a:cxnSpLocks/>
          </p:cNvCxnSpPr>
          <p:nvPr/>
        </p:nvCxnSpPr>
        <p:spPr>
          <a:xfrm flipV="1">
            <a:off x="4191977" y="2374900"/>
            <a:ext cx="2462247" cy="317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p:cNvCxnSpPr>
            <a:cxnSpLocks/>
            <a:endCxn id="6" idx="2"/>
          </p:cNvCxnSpPr>
          <p:nvPr/>
        </p:nvCxnSpPr>
        <p:spPr>
          <a:xfrm flipH="1" flipV="1">
            <a:off x="4715510" y="1719580"/>
            <a:ext cx="12798" cy="648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cxnSpLocks/>
          </p:cNvCxnSpPr>
          <p:nvPr/>
        </p:nvCxnSpPr>
        <p:spPr>
          <a:xfrm flipH="1" flipV="1">
            <a:off x="6654224" y="1669562"/>
            <a:ext cx="2203" cy="698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9" idx="0"/>
          </p:cNvCxnSpPr>
          <p:nvPr/>
        </p:nvCxnSpPr>
        <p:spPr>
          <a:xfrm>
            <a:off x="3587750" y="26797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587750" y="36703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3587750" y="48133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ounded Rectangle 54"/>
          <p:cNvSpPr/>
          <p:nvPr/>
        </p:nvSpPr>
        <p:spPr>
          <a:xfrm>
            <a:off x="3112228" y="5387213"/>
            <a:ext cx="9906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p>
        </p:txBody>
      </p:sp>
    </p:spTree>
    <p:extLst>
      <p:ext uri="{BB962C8B-B14F-4D97-AF65-F5344CB8AC3E}">
        <p14:creationId xmlns:p14="http://schemas.microsoft.com/office/powerpoint/2010/main" val="229258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42" y="427736"/>
            <a:ext cx="6806565" cy="1969770"/>
          </a:xfrm>
        </p:spPr>
        <p:txBody>
          <a:bodyPr/>
          <a:lstStyle/>
          <a:p>
            <a:r>
              <a:rPr lang="en-US" b="1" dirty="0"/>
              <a:t>METHOD OF OPERATION</a:t>
            </a:r>
            <a:br>
              <a:rPr lang="en-US" b="1" dirty="0"/>
            </a:br>
            <a:r>
              <a:rPr lang="en-US" sz="1100" dirty="0"/>
              <a:t>when a person who in search of parking space can find the  </a:t>
            </a:r>
            <a:r>
              <a:rPr lang="en-US" sz="1100" dirty="0" err="1"/>
              <a:t>relavent</a:t>
            </a:r>
            <a:r>
              <a:rPr lang="en-US" sz="1100" dirty="0"/>
              <a:t> data using the mobile application first the car as  to cross the motion sensor then he has to finish the payment then he has to movie to the provided parking space where the pair of sensors detects </a:t>
            </a:r>
            <a:r>
              <a:rPr lang="en-US" sz="1100" dirty="0" err="1"/>
              <a:t>tha</a:t>
            </a:r>
            <a:r>
              <a:rPr lang="en-US" sz="1100" dirty="0"/>
              <a:t> arrival of the car and updates the information to the </a:t>
            </a:r>
            <a:r>
              <a:rPr lang="en-US" sz="1100" dirty="0" err="1"/>
              <a:t>ardunio</a:t>
            </a:r>
            <a:r>
              <a:rPr lang="en-US" sz="1100" dirty="0"/>
              <a:t> monitors until the car movie from the parking lot </a:t>
            </a:r>
            <a:br>
              <a:rPr lang="en-US" sz="1100" dirty="0"/>
            </a:br>
            <a:br>
              <a:rPr lang="en-US" sz="1100" dirty="0"/>
            </a:br>
            <a:r>
              <a:rPr lang="en-US" sz="1100" dirty="0"/>
              <a:t>If a car crosses motion sensor 1 and it is noticed by </a:t>
            </a:r>
            <a:r>
              <a:rPr lang="en-US" sz="1100" dirty="0" err="1"/>
              <a:t>ardunio</a:t>
            </a:r>
            <a:r>
              <a:rPr lang="en-US" sz="1100" dirty="0"/>
              <a:t> when car enter into the parking space then it has been notice by the </a:t>
            </a:r>
            <a:r>
              <a:rPr lang="en-US" sz="1100" dirty="0" err="1"/>
              <a:t>ardunio</a:t>
            </a:r>
            <a:r>
              <a:rPr lang="en-US" sz="1100" dirty="0"/>
              <a:t> and it updates to the mobile application once the car has taken from the parking space and crosses motion sensor one then it acknowledges  has the car has left from the parking space this how the system work.</a:t>
            </a:r>
            <a:br>
              <a:rPr lang="en-US" sz="1100" dirty="0"/>
            </a:br>
            <a:br>
              <a:rPr lang="en-US" sz="1100" dirty="0"/>
            </a:br>
            <a:r>
              <a:rPr lang="en-US" sz="1100" dirty="0"/>
              <a:t>  </a:t>
            </a:r>
            <a:endParaRPr lang="en-US" b="1" dirty="0"/>
          </a:p>
        </p:txBody>
      </p:sp>
      <p:sp>
        <p:nvSpPr>
          <p:cNvPr id="3" name="TextBox 2">
            <a:extLst>
              <a:ext uri="{FF2B5EF4-FFF2-40B4-BE49-F238E27FC236}">
                <a16:creationId xmlns:a16="http://schemas.microsoft.com/office/drawing/2014/main" id="{D0EE8E53-AD83-9166-2193-3414C27C27BB}"/>
              </a:ext>
            </a:extLst>
          </p:cNvPr>
          <p:cNvSpPr txBox="1"/>
          <p:nvPr/>
        </p:nvSpPr>
        <p:spPr>
          <a:xfrm>
            <a:off x="361535" y="2397506"/>
            <a:ext cx="6759257" cy="8386911"/>
          </a:xfrm>
          <a:prstGeom prst="rect">
            <a:avLst/>
          </a:prstGeom>
          <a:noFill/>
        </p:spPr>
        <p:txBody>
          <a:bodyPr wrap="square" rtlCol="0">
            <a:spAutoFit/>
          </a:bodyPr>
          <a:lstStyle/>
          <a:p>
            <a:r>
              <a:rPr lang="en-IN" sz="1100" dirty="0"/>
              <a:t>Package revision;</a:t>
            </a:r>
          </a:p>
          <a:p>
            <a:r>
              <a:rPr lang="en-IN" sz="1100" dirty="0"/>
              <a:t>Import </a:t>
            </a:r>
            <a:r>
              <a:rPr lang="en-IN" sz="1100" dirty="0" err="1"/>
              <a:t>java.until.Scanner</a:t>
            </a:r>
            <a:r>
              <a:rPr lang="en-IN" sz="1100" dirty="0"/>
              <a:t>;</a:t>
            </a:r>
          </a:p>
          <a:p>
            <a:r>
              <a:rPr lang="en-IN" sz="1100" dirty="0"/>
              <a:t>Private parking{</a:t>
            </a:r>
          </a:p>
          <a:p>
            <a:r>
              <a:rPr lang="en-IN" sz="1100" dirty="0"/>
              <a:t>Private space parking;</a:t>
            </a:r>
          </a:p>
          <a:p>
            <a:r>
              <a:rPr lang="en-IN" sz="1100" dirty="0"/>
              <a:t>Private int total Seats;</a:t>
            </a:r>
          </a:p>
          <a:p>
            <a:endParaRPr lang="en-IN" sz="1100" dirty="0"/>
          </a:p>
          <a:p>
            <a:endParaRPr lang="en-IN" sz="1100" dirty="0"/>
          </a:p>
          <a:p>
            <a:endParaRPr lang="en-IN" sz="1100" dirty="0"/>
          </a:p>
          <a:p>
            <a:endParaRPr lang="en-IN" sz="1100" dirty="0"/>
          </a:p>
          <a:p>
            <a:r>
              <a:rPr lang="en-IN" sz="1100" dirty="0"/>
              <a:t>Private space parking(int total parking space){</a:t>
            </a:r>
          </a:p>
          <a:p>
            <a:r>
              <a:rPr lang="en-IN" sz="1100" dirty="0" err="1"/>
              <a:t>This.total</a:t>
            </a:r>
            <a:r>
              <a:rPr lang="en-IN" sz="1100" dirty="0"/>
              <a:t> space </a:t>
            </a:r>
            <a:r>
              <a:rPr lang="en-IN" sz="1100" dirty="0" err="1"/>
              <a:t>parkings</a:t>
            </a:r>
            <a:r>
              <a:rPr lang="en-IN" sz="1100" dirty="0"/>
              <a:t>=total space </a:t>
            </a:r>
            <a:r>
              <a:rPr lang="en-IN" sz="1100" dirty="0" err="1"/>
              <a:t>parkings</a:t>
            </a:r>
            <a:r>
              <a:rPr lang="en-IN" sz="1100" dirty="0"/>
              <a:t>;</a:t>
            </a:r>
          </a:p>
          <a:p>
            <a:r>
              <a:rPr lang="en-IN" sz="1100" dirty="0"/>
              <a:t>Parking=new parking space[total parking space];</a:t>
            </a:r>
          </a:p>
          <a:p>
            <a:endParaRPr lang="en-IN" sz="1100" dirty="0"/>
          </a:p>
          <a:p>
            <a:endParaRPr lang="en-IN" sz="1100" dirty="0"/>
          </a:p>
          <a:p>
            <a:endParaRPr lang="en-IN" sz="1100" dirty="0"/>
          </a:p>
          <a:p>
            <a:endParaRPr lang="en-IN" sz="1100" dirty="0"/>
          </a:p>
          <a:p>
            <a:r>
              <a:rPr lang="en-IN" sz="1100" dirty="0"/>
              <a:t>}</a:t>
            </a:r>
          </a:p>
          <a:p>
            <a:r>
              <a:rPr lang="en-IN" sz="1100" dirty="0"/>
              <a:t>Private space parking(int parking space)</a:t>
            </a:r>
          </a:p>
          <a:p>
            <a:r>
              <a:rPr lang="en-IN" sz="1100" dirty="0"/>
              <a:t>{</a:t>
            </a:r>
          </a:p>
          <a:p>
            <a:r>
              <a:rPr lang="en-IN" sz="1100" dirty="0"/>
              <a:t>If(space parking&lt;1||</a:t>
            </a:r>
          </a:p>
          <a:p>
            <a:r>
              <a:rPr lang="en-IN" sz="1100" dirty="0"/>
              <a:t>Space parking numbers&gt;total space parking ){</a:t>
            </a:r>
          </a:p>
          <a:p>
            <a:r>
              <a:rPr lang="en-IN" sz="1100" dirty="0"/>
              <a:t>   </a:t>
            </a:r>
            <a:r>
              <a:rPr lang="en-IN" sz="1100" dirty="0" err="1"/>
              <a:t>system.out.print</a:t>
            </a:r>
            <a:r>
              <a:rPr lang="en-IN" sz="1100" dirty="0"/>
              <a:t>(“invalid parking number”);</a:t>
            </a:r>
          </a:p>
          <a:p>
            <a:r>
              <a:rPr lang="en-IN" sz="1100" dirty="0"/>
              <a:t>   return false;</a:t>
            </a:r>
          </a:p>
          <a:p>
            <a:r>
              <a:rPr lang="en-IN" sz="1100" dirty="0"/>
              <a:t>}</a:t>
            </a:r>
          </a:p>
          <a:p>
            <a:r>
              <a:rPr lang="en-IN" sz="1100" dirty="0"/>
              <a:t>If(space[parking number -1]){ //</a:t>
            </a:r>
          </a:p>
          <a:p>
            <a:r>
              <a:rPr lang="en-IN" sz="1100" dirty="0"/>
              <a:t>If(space[parking number-1]==true)</a:t>
            </a:r>
          </a:p>
          <a:p>
            <a:endParaRPr lang="en-IN" sz="1100" dirty="0"/>
          </a:p>
          <a:p>
            <a:endParaRPr lang="en-IN" sz="1100" dirty="0"/>
          </a:p>
          <a:p>
            <a:r>
              <a:rPr lang="en-IN" sz="1100" dirty="0" err="1"/>
              <a:t>System.out.print</a:t>
            </a:r>
            <a:r>
              <a:rPr lang="en-IN" sz="1100" dirty="0"/>
              <a:t>(“</a:t>
            </a:r>
            <a:r>
              <a:rPr lang="en-IN" sz="1100" dirty="0" err="1"/>
              <a:t>space+space</a:t>
            </a:r>
            <a:r>
              <a:rPr lang="en-IN" sz="1100" dirty="0"/>
              <a:t> </a:t>
            </a:r>
            <a:r>
              <a:rPr lang="en-IN" sz="1100" dirty="0" err="1"/>
              <a:t>parking+”is</a:t>
            </a:r>
            <a:r>
              <a:rPr lang="en-IN" sz="1100" dirty="0"/>
              <a:t> already occupied”):</a:t>
            </a:r>
          </a:p>
          <a:p>
            <a:r>
              <a:rPr lang="en-IN" sz="1100" dirty="0"/>
              <a:t>return false;</a:t>
            </a:r>
          </a:p>
          <a:p>
            <a:r>
              <a:rPr lang="en-IN" sz="1100" dirty="0"/>
              <a:t>}</a:t>
            </a:r>
          </a:p>
          <a:p>
            <a:r>
              <a:rPr lang="en-IN" sz="1100" dirty="0"/>
              <a:t>Space[space parking number-1]=true</a:t>
            </a:r>
          </a:p>
          <a:p>
            <a:r>
              <a:rPr lang="en-IN" sz="1100" dirty="0" err="1"/>
              <a:t>System.out.print</a:t>
            </a:r>
            <a:r>
              <a:rPr lang="en-IN" sz="1100" dirty="0"/>
              <a:t>(“</a:t>
            </a:r>
            <a:r>
              <a:rPr lang="en-IN" sz="1100" dirty="0" err="1"/>
              <a:t>space”+space</a:t>
            </a:r>
            <a:r>
              <a:rPr lang="en-IN" sz="1100" dirty="0"/>
              <a:t> parking </a:t>
            </a:r>
            <a:r>
              <a:rPr lang="en-IN" sz="1100" dirty="0" err="1"/>
              <a:t>number+occupied</a:t>
            </a:r>
            <a:r>
              <a:rPr lang="en-IN" sz="1100" dirty="0"/>
              <a:t> successfully.”);</a:t>
            </a:r>
          </a:p>
          <a:p>
            <a:r>
              <a:rPr lang="en-IN" sz="1100" dirty="0"/>
              <a:t>Return true;</a:t>
            </a:r>
          </a:p>
          <a:p>
            <a:endParaRPr lang="en-IN" sz="1100" dirty="0"/>
          </a:p>
          <a:p>
            <a:endParaRPr lang="en-IN" sz="1100" dirty="0"/>
          </a:p>
          <a:p>
            <a:endParaRPr lang="en-IN" sz="1100" dirty="0"/>
          </a:p>
          <a:p>
            <a:endParaRPr lang="en-IN" sz="1100" dirty="0"/>
          </a:p>
          <a:p>
            <a:r>
              <a:rPr lang="en-IN" sz="1100" dirty="0"/>
              <a:t>}</a:t>
            </a:r>
          </a:p>
          <a:p>
            <a:r>
              <a:rPr lang="en-IN" sz="1100" dirty="0"/>
              <a:t>Private void display </a:t>
            </a:r>
            <a:r>
              <a:rPr lang="en-IN" sz="1100" dirty="0" err="1"/>
              <a:t>avalible</a:t>
            </a:r>
            <a:r>
              <a:rPr lang="en-IN" sz="1100" dirty="0"/>
              <a:t> parking space(){</a:t>
            </a:r>
          </a:p>
          <a:p>
            <a:r>
              <a:rPr lang="en-IN" sz="1100" dirty="0"/>
              <a:t>   </a:t>
            </a:r>
            <a:r>
              <a:rPr lang="en-IN" sz="1100" dirty="0" err="1"/>
              <a:t>system.out.print</a:t>
            </a:r>
            <a:r>
              <a:rPr lang="en-IN" sz="1100" dirty="0"/>
              <a:t>(“</a:t>
            </a:r>
            <a:r>
              <a:rPr lang="en-IN" sz="1100" dirty="0" err="1"/>
              <a:t>Avaliable</a:t>
            </a:r>
            <a:r>
              <a:rPr lang="en-IN" sz="1100" dirty="0"/>
              <a:t> </a:t>
            </a:r>
            <a:r>
              <a:rPr lang="en-IN" sz="1100" dirty="0" err="1"/>
              <a:t>parkig</a:t>
            </a:r>
            <a:r>
              <a:rPr lang="en-IN" sz="1100" dirty="0"/>
              <a:t> space”);</a:t>
            </a:r>
          </a:p>
          <a:p>
            <a:r>
              <a:rPr lang="en-IN" sz="1100" dirty="0"/>
              <a:t>   for(int </a:t>
            </a:r>
            <a:r>
              <a:rPr lang="en-IN" sz="1100" dirty="0" err="1"/>
              <a:t>i</a:t>
            </a:r>
            <a:r>
              <a:rPr lang="en-IN" sz="1100" dirty="0"/>
              <a:t>=0;i&lt;total space </a:t>
            </a:r>
            <a:r>
              <a:rPr lang="en-IN" sz="1100" dirty="0" err="1"/>
              <a:t>parking;i</a:t>
            </a:r>
            <a:r>
              <a:rPr lang="en-IN" sz="1100" dirty="0"/>
              <a:t>++){</a:t>
            </a:r>
          </a:p>
          <a:p>
            <a:r>
              <a:rPr lang="en-IN" sz="1100" dirty="0"/>
              <a:t>     if(!parking space[</a:t>
            </a:r>
            <a:r>
              <a:rPr lang="en-IN" sz="1100" dirty="0" err="1"/>
              <a:t>i</a:t>
            </a:r>
            <a:r>
              <a:rPr lang="en-IN" sz="1100" dirty="0"/>
              <a:t>]){ // if parking space[</a:t>
            </a:r>
            <a:r>
              <a:rPr lang="en-IN" sz="1100" dirty="0" err="1"/>
              <a:t>i</a:t>
            </a:r>
            <a:r>
              <a:rPr lang="en-IN" sz="1100" dirty="0"/>
              <a:t>]!=true)</a:t>
            </a:r>
          </a:p>
          <a:p>
            <a:r>
              <a:rPr lang="en-IN" sz="1100" dirty="0"/>
              <a:t>        </a:t>
            </a:r>
            <a:r>
              <a:rPr lang="en-IN" sz="1100" dirty="0" err="1"/>
              <a:t>system.out.print</a:t>
            </a:r>
            <a:r>
              <a:rPr lang="en-IN" sz="1100" dirty="0"/>
              <a:t>((i+1)+” ”);</a:t>
            </a:r>
          </a:p>
          <a:p>
            <a:r>
              <a:rPr lang="en-IN" sz="1100" dirty="0"/>
              <a:t>  }</a:t>
            </a:r>
          </a:p>
          <a:p>
            <a:r>
              <a:rPr lang="en-IN" sz="1100" dirty="0"/>
              <a:t>}</a:t>
            </a:r>
          </a:p>
          <a:p>
            <a:r>
              <a:rPr lang="en-IN" sz="1100" dirty="0" err="1"/>
              <a:t>System.out.printIn</a:t>
            </a:r>
            <a:r>
              <a:rPr lang="en-IN" sz="1100" dirty="0"/>
              <a:t>();</a:t>
            </a:r>
          </a:p>
          <a:p>
            <a:r>
              <a:rPr lang="en-IN" sz="1100" dirty="0"/>
              <a:t>}</a:t>
            </a:r>
          </a:p>
          <a:p>
            <a:endParaRPr lang="en-IN" sz="1100" dirty="0"/>
          </a:p>
        </p:txBody>
      </p:sp>
    </p:spTree>
    <p:extLst>
      <p:ext uri="{BB962C8B-B14F-4D97-AF65-F5344CB8AC3E}">
        <p14:creationId xmlns:p14="http://schemas.microsoft.com/office/powerpoint/2010/main" val="102955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42" y="427736"/>
            <a:ext cx="6806565" cy="5924699"/>
          </a:xfrm>
        </p:spPr>
        <p:txBody>
          <a:bodyPr/>
          <a:lstStyle/>
          <a:p>
            <a:r>
              <a:rPr lang="en-US" sz="1100" dirty="0"/>
              <a:t>Private parking space void main(string </a:t>
            </a:r>
            <a:r>
              <a:rPr lang="en-US" sz="1100" dirty="0" err="1"/>
              <a:t>args</a:t>
            </a:r>
            <a:r>
              <a:rPr lang="en-US" sz="1100" dirty="0"/>
              <a:t> []){</a:t>
            </a:r>
            <a:br>
              <a:rPr lang="en-US" sz="1100" dirty="0"/>
            </a:br>
            <a:r>
              <a:rPr lang="en-US" sz="1100" dirty="0"/>
              <a:t>  scanner </a:t>
            </a:r>
            <a:r>
              <a:rPr lang="en-US" sz="1100" dirty="0" err="1"/>
              <a:t>scanner</a:t>
            </a:r>
            <a:r>
              <a:rPr lang="en-US" sz="1100" dirty="0"/>
              <a:t> =new </a:t>
            </a:r>
            <a:br>
              <a:rPr lang="en-US" sz="1100" dirty="0"/>
            </a:br>
            <a:r>
              <a:rPr lang="en-US" sz="1100" dirty="0"/>
              <a:t>scanner(system.in);</a:t>
            </a:r>
            <a:br>
              <a:rPr lang="en-US" sz="1100" dirty="0"/>
            </a:br>
            <a:r>
              <a:rPr lang="en-US" sz="1100" dirty="0"/>
              <a:t>   </a:t>
            </a:r>
            <a:r>
              <a:rPr lang="en-US" sz="1100" dirty="0" err="1"/>
              <a:t>system.out.print</a:t>
            </a:r>
            <a:r>
              <a:rPr lang="en-US" sz="1100" dirty="0"/>
              <a:t>(“enter the total number of the private space parking:”);</a:t>
            </a:r>
            <a:br>
              <a:rPr lang="en-US" sz="1100" dirty="0"/>
            </a:br>
            <a:r>
              <a:rPr lang="en-US" sz="1100" dirty="0"/>
              <a:t>int total number parking space=</a:t>
            </a:r>
            <a:r>
              <a:rPr lang="en-US" sz="1100" dirty="0" err="1"/>
              <a:t>scanner.nextInt</a:t>
            </a:r>
            <a:r>
              <a:rPr lang="en-US" sz="1100" dirty="0"/>
              <a:t>();</a:t>
            </a:r>
            <a:br>
              <a:rPr lang="en-US" sz="1100" dirty="0"/>
            </a:br>
            <a:r>
              <a:rPr lang="en-US" sz="1100" dirty="0"/>
              <a:t>private parking space =new</a:t>
            </a:r>
            <a:br>
              <a:rPr lang="en-US" sz="1100" dirty="0"/>
            </a:br>
            <a:r>
              <a:rPr lang="en-US" sz="1100" dirty="0"/>
              <a:t>private </a:t>
            </a:r>
            <a:r>
              <a:rPr lang="en-US" sz="1100" dirty="0" err="1"/>
              <a:t>paking</a:t>
            </a:r>
            <a:r>
              <a:rPr lang="en-US" sz="1100" dirty="0"/>
              <a:t> space(total parking space);</a:t>
            </a:r>
            <a:br>
              <a:rPr lang="en-US" sz="1100" dirty="0"/>
            </a:br>
            <a:r>
              <a:rPr lang="en-US" sz="1100" dirty="0"/>
              <a:t>    while(true){</a:t>
            </a:r>
            <a:br>
              <a:rPr lang="en-US" sz="1100" dirty="0"/>
            </a:br>
            <a:r>
              <a:rPr lang="en-US" sz="1100" dirty="0"/>
              <a:t>       </a:t>
            </a:r>
            <a:r>
              <a:rPr lang="en-US" sz="1100" dirty="0" err="1"/>
              <a:t>system.out.print</a:t>
            </a:r>
            <a:r>
              <a:rPr lang="en-US" sz="1100" dirty="0"/>
              <a:t>(“1.parking space”);</a:t>
            </a:r>
            <a:br>
              <a:rPr lang="en-US" sz="1100" dirty="0"/>
            </a:br>
            <a:r>
              <a:rPr lang="en-US" sz="1100" dirty="0"/>
              <a:t>       </a:t>
            </a:r>
            <a:r>
              <a:rPr lang="en-US" sz="1100" dirty="0" err="1"/>
              <a:t>system.out.print</a:t>
            </a:r>
            <a:r>
              <a:rPr lang="en-US" sz="1100" dirty="0"/>
              <a:t>(“2.display </a:t>
            </a:r>
            <a:r>
              <a:rPr lang="en-US" sz="1100" dirty="0" err="1"/>
              <a:t>Avalible</a:t>
            </a:r>
            <a:r>
              <a:rPr lang="en-US" sz="1100" dirty="0"/>
              <a:t> parking space”);</a:t>
            </a:r>
            <a:br>
              <a:rPr lang="en-US" sz="1100" dirty="0"/>
            </a:br>
            <a:r>
              <a:rPr lang="en-US" sz="1100" dirty="0"/>
              <a:t>       int choice= scanner .</a:t>
            </a:r>
            <a:r>
              <a:rPr lang="en-US" sz="1100" dirty="0" err="1"/>
              <a:t>nextInt</a:t>
            </a:r>
            <a:r>
              <a:rPr lang="en-US" sz="1100" dirty="0"/>
              <a:t>();</a:t>
            </a:r>
            <a:br>
              <a:rPr lang="en-US" sz="1100" dirty="0"/>
            </a:br>
            <a:r>
              <a:rPr lang="en-US" sz="1100" dirty="0"/>
              <a:t>       switch(choice){</a:t>
            </a:r>
            <a:br>
              <a:rPr lang="en-US" sz="1100" dirty="0"/>
            </a:br>
            <a:r>
              <a:rPr lang="en-US" sz="1100" dirty="0"/>
              <a:t>       case 1:</a:t>
            </a:r>
            <a:br>
              <a:rPr lang="en-US" sz="1100" dirty="0"/>
            </a:br>
            <a:r>
              <a:rPr lang="en-US" sz="1100" dirty="0"/>
              <a:t>         </a:t>
            </a:r>
            <a:r>
              <a:rPr lang="en-US" sz="1100" dirty="0" err="1"/>
              <a:t>system.out.print</a:t>
            </a:r>
            <a:r>
              <a:rPr lang="en-US" sz="1100" dirty="0"/>
              <a:t>(“Enter parking space to occupied:”);</a:t>
            </a:r>
            <a:br>
              <a:rPr lang="en-US" sz="1100" dirty="0"/>
            </a:br>
            <a:r>
              <a:rPr lang="en-US" sz="1100" dirty="0"/>
              <a:t>       case 2:</a:t>
            </a:r>
            <a:br>
              <a:rPr lang="en-US" sz="1100" dirty="0"/>
            </a:br>
            <a:r>
              <a:rPr lang="en-US" sz="1100" dirty="0"/>
              <a:t>          </a:t>
            </a:r>
            <a:r>
              <a:rPr lang="en-US" sz="1100" dirty="0" err="1"/>
              <a:t>private.parking</a:t>
            </a:r>
            <a:r>
              <a:rPr lang="en-US" sz="1100" dirty="0"/>
              <a:t> space available parking space();</a:t>
            </a:r>
            <a:br>
              <a:rPr lang="en-US" sz="1100" dirty="0"/>
            </a:br>
            <a:r>
              <a:rPr lang="en-US" sz="1100" dirty="0"/>
              <a:t>          break;</a:t>
            </a:r>
            <a:br>
              <a:rPr lang="en-US" sz="1100" dirty="0"/>
            </a:br>
            <a:r>
              <a:rPr lang="en-US" sz="1100" dirty="0"/>
              <a:t>        case 3:</a:t>
            </a:r>
            <a:br>
              <a:rPr lang="en-US" sz="1100" dirty="0"/>
            </a:br>
            <a:r>
              <a:rPr lang="en-US" sz="1100" dirty="0"/>
              <a:t>           </a:t>
            </a:r>
            <a:r>
              <a:rPr lang="en-US" sz="1100" dirty="0" err="1"/>
              <a:t>system.out.print</a:t>
            </a:r>
            <a:r>
              <a:rPr lang="en-US" sz="1100" dirty="0"/>
              <a:t>(“thank you for using the private space parking”);</a:t>
            </a:r>
            <a:br>
              <a:rPr lang="en-US" sz="1100" dirty="0"/>
            </a:br>
            <a:r>
              <a:rPr lang="en-US" sz="1100" dirty="0"/>
              <a:t>           </a:t>
            </a:r>
            <a:r>
              <a:rPr lang="en-US" sz="1100" dirty="0" err="1"/>
              <a:t>scanner.close</a:t>
            </a:r>
            <a:r>
              <a:rPr lang="en-US" sz="1100" dirty="0"/>
              <a:t>();</a:t>
            </a:r>
            <a:br>
              <a:rPr lang="en-US" sz="1100" dirty="0"/>
            </a:br>
            <a:r>
              <a:rPr lang="en-US" sz="1100" dirty="0"/>
              <a:t>           </a:t>
            </a:r>
            <a:r>
              <a:rPr lang="en-US" sz="1100" dirty="0" err="1"/>
              <a:t>system.exit</a:t>
            </a:r>
            <a:r>
              <a:rPr lang="en-US" sz="1100" dirty="0"/>
              <a:t>(0);</a:t>
            </a:r>
            <a:br>
              <a:rPr lang="en-US" sz="1100" dirty="0"/>
            </a:br>
            <a:r>
              <a:rPr lang="en-US" sz="1100" dirty="0"/>
              <a:t>           default</a:t>
            </a:r>
            <a:br>
              <a:rPr lang="en-US" sz="1100" dirty="0"/>
            </a:br>
            <a:r>
              <a:rPr lang="en-US" sz="1100" dirty="0"/>
              <a:t>           </a:t>
            </a:r>
            <a:r>
              <a:rPr lang="en-US" sz="1100" dirty="0" err="1"/>
              <a:t>system.out,print</a:t>
            </a:r>
            <a:r>
              <a:rPr lang="en-US" sz="1100" dirty="0"/>
              <a:t>(“invalid choice. Please enter a valid option.”);</a:t>
            </a:r>
            <a:br>
              <a:rPr lang="en-US" sz="1100" dirty="0"/>
            </a:br>
            <a:r>
              <a:rPr lang="en-US" sz="1100" dirty="0"/>
              <a:t>    }</a:t>
            </a:r>
            <a:br>
              <a:rPr lang="en-US" sz="1100" dirty="0"/>
            </a:br>
            <a:br>
              <a:rPr lang="en-US" sz="1100" dirty="0"/>
            </a:br>
            <a:r>
              <a:rPr lang="en-US" sz="1100" dirty="0"/>
              <a:t>}</a:t>
            </a:r>
            <a:br>
              <a:rPr lang="en-US" sz="1100" dirty="0"/>
            </a:br>
            <a:br>
              <a:rPr lang="en-US" sz="1100" dirty="0"/>
            </a:br>
            <a:br>
              <a:rPr lang="en-US" sz="1100" dirty="0"/>
            </a:br>
            <a:br>
              <a:rPr lang="en-US" sz="1100" dirty="0"/>
            </a:br>
            <a:br>
              <a:rPr lang="en-US" sz="1100" dirty="0"/>
            </a:br>
            <a:br>
              <a:rPr lang="en-US" sz="1100" dirty="0"/>
            </a:br>
            <a:r>
              <a:rPr lang="en-US" sz="1100" dirty="0"/>
              <a:t>}</a:t>
            </a:r>
            <a:br>
              <a:rPr lang="en-US" sz="1100" dirty="0"/>
            </a:br>
            <a:br>
              <a:rPr lang="en-US" sz="1100" dirty="0"/>
            </a:br>
            <a:br>
              <a:rPr lang="en-US" sz="1100" dirty="0"/>
            </a:br>
            <a:r>
              <a:rPr lang="en-US" sz="1100" dirty="0"/>
              <a:t>}</a:t>
            </a:r>
          </a:p>
        </p:txBody>
      </p:sp>
    </p:spTree>
    <p:extLst>
      <p:ext uri="{BB962C8B-B14F-4D97-AF65-F5344CB8AC3E}">
        <p14:creationId xmlns:p14="http://schemas.microsoft.com/office/powerpoint/2010/main" val="200830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0303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TotalTime>
  <Words>1285</Words>
  <Application>Microsoft Office PowerPoint</Application>
  <PresentationFormat>Custom</PresentationFormat>
  <Paragraphs>102</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Calibri</vt:lpstr>
      <vt:lpstr>Office Theme</vt:lpstr>
      <vt:lpstr>PowerPoint Presentation</vt:lpstr>
      <vt:lpstr>                            A     1 ’2’ 3’  4’ 5’ 6’ 7’ 8’ 9’10’    A’                                 B   1’’2’’3’’4’’5’’6’’7’’8’’9’’10’’  B’                                            EXAMPLE for 20 space parking (2x10)                              Where 1’and1’’are the pair of sensors similarly 12                              pairs of sensors are present      </vt:lpstr>
      <vt:lpstr>PowerPoint Presentation</vt:lpstr>
      <vt:lpstr>METHOD OF OPERATION when a person who in search of parking space can find the  relavent data using the mobile application first the car as  to cross the motion sensor then he has to finish the payment then he has to movie to the provided parking space where the pair of sensors detects tha arrival of the car and updates the information to the ardunio monitors until the car movie from the parking lot   If a car crosses motion sensor 1 and it is noticed by ardunio when car enter into the parking space then it has been notice by the ardunio and it updates to the mobile application once the car has taken from the parking space and crosses motion sensor one then it acknowledges  has the car has left from the parking space this how the system work.    </vt:lpstr>
      <vt:lpstr>Private parking space void main(string args []){   scanner scanner =new  scanner(system.in);    system.out.print(“enter the total number of the private space parking:”); int total number parking space=scanner.nextInt(); private parking space =new private paking space(total parking space);     while(true){        system.out.print(“1.parking space”);        system.out.print(“2.display Avalible parking space”);        int choice= scanner .nextInt();        switch(choice){        case 1:          system.out.print(“Enter parking space to occupied:”);        case 2:           private.parking space available parking space();           break;         case 3:            system.out.print(“thank you for using the private space parking”);            scanner.close();            system.exit(0);            default            system.out,print(“invalid choice. Please enter a valid option.”);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Gupta</dc:creator>
  <cp:lastModifiedBy>Naveen Kumar</cp:lastModifiedBy>
  <cp:revision>23</cp:revision>
  <dcterms:created xsi:type="dcterms:W3CDTF">2023-10-09T05:56:07Z</dcterms:created>
  <dcterms:modified xsi:type="dcterms:W3CDTF">2023-10-09T16:24:01Z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2023-10-05T00:00:00Z</vt:filetime>
  </property>
  <property fmtid="{D5CDD505-2E9C-101B-9397-08002B2CF9AE}" pid="3" name="Creator">
    <vt:lpwstr>Microsoft® Word for Microsoft 365</vt:lpwstr>
  </property>
  <property fmtid="{D5CDD505-2E9C-101B-9397-08002B2CF9AE}" pid="4" name="LastSaved">
    <vt:filetime>2023-10-09T00:00:00Z</vt:filetime>
  </property>
  <property fmtid="{D5CDD505-2E9C-101B-9397-08002B2CF9AE}" pid="5" name="Producer">
    <vt:lpwstr>Microsoft® Word for Microsoft 365</vt:lpwstr>
  </property>
</Properties>
</file>