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13f1d76e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13f1d76e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13f1d76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13f1d76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13f1d76e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13f1d76e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13f1d76e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13f1d76e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13f1d76e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13f1d76e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13f1d76e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13f1d76e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13f1d76e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13f1d76e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13f1d76e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13f1d76e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13f1d76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13f1d76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13f1d76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13f1d76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13f1d76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13f1d76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13f1d76e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13f1d76e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13f1d76e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13f1d76e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13f1d76e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13f1d76e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13f1d76e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13f1d76e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13f1d76e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13f1d76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5950" y="320200"/>
            <a:ext cx="8520600" cy="17730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None/>
            </a:pPr>
            <a:r>
              <a:rPr lang="en-GB" sz="3500"/>
              <a:t>Predicting Antimicrobial Resistance for Common Pathogen-Antibiotic Pairs</a:t>
            </a:r>
            <a:endParaRPr sz="3500"/>
          </a:p>
        </p:txBody>
      </p:sp>
      <p:sp>
        <p:nvSpPr>
          <p:cNvPr id="55" name="Google Shape;55;p13"/>
          <p:cNvSpPr txBox="1"/>
          <p:nvPr>
            <p:ph idx="1" type="subTitle"/>
          </p:nvPr>
        </p:nvSpPr>
        <p:spPr>
          <a:xfrm>
            <a:off x="219475" y="25183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AI - 395T | AI in Healthcare | Dr. Ying Ding</a:t>
            </a:r>
            <a:endParaRPr/>
          </a:p>
        </p:txBody>
      </p:sp>
      <p:sp>
        <p:nvSpPr>
          <p:cNvPr id="56" name="Google Shape;56;p13"/>
          <p:cNvSpPr txBox="1"/>
          <p:nvPr/>
        </p:nvSpPr>
        <p:spPr>
          <a:xfrm>
            <a:off x="3989575" y="4025350"/>
            <a:ext cx="4842900" cy="4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By- Aayushee Agarwal and Sharang Agarwal</a:t>
            </a:r>
            <a:br>
              <a:rPr lang="en-GB" sz="1800">
                <a:solidFill>
                  <a:schemeClr val="dk2"/>
                </a:solidFill>
              </a:rPr>
            </a:br>
            <a:r>
              <a:rPr lang="en-GB" sz="1800">
                <a:solidFill>
                  <a:schemeClr val="dk2"/>
                </a:solidFill>
              </a:rPr>
              <a:t>			(aa222655, sa62567)</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774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120"/>
              <a:t>Data Preprocessing</a:t>
            </a:r>
            <a:endParaRPr sz="3120"/>
          </a:p>
        </p:txBody>
      </p:sp>
      <p:sp>
        <p:nvSpPr>
          <p:cNvPr id="111" name="Google Shape;111;p22"/>
          <p:cNvSpPr txBox="1"/>
          <p:nvPr>
            <p:ph idx="1" type="body"/>
          </p:nvPr>
        </p:nvSpPr>
        <p:spPr>
          <a:xfrm>
            <a:off x="311700" y="1152475"/>
            <a:ext cx="8376900" cy="38304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SzPts val="1600"/>
              <a:buChar char="●"/>
            </a:pPr>
            <a:r>
              <a:rPr lang="en-GB" sz="1600"/>
              <a:t>Missing</a:t>
            </a:r>
            <a:r>
              <a:rPr lang="en-GB" sz="1600"/>
              <a:t> values and duplicate values are handled</a:t>
            </a:r>
            <a:endParaRPr sz="1600"/>
          </a:p>
          <a:p>
            <a:pPr indent="-330200" lvl="0" marL="457200" rtl="0" algn="just">
              <a:lnSpc>
                <a:spcPct val="100000"/>
              </a:lnSpc>
              <a:spcBef>
                <a:spcPts val="1000"/>
              </a:spcBef>
              <a:spcAft>
                <a:spcPts val="0"/>
              </a:spcAft>
              <a:buSzPts val="1600"/>
              <a:buChar char="●"/>
            </a:pPr>
            <a:r>
              <a:rPr lang="en-GB" sz="1600"/>
              <a:t>Outlier handling: Capping numerical features at 1.5 times the interquartile range (IQR) below the first quartile (Q1) and above the third quartile (Q3).</a:t>
            </a:r>
            <a:endParaRPr sz="1600"/>
          </a:p>
          <a:p>
            <a:pPr indent="-330200" lvl="0" marL="457200" rtl="0" algn="just">
              <a:lnSpc>
                <a:spcPct val="100000"/>
              </a:lnSpc>
              <a:spcBef>
                <a:spcPts val="1000"/>
              </a:spcBef>
              <a:spcAft>
                <a:spcPts val="0"/>
              </a:spcAft>
              <a:buSzPts val="1600"/>
              <a:buChar char="●"/>
            </a:pPr>
            <a:r>
              <a:rPr lang="en-GB" sz="1600"/>
              <a:t>Target encoding: Encoding the categorical target variable (INTERPRETATION) into numerical labels.</a:t>
            </a:r>
            <a:endParaRPr sz="1600"/>
          </a:p>
          <a:p>
            <a:pPr indent="-330200" lvl="0" marL="457200" rtl="0" algn="just">
              <a:lnSpc>
                <a:spcPct val="100000"/>
              </a:lnSpc>
              <a:spcBef>
                <a:spcPts val="1000"/>
              </a:spcBef>
              <a:spcAft>
                <a:spcPts val="0"/>
              </a:spcAft>
              <a:buSzPts val="1600"/>
              <a:buChar char="●"/>
            </a:pPr>
            <a:r>
              <a:rPr lang="en-GB" sz="1600"/>
              <a:t>Train/test split: Splitting the dataset into 75% training and 25% testing, stratified by the encoded target variable. Pairs were skipped if the minimum class count was less than the number of CV splits (i.e. 5).</a:t>
            </a:r>
            <a:endParaRPr sz="1600"/>
          </a:p>
          <a:p>
            <a:pPr indent="-330200" lvl="0" marL="457200" rtl="0" algn="just">
              <a:lnSpc>
                <a:spcPct val="100000"/>
              </a:lnSpc>
              <a:spcBef>
                <a:spcPts val="1000"/>
              </a:spcBef>
              <a:spcAft>
                <a:spcPts val="1000"/>
              </a:spcAft>
              <a:buSzPts val="1600"/>
              <a:buChar char="●"/>
            </a:pPr>
            <a:r>
              <a:rPr lang="en-GB" sz="1600"/>
              <a:t>Preprocessing Pipeline: Column Transformer for numerical (imputation with median, standardization) and categorical (imputation with most frequent, one-hot encoding) features.</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324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820"/>
              <a:t>Machine Learning Model, Training and Validation</a:t>
            </a:r>
            <a:endParaRPr sz="2820"/>
          </a:p>
        </p:txBody>
      </p:sp>
      <p:sp>
        <p:nvSpPr>
          <p:cNvPr id="117" name="Google Shape;117;p23"/>
          <p:cNvSpPr txBox="1"/>
          <p:nvPr>
            <p:ph idx="1" type="body"/>
          </p:nvPr>
        </p:nvSpPr>
        <p:spPr>
          <a:xfrm>
            <a:off x="311700" y="1111250"/>
            <a:ext cx="8520600" cy="37104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2"/>
              </a:buClr>
              <a:buSzPts val="1500"/>
              <a:buChar char="●"/>
            </a:pPr>
            <a:r>
              <a:rPr b="1" lang="en-GB" sz="1500"/>
              <a:t>Machine Learning Model: </a:t>
            </a:r>
            <a:r>
              <a:rPr lang="en-GB" sz="1500"/>
              <a:t>Random Forest Classifier</a:t>
            </a:r>
            <a:endParaRPr sz="1500"/>
          </a:p>
          <a:p>
            <a:pPr indent="457200" lvl="0" marL="457200" rtl="0" algn="l">
              <a:lnSpc>
                <a:spcPct val="100000"/>
              </a:lnSpc>
              <a:spcBef>
                <a:spcPts val="1000"/>
              </a:spcBef>
              <a:spcAft>
                <a:spcPts val="0"/>
              </a:spcAft>
              <a:buNone/>
            </a:pPr>
            <a:r>
              <a:rPr lang="en-GB" sz="1500"/>
              <a:t>Chosen for its robustness and ability to provide feature importances.</a:t>
            </a:r>
            <a:endParaRPr sz="1500"/>
          </a:p>
          <a:p>
            <a:pPr indent="-323850" lvl="0" marL="457200" rtl="0" algn="l">
              <a:lnSpc>
                <a:spcPct val="100000"/>
              </a:lnSpc>
              <a:spcBef>
                <a:spcPts val="1000"/>
              </a:spcBef>
              <a:spcAft>
                <a:spcPts val="0"/>
              </a:spcAft>
              <a:buClr>
                <a:schemeClr val="dk2"/>
              </a:buClr>
              <a:buSzPts val="1500"/>
              <a:buChar char="●"/>
            </a:pPr>
            <a:r>
              <a:rPr b="1" lang="en-GB" sz="1500"/>
              <a:t>Model Training and Validation:</a:t>
            </a:r>
            <a:endParaRPr b="1" sz="1500"/>
          </a:p>
          <a:p>
            <a:pPr indent="-323850" lvl="1" marL="914400" rtl="0" algn="l">
              <a:lnSpc>
                <a:spcPct val="100000"/>
              </a:lnSpc>
              <a:spcBef>
                <a:spcPts val="1000"/>
              </a:spcBef>
              <a:spcAft>
                <a:spcPts val="0"/>
              </a:spcAft>
              <a:buClr>
                <a:schemeClr val="dk2"/>
              </a:buClr>
              <a:buSzPts val="1500"/>
              <a:buChar char="○"/>
            </a:pPr>
            <a:r>
              <a:rPr lang="en-GB" sz="1500"/>
              <a:t>Pipeline Integration: Combining the preprocessor and classifier into a single Pipeline object.</a:t>
            </a:r>
            <a:endParaRPr sz="1500"/>
          </a:p>
          <a:p>
            <a:pPr indent="-323850" lvl="1" marL="914400" rtl="0" algn="l">
              <a:lnSpc>
                <a:spcPct val="100000"/>
              </a:lnSpc>
              <a:spcBef>
                <a:spcPts val="1000"/>
              </a:spcBef>
              <a:spcAft>
                <a:spcPts val="0"/>
              </a:spcAft>
              <a:buClr>
                <a:schemeClr val="dk2"/>
              </a:buClr>
              <a:buSzPts val="1500"/>
              <a:buChar char="○"/>
            </a:pPr>
            <a:r>
              <a:rPr lang="en-GB" sz="1500"/>
              <a:t>Cross-validation strategy: Stratified 5-fold cross-validation on the training set.</a:t>
            </a:r>
            <a:endParaRPr sz="1500"/>
          </a:p>
          <a:p>
            <a:pPr indent="-323850" lvl="0" marL="457200" rtl="0" algn="l">
              <a:lnSpc>
                <a:spcPct val="100000"/>
              </a:lnSpc>
              <a:spcBef>
                <a:spcPts val="1000"/>
              </a:spcBef>
              <a:spcAft>
                <a:spcPts val="0"/>
              </a:spcAft>
              <a:buClr>
                <a:schemeClr val="dk2"/>
              </a:buClr>
              <a:buSzPts val="1500"/>
              <a:buChar char="●"/>
            </a:pPr>
            <a:r>
              <a:rPr b="1" lang="en-GB" sz="1500"/>
              <a:t>Evaluation Metrics:</a:t>
            </a:r>
            <a:endParaRPr b="1" sz="1500"/>
          </a:p>
          <a:p>
            <a:pPr indent="-323850" lvl="1" marL="914400" rtl="0" algn="l">
              <a:lnSpc>
                <a:spcPct val="100000"/>
              </a:lnSpc>
              <a:spcBef>
                <a:spcPts val="1000"/>
              </a:spcBef>
              <a:spcAft>
                <a:spcPts val="0"/>
              </a:spcAft>
              <a:buClr>
                <a:schemeClr val="dk2"/>
              </a:buClr>
              <a:buSzPts val="1500"/>
              <a:buChar char="○"/>
            </a:pPr>
            <a:r>
              <a:rPr lang="en-GB" sz="1500"/>
              <a:t>Weighted F1-score.</a:t>
            </a:r>
            <a:endParaRPr sz="1500"/>
          </a:p>
          <a:p>
            <a:pPr indent="-323850" lvl="1" marL="914400" rtl="0" algn="l">
              <a:lnSpc>
                <a:spcPct val="100000"/>
              </a:lnSpc>
              <a:spcBef>
                <a:spcPts val="1000"/>
              </a:spcBef>
              <a:spcAft>
                <a:spcPts val="0"/>
              </a:spcAft>
              <a:buClr>
                <a:schemeClr val="dk2"/>
              </a:buClr>
              <a:buSzPts val="1500"/>
              <a:buChar char="○"/>
            </a:pPr>
            <a:r>
              <a:rPr lang="en-GB" sz="1500"/>
              <a:t>Classification report (precision, recall, F1-score for each class).</a:t>
            </a:r>
            <a:endParaRPr sz="1500"/>
          </a:p>
          <a:p>
            <a:pPr indent="-323850" lvl="1" marL="914400" rtl="0" algn="l">
              <a:lnSpc>
                <a:spcPct val="100000"/>
              </a:lnSpc>
              <a:spcBef>
                <a:spcPts val="1200"/>
              </a:spcBef>
              <a:spcAft>
                <a:spcPts val="1000"/>
              </a:spcAft>
              <a:buClr>
                <a:schemeClr val="dk2"/>
              </a:buClr>
              <a:buSzPts val="1500"/>
              <a:buChar char="○"/>
            </a:pPr>
            <a:r>
              <a:rPr lang="en-GB" sz="1500"/>
              <a:t>Confusion matrix.</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rotWithShape="1">
          <a:blip r:embed="rId3">
            <a:alphaModFix/>
          </a:blip>
          <a:srcRect b="2790" l="16250" r="3019" t="13667"/>
          <a:stretch/>
        </p:blipFill>
        <p:spPr>
          <a:xfrm>
            <a:off x="345967" y="0"/>
            <a:ext cx="7642184"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155100"/>
            <a:ext cx="8520600" cy="82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200"/>
              <a:t>Overall Performance</a:t>
            </a:r>
            <a:endParaRPr sz="3200"/>
          </a:p>
        </p:txBody>
      </p:sp>
      <p:sp>
        <p:nvSpPr>
          <p:cNvPr id="128" name="Google Shape;128;p25"/>
          <p:cNvSpPr txBox="1"/>
          <p:nvPr>
            <p:ph idx="1" type="body"/>
          </p:nvPr>
        </p:nvSpPr>
        <p:spPr>
          <a:xfrm>
            <a:off x="311700" y="984900"/>
            <a:ext cx="8520600" cy="3804000"/>
          </a:xfrm>
          <a:prstGeom prst="rect">
            <a:avLst/>
          </a:prstGeom>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SzPts val="1500"/>
              <a:buChar char="●"/>
            </a:pPr>
            <a:r>
              <a:rPr lang="en-GB" sz="1500"/>
              <a:t>The predictive performance is measured by the weighted F1-score on the test set, varied considerably across the different pairs.</a:t>
            </a:r>
            <a:endParaRPr sz="1500"/>
          </a:p>
          <a:p>
            <a:pPr indent="-323850" lvl="0" marL="457200" rtl="0" algn="just">
              <a:lnSpc>
                <a:spcPct val="100000"/>
              </a:lnSpc>
              <a:spcBef>
                <a:spcPts val="1000"/>
              </a:spcBef>
              <a:spcAft>
                <a:spcPts val="0"/>
              </a:spcAft>
              <a:buSzPts val="1500"/>
              <a:buChar char="●"/>
            </a:pPr>
            <a:r>
              <a:rPr lang="en-GB" sz="1500"/>
              <a:t>High performance (Test F1 &gt; 0.95) was observed for pairs where one class was extremely dominant, such as Vancomycin, Penicillin, Rifampin, and Gentamicin resistance prediction for Staphylococcus aureus. In these cases, the model primarily learned to predict the majority class ('S' or 'R').</a:t>
            </a:r>
            <a:endParaRPr sz="1500"/>
          </a:p>
          <a:p>
            <a:pPr indent="-323850" lvl="0" marL="457200" rtl="0" algn="just">
              <a:lnSpc>
                <a:spcPct val="100000"/>
              </a:lnSpc>
              <a:spcBef>
                <a:spcPts val="1000"/>
              </a:spcBef>
              <a:spcAft>
                <a:spcPts val="0"/>
              </a:spcAft>
              <a:buSzPts val="1500"/>
              <a:buChar char="●"/>
            </a:pPr>
            <a:r>
              <a:rPr lang="en-GB" sz="1500"/>
              <a:t>Moderate performance (Test F1 ≈ 0.86) was achieved for Escherichia coli / Gentamicin, which had a somewhat balanced distribution between 'S' and 'R' but still a small 'I' class.</a:t>
            </a:r>
            <a:endParaRPr sz="1500"/>
          </a:p>
          <a:p>
            <a:pPr indent="-323850" lvl="0" marL="457200" rtl="0" algn="just">
              <a:lnSpc>
                <a:spcPct val="100000"/>
              </a:lnSpc>
              <a:spcBef>
                <a:spcPts val="1000"/>
              </a:spcBef>
              <a:spcAft>
                <a:spcPts val="1000"/>
              </a:spcAft>
              <a:buSzPts val="1500"/>
              <a:buChar char="●"/>
            </a:pPr>
            <a:r>
              <a:rPr lang="en-GB" sz="1500"/>
              <a:t>Lower performance (Test F1 ≈ 0.72) was seen for Staphylococcus aureus against Erythromycin, Oxacillin, and Levofloxacin. These pairs had more balanced distributions between 'R' and 'S', suggesting greater difficulty in distinguishing resistant and susceptible cases based solely on the included early clinical features.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92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520"/>
              <a:t>Feature Importance</a:t>
            </a:r>
            <a:endParaRPr sz="3520"/>
          </a:p>
        </p:txBody>
      </p:sp>
      <p:sp>
        <p:nvSpPr>
          <p:cNvPr id="134" name="Google Shape;134;p26"/>
          <p:cNvSpPr txBox="1"/>
          <p:nvPr>
            <p:ph idx="1" type="body"/>
          </p:nvPr>
        </p:nvSpPr>
        <p:spPr>
          <a:xfrm>
            <a:off x="311700" y="1215100"/>
            <a:ext cx="8309100" cy="34164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GB" sz="1500"/>
              <a:t>Consistently, patient age (AGE_AT_ADMISSION) and early lab values (AVG_WBC_FIRST24H, AVG_CREATININE_FIRST24H, AVG_BICARBONATE_FIRST24H) were among the top predictors across most pairs.</a:t>
            </a:r>
            <a:endParaRPr sz="1500"/>
          </a:p>
          <a:p>
            <a:pPr indent="-323850" lvl="0" marL="457200" rtl="0" algn="l">
              <a:lnSpc>
                <a:spcPct val="115000"/>
              </a:lnSpc>
              <a:spcBef>
                <a:spcPts val="1000"/>
              </a:spcBef>
              <a:spcAft>
                <a:spcPts val="0"/>
              </a:spcAft>
              <a:buSzPts val="1500"/>
              <a:buChar char="●"/>
            </a:pPr>
            <a:r>
              <a:rPr lang="en-GB" sz="1500"/>
              <a:t>Prior antibiotic exposure (HAD_PRIOR_ANTIBIOTICS) and the presence of diabetes (HAS_DIABETES) also appeared in the top 5 for several pairs.</a:t>
            </a:r>
            <a:endParaRPr sz="1500"/>
          </a:p>
          <a:p>
            <a:pPr indent="-323850" lvl="0" marL="457200" rtl="0" algn="l">
              <a:lnSpc>
                <a:spcPct val="115000"/>
              </a:lnSpc>
              <a:spcBef>
                <a:spcPts val="1000"/>
              </a:spcBef>
              <a:spcAft>
                <a:spcPts val="0"/>
              </a:spcAft>
              <a:buSzPts val="1500"/>
              <a:buChar char="●"/>
            </a:pPr>
            <a:r>
              <a:rPr lang="en-GB" sz="1500"/>
              <a:t>The specific specimen type (e.g., SPEC_TYPE_DESC_BLOOD CULTURE) was important for some pairs.</a:t>
            </a:r>
            <a:endParaRPr sz="1500"/>
          </a:p>
          <a:p>
            <a:pPr indent="-323850" lvl="0" marL="457200" rtl="0" algn="l">
              <a:lnSpc>
                <a:spcPct val="115000"/>
              </a:lnSpc>
              <a:spcBef>
                <a:spcPts val="1000"/>
              </a:spcBef>
              <a:spcAft>
                <a:spcPts val="1000"/>
              </a:spcAft>
              <a:buSzPts val="1500"/>
              <a:buChar char="●"/>
            </a:pPr>
            <a:r>
              <a:rPr lang="en-GB" sz="1500"/>
              <a:t>The relative ranking of these features varied depending on the specific organism-antibiotic combination.</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242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220"/>
              <a:t>Interpretation of Results</a:t>
            </a:r>
            <a:endParaRPr sz="3220"/>
          </a:p>
        </p:txBody>
      </p:sp>
      <p:sp>
        <p:nvSpPr>
          <p:cNvPr id="140" name="Google Shape;140;p27"/>
          <p:cNvSpPr txBox="1"/>
          <p:nvPr>
            <p:ph idx="1" type="body"/>
          </p:nvPr>
        </p:nvSpPr>
        <p:spPr>
          <a:xfrm>
            <a:off x="311700" y="1152475"/>
            <a:ext cx="8319000" cy="3742200"/>
          </a:xfrm>
          <a:prstGeom prst="rect">
            <a:avLst/>
          </a:prstGeom>
        </p:spPr>
        <p:txBody>
          <a:bodyPr anchorCtr="0" anchor="t" bIns="91425" lIns="91425" spcFirstLastPara="1" rIns="91425" wrap="square" tIns="91425">
            <a:normAutofit/>
          </a:bodyPr>
          <a:lstStyle/>
          <a:p>
            <a:pPr indent="-323850" lvl="0" marL="457200" rtl="0" algn="just">
              <a:spcBef>
                <a:spcPts val="0"/>
              </a:spcBef>
              <a:spcAft>
                <a:spcPts val="0"/>
              </a:spcAft>
              <a:buSzPts val="1500"/>
              <a:buChar char="●"/>
            </a:pPr>
            <a:r>
              <a:rPr lang="en-GB" sz="1500"/>
              <a:t>The results indicate that prediction performance is highly dependent on the specific organism-antibiotic pair and the underlying distribution of resistance classes.</a:t>
            </a:r>
            <a:endParaRPr sz="1500"/>
          </a:p>
          <a:p>
            <a:pPr indent="-323850" lvl="0" marL="457200" rtl="0" algn="just">
              <a:spcBef>
                <a:spcPts val="1000"/>
              </a:spcBef>
              <a:spcAft>
                <a:spcPts val="0"/>
              </a:spcAft>
              <a:buSzPts val="1500"/>
              <a:buChar char="●"/>
            </a:pPr>
            <a:r>
              <a:rPr lang="en-GB" sz="1500"/>
              <a:t>For pairs with highly skewed distributions, high F1-scores are achieved, but performance is largely driven by correctly identifying the majority class. The clinical utility for these pairs might be limited unless the model shows high precision/recall for the rare resistant/susceptible class.</a:t>
            </a:r>
            <a:endParaRPr sz="1500"/>
          </a:p>
          <a:p>
            <a:pPr indent="-323850" lvl="0" marL="457200" rtl="0" algn="just">
              <a:spcBef>
                <a:spcPts val="1000"/>
              </a:spcBef>
              <a:spcAft>
                <a:spcPts val="0"/>
              </a:spcAft>
              <a:buSzPts val="1500"/>
              <a:buChar char="●"/>
            </a:pPr>
            <a:r>
              <a:rPr lang="en-GB" sz="1500"/>
              <a:t>For pairs with more balanced distributions, the lower F1-scores suggest that the included early clinical features may not be sufficient to reliably distinguish resistance patterns. More informative features might be necessary for these challenging cases.</a:t>
            </a:r>
            <a:endParaRPr sz="1500"/>
          </a:p>
          <a:p>
            <a:pPr indent="-323850" lvl="0" marL="457200" rtl="0" algn="just">
              <a:spcBef>
                <a:spcPts val="1000"/>
              </a:spcBef>
              <a:spcAft>
                <a:spcPts val="1000"/>
              </a:spcAft>
              <a:buSzPts val="1500"/>
              <a:buChar char="●"/>
            </a:pPr>
            <a:r>
              <a:rPr lang="en-GB" sz="1500"/>
              <a:t>Key predictors consistently include patient age and early laboratory results (WBC, creatinine, bicarbonate), aligning with clinical intuition.</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3392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320"/>
              <a:t>Conclusion</a:t>
            </a:r>
            <a:endParaRPr sz="3320"/>
          </a:p>
        </p:txBody>
      </p:sp>
      <p:sp>
        <p:nvSpPr>
          <p:cNvPr id="146" name="Google Shape;146;p28"/>
          <p:cNvSpPr txBox="1"/>
          <p:nvPr>
            <p:ph idx="1" type="body"/>
          </p:nvPr>
        </p:nvSpPr>
        <p:spPr>
          <a:xfrm>
            <a:off x="311700" y="1152475"/>
            <a:ext cx="8299500" cy="3671700"/>
          </a:xfrm>
          <a:prstGeom prst="rect">
            <a:avLst/>
          </a:prstGeom>
        </p:spPr>
        <p:txBody>
          <a:bodyPr anchorCtr="0" anchor="t" bIns="91425" lIns="91425" spcFirstLastPara="1" rIns="91425" wrap="square" tIns="91425">
            <a:noAutofit/>
          </a:bodyPr>
          <a:lstStyle/>
          <a:p>
            <a:pPr indent="-323850" lvl="0" marL="457200" rtl="0" algn="just">
              <a:spcBef>
                <a:spcPts val="0"/>
              </a:spcBef>
              <a:spcAft>
                <a:spcPts val="0"/>
              </a:spcAft>
              <a:buSzPts val="1500"/>
              <a:buChar char="●"/>
            </a:pPr>
            <a:r>
              <a:rPr lang="en-GB" sz="1500"/>
              <a:t>We successfully developed and applied a pipeline to predict multi-class antimicrobial susceptibility for common pathogen-antibiotic pairs using early clinical data from MIMIC-III CSVs on GCS.</a:t>
            </a:r>
            <a:endParaRPr sz="1500"/>
          </a:p>
          <a:p>
            <a:pPr indent="-323850" lvl="0" marL="457200" rtl="0" algn="just">
              <a:spcBef>
                <a:spcPts val="1000"/>
              </a:spcBef>
              <a:spcAft>
                <a:spcPts val="0"/>
              </a:spcAft>
              <a:buSzPts val="1500"/>
              <a:buChar char="●"/>
            </a:pPr>
            <a:r>
              <a:rPr lang="en-GB" sz="1500"/>
              <a:t>The Random Forest models achieved variable performance, with weighted F1-scores ranging from ≈0.72 to ≈0.997 on the test set, heavily influenced by the class distribution of each pair.</a:t>
            </a:r>
            <a:endParaRPr sz="1500"/>
          </a:p>
          <a:p>
            <a:pPr indent="-323850" lvl="0" marL="457200" rtl="0" algn="just">
              <a:spcBef>
                <a:spcPts val="1000"/>
              </a:spcBef>
              <a:spcAft>
                <a:spcPts val="0"/>
              </a:spcAft>
              <a:buSzPts val="1500"/>
              <a:buChar char="●"/>
            </a:pPr>
            <a:r>
              <a:rPr lang="en-GB" sz="1500"/>
              <a:t>Key predictors consistently included age and early laboratory results (WBC, Creatinine, Bicarbonate).</a:t>
            </a:r>
            <a:endParaRPr sz="1500"/>
          </a:p>
          <a:p>
            <a:pPr indent="-323850" lvl="0" marL="457200" rtl="0" algn="just">
              <a:spcBef>
                <a:spcPts val="1000"/>
              </a:spcBef>
              <a:spcAft>
                <a:spcPts val="1000"/>
              </a:spcAft>
              <a:buSzPts val="1500"/>
              <a:buChar char="●"/>
            </a:pPr>
            <a:r>
              <a:rPr lang="en-GB" sz="1500"/>
              <a:t>This work establishes a baseline and highlights the challenges of predicting AMR using limited early clinical data, especially for pairs with balanced resistance profiles. The pipeline developed provides a framework for future research and development in this area.</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286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520"/>
              <a:t>Future Work</a:t>
            </a:r>
            <a:endParaRPr sz="3520"/>
          </a:p>
        </p:txBody>
      </p:sp>
      <p:sp>
        <p:nvSpPr>
          <p:cNvPr id="152" name="Google Shape;152;p29"/>
          <p:cNvSpPr txBox="1"/>
          <p:nvPr>
            <p:ph idx="1" type="body"/>
          </p:nvPr>
        </p:nvSpPr>
        <p:spPr>
          <a:xfrm>
            <a:off x="311700" y="1152475"/>
            <a:ext cx="8289900" cy="3715800"/>
          </a:xfrm>
          <a:prstGeom prst="rect">
            <a:avLst/>
          </a:prstGeom>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SzPts val="1500"/>
              <a:buChar char="●"/>
            </a:pPr>
            <a:r>
              <a:rPr lang="en-GB" sz="1500"/>
              <a:t>Incorporate additional data sources, such as vital signs and detailed patient history, to improve model accuracy.</a:t>
            </a:r>
            <a:endParaRPr sz="1500"/>
          </a:p>
          <a:p>
            <a:pPr indent="-323850" lvl="0" marL="457200" rtl="0" algn="just">
              <a:lnSpc>
                <a:spcPct val="100000"/>
              </a:lnSpc>
              <a:spcBef>
                <a:spcPts val="1000"/>
              </a:spcBef>
              <a:spcAft>
                <a:spcPts val="0"/>
              </a:spcAft>
              <a:buSzPts val="1500"/>
              <a:buChar char="●"/>
            </a:pPr>
            <a:r>
              <a:rPr lang="en-GB" sz="1500"/>
              <a:t>Explore advanced feature engineering techniques, including time-series analysis, to capture temporal patterns in the data.</a:t>
            </a:r>
            <a:endParaRPr sz="1500"/>
          </a:p>
          <a:p>
            <a:pPr indent="-323850" lvl="0" marL="457200" rtl="0" algn="just">
              <a:lnSpc>
                <a:spcPct val="100000"/>
              </a:lnSpc>
              <a:spcBef>
                <a:spcPts val="1000"/>
              </a:spcBef>
              <a:spcAft>
                <a:spcPts val="0"/>
              </a:spcAft>
              <a:buSzPts val="1500"/>
              <a:buChar char="●"/>
            </a:pPr>
            <a:r>
              <a:rPr lang="en-GB" sz="1500"/>
              <a:t>Evaluate the performance of other machine learning models, including gradient boosting machines and deep learning approaches, and perform systematic hyperparameter tuning to optimize model performance.</a:t>
            </a:r>
            <a:endParaRPr sz="1500"/>
          </a:p>
          <a:p>
            <a:pPr indent="-323850" lvl="0" marL="457200" rtl="0" algn="just">
              <a:lnSpc>
                <a:spcPct val="100000"/>
              </a:lnSpc>
              <a:spcBef>
                <a:spcPts val="1000"/>
              </a:spcBef>
              <a:spcAft>
                <a:spcPts val="0"/>
              </a:spcAft>
              <a:buSzPts val="1500"/>
              <a:buChar char="●"/>
            </a:pPr>
            <a:r>
              <a:rPr lang="en-GB" sz="1500"/>
              <a:t>Validate the models on external datasets from different hospitals or healthcare systems to assess their generalizability.</a:t>
            </a:r>
            <a:endParaRPr sz="1500"/>
          </a:p>
          <a:p>
            <a:pPr indent="-323850" lvl="0" marL="457200" rtl="0" algn="just">
              <a:lnSpc>
                <a:spcPct val="100000"/>
              </a:lnSpc>
              <a:spcBef>
                <a:spcPts val="1000"/>
              </a:spcBef>
              <a:spcAft>
                <a:spcPts val="0"/>
              </a:spcAft>
              <a:buSzPts val="1500"/>
              <a:buChar char="●"/>
            </a:pPr>
            <a:r>
              <a:rPr lang="en-GB" sz="1500"/>
              <a:t>Investigate methods to improve prediction for minority classes, such as specialized sampling techniques or cost-sensitive learning, to address class imbalance.</a:t>
            </a:r>
            <a:endParaRPr sz="1500"/>
          </a:p>
          <a:p>
            <a:pPr indent="-323850" lvl="0" marL="457200" rtl="0" algn="just">
              <a:lnSpc>
                <a:spcPct val="100000"/>
              </a:lnSpc>
              <a:spcBef>
                <a:spcPts val="1000"/>
              </a:spcBef>
              <a:spcAft>
                <a:spcPts val="1000"/>
              </a:spcAft>
              <a:buSzPts val="1500"/>
              <a:buChar char="●"/>
            </a:pPr>
            <a:r>
              <a:rPr lang="en-GB" sz="1500"/>
              <a:t>Explore the potential for integrating genomic data into the model to further enhance predictive power.</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75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520"/>
              <a:t>Background and Motivation</a:t>
            </a:r>
            <a:endParaRPr sz="3520"/>
          </a:p>
        </p:txBody>
      </p:sp>
      <p:sp>
        <p:nvSpPr>
          <p:cNvPr id="62" name="Google Shape;62;p14"/>
          <p:cNvSpPr txBox="1"/>
          <p:nvPr>
            <p:ph idx="1" type="body"/>
          </p:nvPr>
        </p:nvSpPr>
        <p:spPr>
          <a:xfrm>
            <a:off x="311700" y="1152475"/>
            <a:ext cx="8520600" cy="361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t>Background:</a:t>
            </a:r>
            <a:endParaRPr b="1"/>
          </a:p>
          <a:p>
            <a:pPr indent="-330200" lvl="0" marL="457200" rtl="0" algn="l">
              <a:spcBef>
                <a:spcPts val="1200"/>
              </a:spcBef>
              <a:spcAft>
                <a:spcPts val="0"/>
              </a:spcAft>
              <a:buClr>
                <a:schemeClr val="dk2"/>
              </a:buClr>
              <a:buSzPts val="1600"/>
              <a:buChar char="●"/>
            </a:pPr>
            <a:r>
              <a:rPr lang="en-GB" sz="1600"/>
              <a:t>Antimicrobial resistance (AMR) is a major global health threat.</a:t>
            </a:r>
            <a:endParaRPr sz="1600"/>
          </a:p>
          <a:p>
            <a:pPr indent="-330200" lvl="0" marL="457200" rtl="0" algn="l">
              <a:spcBef>
                <a:spcPts val="0"/>
              </a:spcBef>
              <a:spcAft>
                <a:spcPts val="0"/>
              </a:spcAft>
              <a:buClr>
                <a:schemeClr val="dk2"/>
              </a:buClr>
              <a:buSzPts val="1600"/>
              <a:buChar char="●"/>
            </a:pPr>
            <a:r>
              <a:rPr lang="en-GB" sz="1600"/>
              <a:t>AMR increases morbidity, mortality, and healthcare costs.</a:t>
            </a:r>
            <a:endParaRPr sz="1600"/>
          </a:p>
          <a:p>
            <a:pPr indent="-330200" lvl="0" marL="457200" rtl="0" algn="l">
              <a:spcBef>
                <a:spcPts val="0"/>
              </a:spcBef>
              <a:spcAft>
                <a:spcPts val="0"/>
              </a:spcAft>
              <a:buClr>
                <a:schemeClr val="dk2"/>
              </a:buClr>
              <a:buSzPts val="1600"/>
              <a:buChar char="●"/>
            </a:pPr>
            <a:r>
              <a:rPr lang="en-GB" sz="1600"/>
              <a:t>Timely antibiotic administration is crucial in critical care.</a:t>
            </a:r>
            <a:endParaRPr sz="1600"/>
          </a:p>
          <a:p>
            <a:pPr indent="-330200" lvl="0" marL="457200" rtl="0" algn="l">
              <a:spcBef>
                <a:spcPts val="0"/>
              </a:spcBef>
              <a:spcAft>
                <a:spcPts val="0"/>
              </a:spcAft>
              <a:buClr>
                <a:schemeClr val="dk2"/>
              </a:buClr>
              <a:buSzPts val="1600"/>
              <a:buChar char="●"/>
            </a:pPr>
            <a:r>
              <a:rPr lang="en-GB" sz="1600"/>
              <a:t>Current culture-based methods for determining susceptibility take 24-72 hours.</a:t>
            </a:r>
            <a:endParaRPr sz="1600"/>
          </a:p>
          <a:p>
            <a:pPr indent="0" lvl="0" marL="0" rtl="0" algn="l">
              <a:spcBef>
                <a:spcPts val="1200"/>
              </a:spcBef>
              <a:spcAft>
                <a:spcPts val="0"/>
              </a:spcAft>
              <a:buClr>
                <a:schemeClr val="dk1"/>
              </a:buClr>
              <a:buSzPts val="1100"/>
              <a:buFont typeface="Arial"/>
              <a:buNone/>
            </a:pPr>
            <a:r>
              <a:rPr b="1" lang="en-GB"/>
              <a:t>Motivation:</a:t>
            </a:r>
            <a:endParaRPr b="1"/>
          </a:p>
          <a:p>
            <a:pPr indent="-330200" lvl="0" marL="457200" rtl="0" algn="l">
              <a:spcBef>
                <a:spcPts val="1200"/>
              </a:spcBef>
              <a:spcAft>
                <a:spcPts val="0"/>
              </a:spcAft>
              <a:buClr>
                <a:schemeClr val="dk2"/>
              </a:buClr>
              <a:buSzPts val="1600"/>
              <a:buChar char="●"/>
            </a:pPr>
            <a:r>
              <a:rPr lang="en-GB" sz="1600"/>
              <a:t>Machine learning offers the potential for earlier AMR prediction.</a:t>
            </a:r>
            <a:endParaRPr sz="1600"/>
          </a:p>
          <a:p>
            <a:pPr indent="-330200" lvl="0" marL="457200" rtl="0" algn="l">
              <a:spcBef>
                <a:spcPts val="0"/>
              </a:spcBef>
              <a:spcAft>
                <a:spcPts val="0"/>
              </a:spcAft>
              <a:buClr>
                <a:schemeClr val="dk2"/>
              </a:buClr>
              <a:buSzPts val="1600"/>
              <a:buChar char="●"/>
            </a:pPr>
            <a:r>
              <a:rPr lang="en-GB" sz="1600"/>
              <a:t>Early prediction can support targeted empirical therapy.</a:t>
            </a:r>
            <a:endParaRPr sz="1600"/>
          </a:p>
          <a:p>
            <a:pPr indent="-330200" lvl="0" marL="457200" rtl="0" algn="l">
              <a:spcBef>
                <a:spcPts val="0"/>
              </a:spcBef>
              <a:spcAft>
                <a:spcPts val="0"/>
              </a:spcAft>
              <a:buClr>
                <a:schemeClr val="dk2"/>
              </a:buClr>
              <a:buSzPts val="1600"/>
              <a:buChar char="●"/>
            </a:pPr>
            <a:r>
              <a:rPr lang="en-GB" sz="1600"/>
              <a:t>This can improve patient outcomes and can mitigate the spread of resistance.</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3019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220"/>
              <a:t>Research Question and Objectives</a:t>
            </a:r>
            <a:endParaRPr sz="3220"/>
          </a:p>
        </p:txBody>
      </p:sp>
      <p:sp>
        <p:nvSpPr>
          <p:cNvPr id="68" name="Google Shape;68;p15"/>
          <p:cNvSpPr txBox="1"/>
          <p:nvPr>
            <p:ph idx="1" type="body"/>
          </p:nvPr>
        </p:nvSpPr>
        <p:spPr>
          <a:xfrm>
            <a:off x="311700" y="1152475"/>
            <a:ext cx="8520600" cy="357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200"/>
              <a:t>Research Question:</a:t>
            </a:r>
            <a:endParaRPr b="1" sz="2200"/>
          </a:p>
          <a:p>
            <a:pPr indent="0" lvl="0" marL="0" rtl="0" algn="l">
              <a:spcBef>
                <a:spcPts val="1200"/>
              </a:spcBef>
              <a:spcAft>
                <a:spcPts val="0"/>
              </a:spcAft>
              <a:buNone/>
            </a:pPr>
            <a:r>
              <a:rPr lang="en-GB" sz="1600"/>
              <a:t>Can we accurately predict antimicrobial susceptibility for common pathogen-antibiotic pairs using early clinical data?</a:t>
            </a:r>
            <a:endParaRPr sz="1600"/>
          </a:p>
          <a:p>
            <a:pPr indent="0" lvl="0" marL="0" rtl="0" algn="l">
              <a:spcBef>
                <a:spcPts val="1200"/>
              </a:spcBef>
              <a:spcAft>
                <a:spcPts val="0"/>
              </a:spcAft>
              <a:buClr>
                <a:schemeClr val="dk1"/>
              </a:buClr>
              <a:buSzPts val="1100"/>
              <a:buFont typeface="Arial"/>
              <a:buNone/>
            </a:pPr>
            <a:r>
              <a:t/>
            </a:r>
            <a:endParaRPr b="1" sz="2200"/>
          </a:p>
          <a:p>
            <a:pPr indent="0" lvl="0" marL="0" rtl="0" algn="l">
              <a:spcBef>
                <a:spcPts val="0"/>
              </a:spcBef>
              <a:spcAft>
                <a:spcPts val="0"/>
              </a:spcAft>
              <a:buClr>
                <a:schemeClr val="dk1"/>
              </a:buClr>
              <a:buSzPts val="1100"/>
              <a:buFont typeface="Arial"/>
              <a:buNone/>
            </a:pPr>
            <a:r>
              <a:rPr b="1" lang="en-GB" sz="2200"/>
              <a:t>Objectives:</a:t>
            </a:r>
            <a:endParaRPr b="1" sz="2200"/>
          </a:p>
          <a:p>
            <a:pPr indent="-330200" lvl="0" marL="457200" rtl="0" algn="l">
              <a:spcBef>
                <a:spcPts val="1200"/>
              </a:spcBef>
              <a:spcAft>
                <a:spcPts val="0"/>
              </a:spcAft>
              <a:buClr>
                <a:schemeClr val="dk2"/>
              </a:buClr>
              <a:buSzPts val="1600"/>
              <a:buChar char="●"/>
            </a:pPr>
            <a:r>
              <a:rPr lang="en-GB" sz="1600"/>
              <a:t>Develop a machine learning pipeline</a:t>
            </a:r>
            <a:endParaRPr sz="1600"/>
          </a:p>
          <a:p>
            <a:pPr indent="-330200" lvl="0" marL="457200" rtl="0" algn="l">
              <a:spcBef>
                <a:spcPts val="0"/>
              </a:spcBef>
              <a:spcAft>
                <a:spcPts val="0"/>
              </a:spcAft>
              <a:buClr>
                <a:schemeClr val="dk2"/>
              </a:buClr>
              <a:buSzPts val="1600"/>
              <a:buChar char="●"/>
            </a:pPr>
            <a:r>
              <a:rPr lang="en-GB" sz="1600"/>
              <a:t>Evaluate model performance on common pathogen-antibiotic pairs</a:t>
            </a:r>
            <a:endParaRPr sz="1600"/>
          </a:p>
          <a:p>
            <a:pPr indent="-330200" lvl="0" marL="457200" rtl="0" algn="l">
              <a:spcBef>
                <a:spcPts val="0"/>
              </a:spcBef>
              <a:spcAft>
                <a:spcPts val="0"/>
              </a:spcAft>
              <a:buClr>
                <a:schemeClr val="dk2"/>
              </a:buClr>
              <a:buSzPts val="1600"/>
              <a:buChar char="●"/>
            </a:pPr>
            <a:r>
              <a:rPr lang="en-GB" sz="1600"/>
              <a:t>Identify important predictive factors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520"/>
              <a:t>Dataset</a:t>
            </a:r>
            <a:endParaRPr sz="3520"/>
          </a:p>
        </p:txBody>
      </p:sp>
      <p:sp>
        <p:nvSpPr>
          <p:cNvPr id="74" name="Google Shape;74;p16"/>
          <p:cNvSpPr txBox="1"/>
          <p:nvPr>
            <p:ph idx="1" type="body"/>
          </p:nvPr>
        </p:nvSpPr>
        <p:spPr>
          <a:xfrm>
            <a:off x="311700" y="1152475"/>
            <a:ext cx="8520600" cy="37317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en-GB" sz="1500">
                <a:solidFill>
                  <a:schemeClr val="dk1"/>
                </a:solidFill>
              </a:rPr>
              <a:t>Data Source:</a:t>
            </a:r>
            <a:r>
              <a:rPr lang="en-GB" sz="1500">
                <a:solidFill>
                  <a:schemeClr val="dk1"/>
                </a:solidFill>
              </a:rPr>
              <a:t> </a:t>
            </a:r>
            <a:r>
              <a:rPr lang="en-GB" sz="1500">
                <a:solidFill>
                  <a:schemeClr val="dk1"/>
                </a:solidFill>
              </a:rPr>
              <a:t>MIMIC-III</a:t>
            </a:r>
            <a:endParaRPr sz="1500">
              <a:solidFill>
                <a:schemeClr val="dk1"/>
              </a:solidFill>
            </a:endParaRPr>
          </a:p>
          <a:p>
            <a:pPr indent="0" lvl="0" marL="0" rtl="0" algn="l">
              <a:lnSpc>
                <a:spcPct val="150000"/>
              </a:lnSpc>
              <a:spcBef>
                <a:spcPts val="1200"/>
              </a:spcBef>
              <a:spcAft>
                <a:spcPts val="0"/>
              </a:spcAft>
              <a:buNone/>
            </a:pPr>
            <a:r>
              <a:rPr b="1" lang="en-GB" sz="1500">
                <a:solidFill>
                  <a:schemeClr val="dk1"/>
                </a:solidFill>
              </a:rPr>
              <a:t>Data tables used:</a:t>
            </a:r>
            <a:endParaRPr b="1" sz="1500">
              <a:solidFill>
                <a:schemeClr val="dk1"/>
              </a:solidFill>
            </a:endParaRPr>
          </a:p>
          <a:p>
            <a:pPr indent="-323850" lvl="0" marL="457200" rtl="0" algn="l">
              <a:lnSpc>
                <a:spcPct val="150000"/>
              </a:lnSpc>
              <a:spcBef>
                <a:spcPts val="1200"/>
              </a:spcBef>
              <a:spcAft>
                <a:spcPts val="0"/>
              </a:spcAft>
              <a:buClr>
                <a:schemeClr val="dk1"/>
              </a:buClr>
              <a:buSzPts val="1500"/>
              <a:buChar char="●"/>
            </a:pPr>
            <a:r>
              <a:rPr lang="en-GB" sz="1500">
                <a:solidFill>
                  <a:schemeClr val="dk1"/>
                </a:solidFill>
              </a:rPr>
              <a:t>MICROBIOLOGY EVENTS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GB" sz="1500">
                <a:solidFill>
                  <a:schemeClr val="dk1"/>
                </a:solidFill>
              </a:rPr>
              <a:t>PATIENTS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GB" sz="1500">
                <a:solidFill>
                  <a:schemeClr val="dk1"/>
                </a:solidFill>
              </a:rPr>
              <a:t>ADMISSIONS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GB" sz="1500">
                <a:solidFill>
                  <a:schemeClr val="dk1"/>
                </a:solidFill>
              </a:rPr>
              <a:t>LABEVENTS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GB" sz="1500">
                <a:solidFill>
                  <a:schemeClr val="dk1"/>
                </a:solidFill>
              </a:rPr>
              <a:t>PRESCRIPTIONS</a:t>
            </a:r>
            <a:endParaRPr sz="1500">
              <a:solidFill>
                <a:schemeClr val="dk1"/>
              </a:solidFill>
            </a:endParaRPr>
          </a:p>
          <a:p>
            <a:pPr indent="-323850" lvl="0" marL="457200" rtl="0" algn="l">
              <a:lnSpc>
                <a:spcPct val="150000"/>
              </a:lnSpc>
              <a:spcBef>
                <a:spcPts val="0"/>
              </a:spcBef>
              <a:spcAft>
                <a:spcPts val="0"/>
              </a:spcAft>
              <a:buClr>
                <a:schemeClr val="dk1"/>
              </a:buClr>
              <a:buSzPts val="1500"/>
              <a:buChar char="●"/>
            </a:pPr>
            <a:r>
              <a:rPr lang="en-GB" sz="1500">
                <a:solidFill>
                  <a:schemeClr val="dk1"/>
                </a:solidFill>
              </a:rPr>
              <a:t>DIAGNOSES_ICD</a:t>
            </a:r>
            <a:endParaRPr sz="1500">
              <a:solidFill>
                <a:schemeClr val="dk1"/>
              </a:solidFill>
            </a:endParaRPr>
          </a:p>
          <a:p>
            <a:pPr indent="0" lvl="0" marL="0" rtl="0" algn="l">
              <a:lnSpc>
                <a:spcPct val="150000"/>
              </a:lnSpc>
              <a:spcBef>
                <a:spcPts val="1200"/>
              </a:spcBef>
              <a:spcAft>
                <a:spcPts val="1200"/>
              </a:spcAft>
              <a:buNone/>
            </a:pPr>
            <a:r>
              <a:rPr b="1" lang="en-GB" sz="1500">
                <a:solidFill>
                  <a:schemeClr val="dk1"/>
                </a:solidFill>
              </a:rPr>
              <a:t>Data access and storage:</a:t>
            </a:r>
            <a:r>
              <a:rPr lang="en-GB" sz="1500">
                <a:solidFill>
                  <a:schemeClr val="dk1"/>
                </a:solidFill>
              </a:rPr>
              <a:t> Google Cloud Storage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71275" y="257175"/>
            <a:ext cx="8520600" cy="14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420"/>
              <a:t>Flowchart of Data Preparation and Feature engineering</a:t>
            </a:r>
            <a:endParaRPr sz="3420"/>
          </a:p>
        </p:txBody>
      </p:sp>
      <p:pic>
        <p:nvPicPr>
          <p:cNvPr id="80" name="Google Shape;80;p17"/>
          <p:cNvPicPr preferRelativeResize="0"/>
          <p:nvPr/>
        </p:nvPicPr>
        <p:blipFill>
          <a:blip r:embed="rId3">
            <a:alphaModFix/>
          </a:blip>
          <a:stretch>
            <a:fillRect/>
          </a:stretch>
        </p:blipFill>
        <p:spPr>
          <a:xfrm>
            <a:off x="107362" y="1368550"/>
            <a:ext cx="8848474" cy="3534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292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920"/>
              <a:t>Data Acquisition and Preparation</a:t>
            </a:r>
            <a:endParaRPr sz="2920"/>
          </a:p>
        </p:txBody>
      </p:sp>
      <p:sp>
        <p:nvSpPr>
          <p:cNvPr id="86" name="Google Shape;86;p18"/>
          <p:cNvSpPr txBox="1"/>
          <p:nvPr>
            <p:ph idx="1" type="body"/>
          </p:nvPr>
        </p:nvSpPr>
        <p:spPr>
          <a:xfrm>
            <a:off x="311700" y="1152475"/>
            <a:ext cx="8520600" cy="3707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GB" sz="1600"/>
              <a:t>Data Acquisition:</a:t>
            </a:r>
            <a:endParaRPr b="1" sz="1600"/>
          </a:p>
          <a:p>
            <a:pPr indent="-330200" lvl="1" marL="914400" rtl="0" algn="l">
              <a:spcBef>
                <a:spcPts val="0"/>
              </a:spcBef>
              <a:spcAft>
                <a:spcPts val="0"/>
              </a:spcAft>
              <a:buSzPts val="1600"/>
              <a:buChar char="○"/>
            </a:pPr>
            <a:r>
              <a:rPr lang="en-GB" sz="1600"/>
              <a:t>Loading req</a:t>
            </a:r>
            <a:r>
              <a:rPr lang="en-GB" sz="1600"/>
              <a:t>u</a:t>
            </a:r>
            <a:r>
              <a:rPr lang="en-GB" sz="1600"/>
              <a:t>ired CSVs from GCS using specified data types and parsing date columns.</a:t>
            </a:r>
            <a:endParaRPr sz="1600"/>
          </a:p>
          <a:p>
            <a:pPr indent="-330200" lvl="1" marL="914400" rtl="0" algn="l">
              <a:spcBef>
                <a:spcPts val="0"/>
              </a:spcBef>
              <a:spcAft>
                <a:spcPts val="0"/>
              </a:spcAft>
              <a:buSzPts val="1600"/>
              <a:buChar char="○"/>
            </a:pPr>
            <a:r>
              <a:rPr lang="en-GB" sz="1600"/>
              <a:t>Filtering microbiology events and identifying the top 10 organism-antibiotic pairs.</a:t>
            </a:r>
            <a:endParaRPr sz="1600"/>
          </a:p>
          <a:p>
            <a:pPr indent="0" lvl="0" marL="0" rtl="0" algn="l">
              <a:spcBef>
                <a:spcPts val="1200"/>
              </a:spcBef>
              <a:spcAft>
                <a:spcPts val="0"/>
              </a:spcAft>
              <a:buNone/>
            </a:pPr>
            <a:r>
              <a:t/>
            </a:r>
            <a:endParaRPr sz="500"/>
          </a:p>
          <a:p>
            <a:pPr indent="-330200" lvl="0" marL="457200" rtl="0" algn="l">
              <a:spcBef>
                <a:spcPts val="1200"/>
              </a:spcBef>
              <a:spcAft>
                <a:spcPts val="0"/>
              </a:spcAft>
              <a:buSzPts val="1600"/>
              <a:buChar char="●"/>
            </a:pPr>
            <a:r>
              <a:rPr b="1" lang="en-GB" sz="1600"/>
              <a:t>Data Preparation:</a:t>
            </a:r>
            <a:endParaRPr b="1" sz="1600"/>
          </a:p>
          <a:p>
            <a:pPr indent="-330200" lvl="1" marL="914400" rtl="0" algn="l">
              <a:spcBef>
                <a:spcPts val="0"/>
              </a:spcBef>
              <a:spcAft>
                <a:spcPts val="0"/>
              </a:spcAft>
              <a:buSzPts val="1600"/>
              <a:buChar char="○"/>
            </a:pPr>
            <a:r>
              <a:rPr lang="en-GB" sz="1600"/>
              <a:t>I</a:t>
            </a:r>
            <a:r>
              <a:rPr lang="en-GB" sz="1600"/>
              <a:t>terating through each pair, filtering microbiology events for the current pair, M</a:t>
            </a:r>
            <a:r>
              <a:rPr lang="en-GB" sz="1600"/>
              <a:t>erging microbiology data with admission and patient data.</a:t>
            </a:r>
            <a:endParaRPr sz="1600"/>
          </a:p>
          <a:p>
            <a:pPr indent="-330200" lvl="1" marL="914400" rtl="0" algn="l">
              <a:spcBef>
                <a:spcPts val="0"/>
              </a:spcBef>
              <a:spcAft>
                <a:spcPts val="0"/>
              </a:spcAft>
              <a:buSzPts val="1600"/>
              <a:buChar char="○"/>
            </a:pPr>
            <a:r>
              <a:rPr lang="en-GB" sz="1600"/>
              <a:t>Calculating patient age from admission and birth dates.</a:t>
            </a:r>
            <a:endParaRPr sz="1600"/>
          </a:p>
          <a:p>
            <a:pPr indent="-330200" lvl="1" marL="914400" rtl="0" algn="l">
              <a:spcBef>
                <a:spcPts val="0"/>
              </a:spcBef>
              <a:spcAft>
                <a:spcPts val="0"/>
              </a:spcAft>
              <a:buSzPts val="1600"/>
              <a:buChar char="○"/>
            </a:pPr>
            <a:r>
              <a:rPr lang="en-GB" sz="1600"/>
              <a:t>Defining time windows for feature extraction (24 hours post-culture for lab results, 30 days pre-culture for prior antibiotic prescriptions).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120"/>
              <a:t>Top 10 organism - Antibiotic pair </a:t>
            </a:r>
            <a:endParaRPr sz="3120"/>
          </a:p>
        </p:txBody>
      </p:sp>
      <p:pic>
        <p:nvPicPr>
          <p:cNvPr id="92" name="Google Shape;92;p19"/>
          <p:cNvPicPr preferRelativeResize="0"/>
          <p:nvPr/>
        </p:nvPicPr>
        <p:blipFill rotWithShape="1">
          <a:blip r:embed="rId3">
            <a:alphaModFix/>
          </a:blip>
          <a:srcRect b="21470" l="19387" r="54956" t="45436"/>
          <a:stretch/>
        </p:blipFill>
        <p:spPr>
          <a:xfrm>
            <a:off x="2257775" y="1525850"/>
            <a:ext cx="4030500" cy="2924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319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420"/>
              <a:t>Feature Engineering</a:t>
            </a:r>
            <a:endParaRPr sz="3420"/>
          </a:p>
        </p:txBody>
      </p:sp>
      <p:sp>
        <p:nvSpPr>
          <p:cNvPr id="98" name="Google Shape;98;p20"/>
          <p:cNvSpPr txBox="1"/>
          <p:nvPr>
            <p:ph idx="1" type="body"/>
          </p:nvPr>
        </p:nvSpPr>
        <p:spPr>
          <a:xfrm>
            <a:off x="311700" y="858750"/>
            <a:ext cx="8520600" cy="4177500"/>
          </a:xfrm>
          <a:prstGeom prst="rect">
            <a:avLst/>
          </a:prstGeom>
        </p:spPr>
        <p:txBody>
          <a:bodyPr anchorCtr="0" anchor="t" bIns="91425" lIns="91425" spcFirstLastPara="1" rIns="91425" wrap="square" tIns="91425">
            <a:noAutofit/>
          </a:bodyPr>
          <a:lstStyle/>
          <a:p>
            <a:pPr indent="-317500" lvl="0" marL="457200" rtl="0" algn="just">
              <a:lnSpc>
                <a:spcPct val="95000"/>
              </a:lnSpc>
              <a:spcBef>
                <a:spcPts val="0"/>
              </a:spcBef>
              <a:spcAft>
                <a:spcPts val="0"/>
              </a:spcAft>
              <a:buClr>
                <a:schemeClr val="dk2"/>
              </a:buClr>
              <a:buSzPts val="1400"/>
              <a:buChar char="●"/>
            </a:pPr>
            <a:r>
              <a:rPr b="1" lang="en-GB" sz="1400"/>
              <a:t>Demographics</a:t>
            </a:r>
            <a:r>
              <a:rPr lang="en-GB" sz="1400"/>
              <a:t>:</a:t>
            </a:r>
            <a:endParaRPr sz="1400"/>
          </a:p>
          <a:p>
            <a:pPr indent="-317500" lvl="1" marL="914400" rtl="0" algn="just">
              <a:lnSpc>
                <a:spcPct val="95000"/>
              </a:lnSpc>
              <a:spcBef>
                <a:spcPts val="0"/>
              </a:spcBef>
              <a:spcAft>
                <a:spcPts val="0"/>
              </a:spcAft>
              <a:buClr>
                <a:schemeClr val="dk2"/>
              </a:buClr>
              <a:buSzPts val="1400"/>
              <a:buChar char="○"/>
            </a:pPr>
            <a:r>
              <a:rPr lang="en-GB"/>
              <a:t>Age at admission (calculated from ADMITTIME and DOB, capped at 90 years)</a:t>
            </a:r>
            <a:endParaRPr/>
          </a:p>
          <a:p>
            <a:pPr indent="-317500" lvl="1" marL="914400" rtl="0" algn="just">
              <a:lnSpc>
                <a:spcPct val="95000"/>
              </a:lnSpc>
              <a:spcBef>
                <a:spcPts val="0"/>
              </a:spcBef>
              <a:spcAft>
                <a:spcPts val="0"/>
              </a:spcAft>
              <a:buClr>
                <a:schemeClr val="dk2"/>
              </a:buClr>
              <a:buSzPts val="1400"/>
              <a:buChar char="○"/>
            </a:pPr>
            <a:r>
              <a:rPr lang="en-GB"/>
              <a:t>Gender</a:t>
            </a:r>
            <a:endParaRPr/>
          </a:p>
          <a:p>
            <a:pPr indent="-317500" lvl="0" marL="457200" rtl="0" algn="just">
              <a:lnSpc>
                <a:spcPct val="95000"/>
              </a:lnSpc>
              <a:spcBef>
                <a:spcPts val="0"/>
              </a:spcBef>
              <a:spcAft>
                <a:spcPts val="0"/>
              </a:spcAft>
              <a:buClr>
                <a:schemeClr val="dk2"/>
              </a:buClr>
              <a:buSzPts val="1400"/>
              <a:buChar char="●"/>
            </a:pPr>
            <a:r>
              <a:rPr b="1" lang="en-GB" sz="1400"/>
              <a:t>Admission Information</a:t>
            </a:r>
            <a:r>
              <a:rPr lang="en-GB" sz="1400"/>
              <a:t>:</a:t>
            </a:r>
            <a:endParaRPr sz="1400"/>
          </a:p>
          <a:p>
            <a:pPr indent="-317500" lvl="1" marL="914400" rtl="0" algn="just">
              <a:lnSpc>
                <a:spcPct val="95000"/>
              </a:lnSpc>
              <a:spcBef>
                <a:spcPts val="0"/>
              </a:spcBef>
              <a:spcAft>
                <a:spcPts val="0"/>
              </a:spcAft>
              <a:buClr>
                <a:schemeClr val="dk2"/>
              </a:buClr>
              <a:buSzPts val="1400"/>
              <a:buChar char="○"/>
            </a:pPr>
            <a:r>
              <a:rPr lang="en-GB"/>
              <a:t>Admission type</a:t>
            </a:r>
            <a:endParaRPr/>
          </a:p>
          <a:p>
            <a:pPr indent="-317500" lvl="1" marL="914400" rtl="0" algn="just">
              <a:lnSpc>
                <a:spcPct val="95000"/>
              </a:lnSpc>
              <a:spcBef>
                <a:spcPts val="0"/>
              </a:spcBef>
              <a:spcAft>
                <a:spcPts val="0"/>
              </a:spcAft>
              <a:buClr>
                <a:schemeClr val="dk2"/>
              </a:buClr>
              <a:buSzPts val="1400"/>
              <a:buChar char="○"/>
            </a:pPr>
            <a:r>
              <a:rPr lang="en-GB"/>
              <a:t>Ethnicity</a:t>
            </a:r>
            <a:endParaRPr/>
          </a:p>
          <a:p>
            <a:pPr indent="-317500" lvl="0" marL="457200" rtl="0" algn="just">
              <a:lnSpc>
                <a:spcPct val="95000"/>
              </a:lnSpc>
              <a:spcBef>
                <a:spcPts val="0"/>
              </a:spcBef>
              <a:spcAft>
                <a:spcPts val="0"/>
              </a:spcAft>
              <a:buClr>
                <a:schemeClr val="dk2"/>
              </a:buClr>
              <a:buSzPts val="1400"/>
              <a:buChar char="●"/>
            </a:pPr>
            <a:r>
              <a:rPr b="1" lang="en-GB" sz="1400"/>
              <a:t>Prior Antibiotic Exposure</a:t>
            </a:r>
            <a:r>
              <a:rPr lang="en-GB" sz="1400"/>
              <a:t>:</a:t>
            </a:r>
            <a:endParaRPr sz="1400"/>
          </a:p>
          <a:p>
            <a:pPr indent="-317500" lvl="1" marL="914400" rtl="0" algn="just">
              <a:lnSpc>
                <a:spcPct val="95000"/>
              </a:lnSpc>
              <a:spcBef>
                <a:spcPts val="0"/>
              </a:spcBef>
              <a:spcAft>
                <a:spcPts val="0"/>
              </a:spcAft>
              <a:buClr>
                <a:schemeClr val="dk2"/>
              </a:buClr>
              <a:buSzPts val="1400"/>
              <a:buChar char="○"/>
            </a:pPr>
            <a:r>
              <a:rPr lang="en-GB"/>
              <a:t>Binary flag indicating if any antibiotic prescription started within 30 days prior to the culture time</a:t>
            </a:r>
            <a:endParaRPr/>
          </a:p>
          <a:p>
            <a:pPr indent="-317500" lvl="0" marL="457200" rtl="0" algn="just">
              <a:lnSpc>
                <a:spcPct val="95000"/>
              </a:lnSpc>
              <a:spcBef>
                <a:spcPts val="0"/>
              </a:spcBef>
              <a:spcAft>
                <a:spcPts val="0"/>
              </a:spcAft>
              <a:buClr>
                <a:schemeClr val="dk2"/>
              </a:buClr>
              <a:buSzPts val="1400"/>
              <a:buChar char="●"/>
            </a:pPr>
            <a:r>
              <a:rPr b="1" lang="en-GB" sz="1400"/>
              <a:t>Comorbidities</a:t>
            </a:r>
            <a:r>
              <a:rPr lang="en-GB" sz="1400"/>
              <a:t>:</a:t>
            </a:r>
            <a:endParaRPr sz="1400"/>
          </a:p>
          <a:p>
            <a:pPr indent="-317500" lvl="1" marL="914400" rtl="0" algn="just">
              <a:lnSpc>
                <a:spcPct val="95000"/>
              </a:lnSpc>
              <a:spcBef>
                <a:spcPts val="0"/>
              </a:spcBef>
              <a:spcAft>
                <a:spcPts val="0"/>
              </a:spcAft>
              <a:buClr>
                <a:schemeClr val="dk2"/>
              </a:buClr>
              <a:buSzPts val="1400"/>
              <a:buChar char="○"/>
            </a:pPr>
            <a:r>
              <a:rPr lang="en-GB"/>
              <a:t>Binary flag indicating the presence of diabetes (derived from ICD9 codes starting with '250')</a:t>
            </a:r>
            <a:endParaRPr/>
          </a:p>
          <a:p>
            <a:pPr indent="-317500" lvl="0" marL="457200" rtl="0" algn="just">
              <a:lnSpc>
                <a:spcPct val="95000"/>
              </a:lnSpc>
              <a:spcBef>
                <a:spcPts val="0"/>
              </a:spcBef>
              <a:spcAft>
                <a:spcPts val="0"/>
              </a:spcAft>
              <a:buClr>
                <a:schemeClr val="dk2"/>
              </a:buClr>
              <a:buSzPts val="1400"/>
              <a:buChar char="●"/>
            </a:pPr>
            <a:r>
              <a:rPr b="1" lang="en-GB" sz="1400"/>
              <a:t>Early Lab Results</a:t>
            </a:r>
            <a:r>
              <a:rPr lang="en-GB" sz="1400"/>
              <a:t>:</a:t>
            </a:r>
            <a:endParaRPr sz="1400"/>
          </a:p>
          <a:p>
            <a:pPr indent="-317500" lvl="1" marL="914400" rtl="0" algn="just">
              <a:lnSpc>
                <a:spcPct val="95000"/>
              </a:lnSpc>
              <a:spcBef>
                <a:spcPts val="0"/>
              </a:spcBef>
              <a:spcAft>
                <a:spcPts val="0"/>
              </a:spcAft>
              <a:buClr>
                <a:schemeClr val="dk2"/>
              </a:buClr>
              <a:buSzPts val="1400"/>
              <a:buChar char="○"/>
            </a:pPr>
            <a:r>
              <a:rPr lang="en-GB"/>
              <a:t>Average values of Creatinine, White Blood Cell Count (WBC), and Bicarbonate recorded within the first 24 hours following the CULTURE_CHARTTIME</a:t>
            </a:r>
            <a:endParaRPr/>
          </a:p>
          <a:p>
            <a:pPr indent="-317500" lvl="0" marL="457200" rtl="0" algn="just">
              <a:lnSpc>
                <a:spcPct val="95000"/>
              </a:lnSpc>
              <a:spcBef>
                <a:spcPts val="0"/>
              </a:spcBef>
              <a:spcAft>
                <a:spcPts val="0"/>
              </a:spcAft>
              <a:buClr>
                <a:schemeClr val="dk2"/>
              </a:buClr>
              <a:buSzPts val="1400"/>
              <a:buChar char="●"/>
            </a:pPr>
            <a:r>
              <a:rPr b="1" lang="en-GB" sz="1400"/>
              <a:t>Specimen Type</a:t>
            </a:r>
            <a:r>
              <a:rPr lang="en-GB" sz="1400"/>
              <a:t>:</a:t>
            </a:r>
            <a:endParaRPr sz="1400"/>
          </a:p>
          <a:p>
            <a:pPr indent="-317500" lvl="1" marL="914400" rtl="0" algn="just">
              <a:lnSpc>
                <a:spcPct val="95000"/>
              </a:lnSpc>
              <a:spcBef>
                <a:spcPts val="0"/>
              </a:spcBef>
              <a:spcAft>
                <a:spcPts val="0"/>
              </a:spcAft>
              <a:buClr>
                <a:schemeClr val="dk2"/>
              </a:buClr>
              <a:buSzPts val="1400"/>
              <a:buChar char="○"/>
            </a:pPr>
            <a:r>
              <a:rPr lang="en-GB"/>
              <a:t>The type of specimen collected.</a:t>
            </a:r>
            <a:endParaRPr/>
          </a:p>
          <a:p>
            <a:pPr indent="-317500" lvl="0" marL="457200" rtl="0" algn="just">
              <a:lnSpc>
                <a:spcPct val="95000"/>
              </a:lnSpc>
              <a:spcBef>
                <a:spcPts val="0"/>
              </a:spcBef>
              <a:spcAft>
                <a:spcPts val="0"/>
              </a:spcAft>
              <a:buSzPts val="1400"/>
              <a:buChar char="●"/>
            </a:pPr>
            <a:r>
              <a:rPr b="1" lang="en-GB" sz="1400"/>
              <a:t>Time</a:t>
            </a:r>
            <a:r>
              <a:rPr b="1" lang="en-GB" sz="1400"/>
              <a:t> window for feature extraction</a:t>
            </a:r>
            <a:r>
              <a:rPr lang="en-GB" sz="1400"/>
              <a:t> - first 24 hours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Flowchart for Data Preprocessing and Model Evaluation </a:t>
            </a:r>
            <a:endParaRPr/>
          </a:p>
        </p:txBody>
      </p:sp>
      <p:pic>
        <p:nvPicPr>
          <p:cNvPr id="104" name="Google Shape;104;p21"/>
          <p:cNvPicPr preferRelativeResize="0"/>
          <p:nvPr/>
        </p:nvPicPr>
        <p:blipFill rotWithShape="1">
          <a:blip r:embed="rId3">
            <a:alphaModFix/>
          </a:blip>
          <a:srcRect b="0" l="0" r="39054" t="0"/>
          <a:stretch/>
        </p:blipFill>
        <p:spPr>
          <a:xfrm>
            <a:off x="311700" y="1145000"/>
            <a:ext cx="8058450" cy="2289975"/>
          </a:xfrm>
          <a:prstGeom prst="rect">
            <a:avLst/>
          </a:prstGeom>
          <a:noFill/>
          <a:ln>
            <a:noFill/>
          </a:ln>
        </p:spPr>
      </p:pic>
      <p:pic>
        <p:nvPicPr>
          <p:cNvPr id="105" name="Google Shape;105;p21"/>
          <p:cNvPicPr preferRelativeResize="0"/>
          <p:nvPr/>
        </p:nvPicPr>
        <p:blipFill rotWithShape="1">
          <a:blip r:embed="rId3">
            <a:alphaModFix/>
          </a:blip>
          <a:srcRect b="0" l="61355" r="0" t="0"/>
          <a:stretch/>
        </p:blipFill>
        <p:spPr>
          <a:xfrm>
            <a:off x="2003725" y="3139775"/>
            <a:ext cx="4403523" cy="1806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