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7" r:id="rId3"/>
    <p:sldId id="258" r:id="rId4"/>
    <p:sldId id="269" r:id="rId5"/>
    <p:sldId id="259" r:id="rId6"/>
    <p:sldId id="262" r:id="rId7"/>
    <p:sldId id="268" r:id="rId8"/>
    <p:sldId id="260" r:id="rId9"/>
    <p:sldId id="267" r:id="rId10"/>
    <p:sldId id="271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8"/>
    <p:restoredTop sz="94657"/>
  </p:normalViewPr>
  <p:slideViewPr>
    <p:cSldViewPr snapToGrid="0" snapToObjects="1">
      <p:cViewPr>
        <p:scale>
          <a:sx n="23" d="100"/>
          <a:sy n="23" d="100"/>
        </p:scale>
        <p:origin x="12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drop image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90358" y="15142698"/>
            <a:ext cx="3679825" cy="3679826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029244" y="15142698"/>
            <a:ext cx="4021473" cy="4021474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109778" y="15142698"/>
            <a:ext cx="4021473" cy="4021474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" TargetMode="External"/><Relationship Id="rId2" Type="http://schemas.openxmlformats.org/officeDocument/2006/relationships/hyperlink" Target="http://www.truli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ulia.com/p/oh/cincinnati/3249-avery-ln-cincinnati-oh-45208--2046941153" TargetMode="External"/><Relationship Id="rId2" Type="http://schemas.openxmlformats.org/officeDocument/2006/relationships/hyperlink" Target="https://www.trulia.com/p/oh/cincinnati/6586-s-oak-knoll-dr-cincinnati-oh-45224--209774335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4" name="Shape 21"/>
          <p:cNvSpPr/>
          <p:nvPr/>
        </p:nvSpPr>
        <p:spPr>
          <a:xfrm>
            <a:off x="6913562" y="1508124"/>
            <a:ext cx="10556876" cy="106997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Shape 22"/>
          <p:cNvSpPr/>
          <p:nvPr/>
        </p:nvSpPr>
        <p:spPr>
          <a:xfrm>
            <a:off x="6580981" y="1134244"/>
            <a:ext cx="11222038" cy="11447512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23"/>
          <p:cNvSpPr/>
          <p:nvPr/>
        </p:nvSpPr>
        <p:spPr>
          <a:xfrm>
            <a:off x="7357767" y="3327447"/>
            <a:ext cx="9495067" cy="263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1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BANA 7038: Final Project</a:t>
            </a:r>
            <a:endParaRPr dirty="0"/>
          </a:p>
        </p:txBody>
      </p:sp>
      <p:sp>
        <p:nvSpPr>
          <p:cNvPr id="7" name="Shape 24"/>
          <p:cNvSpPr/>
          <p:nvPr/>
        </p:nvSpPr>
        <p:spPr>
          <a:xfrm>
            <a:off x="7795555" y="7362726"/>
            <a:ext cx="8619491" cy="64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endParaRPr dirty="0"/>
          </a:p>
        </p:txBody>
      </p:sp>
      <p:sp>
        <p:nvSpPr>
          <p:cNvPr id="8" name="Shape 25"/>
          <p:cNvSpPr/>
          <p:nvPr/>
        </p:nvSpPr>
        <p:spPr>
          <a:xfrm>
            <a:off x="11589362" y="6443919"/>
            <a:ext cx="1031876" cy="17462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 48">
            <a:extLst>
              <a:ext uri="{FF2B5EF4-FFF2-40B4-BE49-F238E27FC236}">
                <a16:creationId xmlns:a16="http://schemas.microsoft.com/office/drawing/2014/main" id="{893F4B24-4853-4915-8F18-12B3CE33B79C}"/>
              </a:ext>
            </a:extLst>
          </p:cNvPr>
          <p:cNvSpPr/>
          <p:nvPr/>
        </p:nvSpPr>
        <p:spPr>
          <a:xfrm>
            <a:off x="2998711" y="5824078"/>
            <a:ext cx="4051453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hape 50">
            <a:extLst>
              <a:ext uri="{FF2B5EF4-FFF2-40B4-BE49-F238E27FC236}">
                <a16:creationId xmlns:a16="http://schemas.microsoft.com/office/drawing/2014/main" id="{90B33ABA-87A6-4C7F-8362-18A2427CD30A}"/>
              </a:ext>
            </a:extLst>
          </p:cNvPr>
          <p:cNvSpPr/>
          <p:nvPr/>
        </p:nvSpPr>
        <p:spPr>
          <a:xfrm>
            <a:off x="9879648" y="7569946"/>
            <a:ext cx="4730115" cy="232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2800" dirty="0"/>
              <a:t>Presented by:</a:t>
            </a:r>
          </a:p>
          <a:p>
            <a:r>
              <a:rPr lang="en-US" sz="2800" dirty="0"/>
              <a:t>Aishwarya </a:t>
            </a:r>
            <a:r>
              <a:rPr lang="en-US" sz="2800" dirty="0" err="1"/>
              <a:t>Pawar</a:t>
            </a:r>
            <a:endParaRPr lang="en-US" sz="2800" dirty="0"/>
          </a:p>
          <a:p>
            <a:r>
              <a:rPr lang="en-US" sz="2800" dirty="0" err="1"/>
              <a:t>Rinisha</a:t>
            </a:r>
            <a:r>
              <a:rPr lang="en-US" sz="2800" dirty="0"/>
              <a:t> </a:t>
            </a:r>
            <a:r>
              <a:rPr lang="en-US" sz="2800" dirty="0" err="1"/>
              <a:t>Marar</a:t>
            </a:r>
            <a:endParaRPr lang="en-US" sz="2800" dirty="0"/>
          </a:p>
          <a:p>
            <a:r>
              <a:rPr lang="en-US" sz="2800" dirty="0"/>
              <a:t>Sharang Nimbalkar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36711" cy="13716000"/>
          </a:xfrm>
        </p:spPr>
      </p:sp>
      <p:sp>
        <p:nvSpPr>
          <p:cNvPr id="66" name="Shape 66"/>
          <p:cNvSpPr/>
          <p:nvPr/>
        </p:nvSpPr>
        <p:spPr>
          <a:xfrm>
            <a:off x="2020093" y="2841625"/>
            <a:ext cx="6008689" cy="80327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119745" y="5293356"/>
            <a:ext cx="5652655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Future enhancement</a:t>
            </a:r>
            <a:endParaRPr dirty="0"/>
          </a:p>
        </p:txBody>
      </p:sp>
      <p:sp>
        <p:nvSpPr>
          <p:cNvPr id="71" name="Shape 71"/>
          <p:cNvSpPr/>
          <p:nvPr/>
        </p:nvSpPr>
        <p:spPr>
          <a:xfrm>
            <a:off x="4508500" y="7846218"/>
            <a:ext cx="1031875" cy="17462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2498509" y="5293356"/>
            <a:ext cx="10573033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81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sz="6000" dirty="0"/>
              <a:t>Collecting similar neighborhood dataset to enhance the predictability</a:t>
            </a:r>
          </a:p>
          <a:p>
            <a:r>
              <a:rPr lang="en-US" sz="6000" dirty="0"/>
              <a:t> 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6108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6">
            <a:extLst>
              <a:ext uri="{FF2B5EF4-FFF2-40B4-BE49-F238E27FC236}">
                <a16:creationId xmlns:a16="http://schemas.microsoft.com/office/drawing/2014/main" id="{6D6BDAF9-0060-4C52-AACF-C70F99C469C4}"/>
              </a:ext>
            </a:extLst>
          </p:cNvPr>
          <p:cNvSpPr/>
          <p:nvPr/>
        </p:nvSpPr>
        <p:spPr>
          <a:xfrm>
            <a:off x="2020093" y="2841625"/>
            <a:ext cx="20202598" cy="80327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sz="9600" dirty="0"/>
              <a:t>Thank You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1924885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large brick building with grass in front of a house&#10;&#10;Description automatically generated">
            <a:extLst>
              <a:ext uri="{FF2B5EF4-FFF2-40B4-BE49-F238E27FC236}">
                <a16:creationId xmlns:a16="http://schemas.microsoft.com/office/drawing/2014/main" id="{20F2399B-FCBA-4BAF-9868-EF3AD990CF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9" b="28989"/>
          <a:stretch>
            <a:fillRect/>
          </a:stretch>
        </p:blipFill>
        <p:spPr>
          <a:xfrm>
            <a:off x="0" y="0"/>
            <a:ext cx="24384000" cy="7667625"/>
          </a:xfrm>
        </p:spPr>
      </p:pic>
      <p:sp>
        <p:nvSpPr>
          <p:cNvPr id="28" name="Shape 28"/>
          <p:cNvSpPr/>
          <p:nvPr/>
        </p:nvSpPr>
        <p:spPr>
          <a:xfrm>
            <a:off x="2020093" y="1829593"/>
            <a:ext cx="7223126" cy="100568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9" name="Shape 29"/>
          <p:cNvSpPr/>
          <p:nvPr/>
        </p:nvSpPr>
        <p:spPr>
          <a:xfrm>
            <a:off x="10533380" y="9048624"/>
            <a:ext cx="12024678" cy="1592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 algn="l">
              <a:lnSpc>
                <a:spcPct val="120000"/>
              </a:lnSpc>
              <a:defRPr sz="27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/>
              <a:t>Our goal was to develop a model that would predict the value of houses in the area of Cincinnati. For the analysis purpose, we split the dataset into covariates and select a response variable. </a:t>
            </a:r>
          </a:p>
        </p:txBody>
      </p:sp>
      <p:sp>
        <p:nvSpPr>
          <p:cNvPr id="30" name="Shape 30"/>
          <p:cNvSpPr/>
          <p:nvPr/>
        </p:nvSpPr>
        <p:spPr>
          <a:xfrm>
            <a:off x="3060223" y="7540148"/>
            <a:ext cx="4976179" cy="2589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lnSpc>
                <a:spcPct val="120000"/>
              </a:lnSpc>
              <a:defRPr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/>
              <a:t>Project to build a linear regression model to predict the house prices in Cincinnati area using our self-collected data.</a:t>
            </a:r>
          </a:p>
        </p:txBody>
      </p:sp>
      <p:sp>
        <p:nvSpPr>
          <p:cNvPr id="31" name="Shape 31"/>
          <p:cNvSpPr/>
          <p:nvPr/>
        </p:nvSpPr>
        <p:spPr>
          <a:xfrm>
            <a:off x="3062967" y="3176904"/>
            <a:ext cx="4970691" cy="971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lnSpc>
                <a:spcPct val="120000"/>
              </a:lnSpc>
              <a:defRPr sz="48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AIM</a:t>
            </a:r>
            <a:endParaRPr dirty="0"/>
          </a:p>
        </p:txBody>
      </p:sp>
      <p:sp>
        <p:nvSpPr>
          <p:cNvPr id="32" name="Shape 32"/>
          <p:cNvSpPr/>
          <p:nvPr/>
        </p:nvSpPr>
        <p:spPr>
          <a:xfrm>
            <a:off x="3146273" y="6594871"/>
            <a:ext cx="1031876" cy="1746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9760008" y="0"/>
            <a:ext cx="14623992" cy="13716000"/>
          </a:xfrm>
        </p:spPr>
      </p:sp>
      <p:sp>
        <p:nvSpPr>
          <p:cNvPr id="35" name="Shape 35"/>
          <p:cNvSpPr/>
          <p:nvPr/>
        </p:nvSpPr>
        <p:spPr>
          <a:xfrm>
            <a:off x="1895855" y="7106151"/>
            <a:ext cx="5601409" cy="508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 algn="l">
              <a:lnSpc>
                <a:spcPct val="120000"/>
              </a:lnSpc>
              <a:defRPr sz="27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Collected a total of 202 records </a:t>
            </a:r>
            <a:r>
              <a:rPr lang="en-IN" dirty="0"/>
              <a:t>from </a:t>
            </a:r>
            <a:r>
              <a:rPr lang="en-IN" u="sng" dirty="0">
                <a:hlinkClick r:id="rId2"/>
              </a:rPr>
              <a:t>www.trulia.com</a:t>
            </a:r>
            <a:r>
              <a:rPr lang="en-IN" dirty="0"/>
              <a:t> and </a:t>
            </a:r>
            <a:r>
              <a:rPr lang="en-IN" u="sng" dirty="0">
                <a:hlinkClick r:id="rId3"/>
              </a:rPr>
              <a:t>www.zillow.com</a:t>
            </a:r>
            <a:r>
              <a:rPr lang="en-IN" u="sng" dirty="0"/>
              <a:t> </a:t>
            </a:r>
            <a:r>
              <a:rPr lang="en-US" dirty="0"/>
              <a:t>for analysis in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Cleaned the data by eliminating missing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Analyzed the relationship between the response variable and covariates by summarizing the model. </a:t>
            </a:r>
          </a:p>
        </p:txBody>
      </p:sp>
      <p:sp>
        <p:nvSpPr>
          <p:cNvPr id="36" name="Shape 36"/>
          <p:cNvSpPr/>
          <p:nvPr/>
        </p:nvSpPr>
        <p:spPr>
          <a:xfrm>
            <a:off x="1906709" y="1759940"/>
            <a:ext cx="5966979" cy="513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81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Data Exploration and Data Cleaning</a:t>
            </a: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13535876" y="1829593"/>
            <a:ext cx="7223126" cy="1005681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4769060" y="3370262"/>
            <a:ext cx="4756759" cy="354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6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pPr>
            <a:r>
              <a:rPr dirty="0"/>
              <a:t>“</a:t>
            </a:r>
          </a:p>
          <a:p>
            <a:pPr>
              <a:defRPr sz="56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pPr>
            <a:r>
              <a:rPr dirty="0"/>
              <a:t>add cool wisdom here</a:t>
            </a:r>
          </a:p>
        </p:txBody>
      </p:sp>
      <p:sp>
        <p:nvSpPr>
          <p:cNvPr id="39" name="Shape 39"/>
          <p:cNvSpPr/>
          <p:nvPr/>
        </p:nvSpPr>
        <p:spPr>
          <a:xfrm>
            <a:off x="14607439" y="8508138"/>
            <a:ext cx="50800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t>john wishper</a:t>
            </a:r>
          </a:p>
        </p:txBody>
      </p:sp>
      <p:sp>
        <p:nvSpPr>
          <p:cNvPr id="40" name="Shape 40"/>
          <p:cNvSpPr/>
          <p:nvPr/>
        </p:nvSpPr>
        <p:spPr>
          <a:xfrm>
            <a:off x="14607439" y="9085383"/>
            <a:ext cx="5080001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CEO</a:t>
            </a:r>
          </a:p>
        </p:txBody>
      </p:sp>
      <p:sp>
        <p:nvSpPr>
          <p:cNvPr id="41" name="Shape 41"/>
          <p:cNvSpPr/>
          <p:nvPr/>
        </p:nvSpPr>
        <p:spPr>
          <a:xfrm>
            <a:off x="16829939" y="7779906"/>
            <a:ext cx="635001" cy="1746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5FA89-EC1C-4757-9DC8-D49676633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483" y="419100"/>
            <a:ext cx="9534525" cy="1287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024" y="960120"/>
            <a:ext cx="22475952" cy="1179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69B762-BEFF-43C9-9628-902962E9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1814407"/>
            <a:ext cx="21810132" cy="100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146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788808" y="732948"/>
            <a:ext cx="20806384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4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Data Visualization</a:t>
            </a:r>
            <a:endParaRPr dirty="0"/>
          </a:p>
        </p:txBody>
      </p:sp>
      <p:sp>
        <p:nvSpPr>
          <p:cNvPr id="62" name="Shape 62"/>
          <p:cNvSpPr/>
          <p:nvPr/>
        </p:nvSpPr>
        <p:spPr>
          <a:xfrm>
            <a:off x="3888844" y="1697003"/>
            <a:ext cx="16606312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700" b="1">
                <a:solidFill>
                  <a:srgbClr val="70737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To detect the patterns and outliers in the housing dataset. Where sold price and squared feet have a strong linear relationship.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64C0CF-3526-47CA-916A-E7A45FE6DF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4509" y="2953257"/>
            <a:ext cx="22666036" cy="10347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16" name="Shape 86"/>
          <p:cNvSpPr/>
          <p:nvPr/>
        </p:nvSpPr>
        <p:spPr>
          <a:xfrm>
            <a:off x="-1" y="1934482"/>
            <a:ext cx="24384001" cy="98470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3027058" y="7470131"/>
            <a:ext cx="508000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3027058" y="7492951"/>
            <a:ext cx="5080001" cy="320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>
              <a:lnSpc>
                <a:spcPct val="120000"/>
              </a:lnSpc>
              <a:defRPr sz="24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Residual Analysis to check the LINE assumptions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inear relationship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ndependent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ormally distributed error: Bow Shaped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qual Variance: Bow Shaped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9" name="Shape 99"/>
          <p:cNvSpPr/>
          <p:nvPr/>
        </p:nvSpPr>
        <p:spPr>
          <a:xfrm>
            <a:off x="9652000" y="7470131"/>
            <a:ext cx="5080000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endParaRPr dirty="0"/>
          </a:p>
        </p:txBody>
      </p:sp>
      <p:sp>
        <p:nvSpPr>
          <p:cNvPr id="101" name="Shape 101"/>
          <p:cNvSpPr/>
          <p:nvPr/>
        </p:nvSpPr>
        <p:spPr>
          <a:xfrm>
            <a:off x="9651844" y="7470131"/>
            <a:ext cx="5080000" cy="320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>
              <a:lnSpc>
                <a:spcPct val="120000"/>
              </a:lnSpc>
              <a:defRPr sz="24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Transforming the data to fix the violations in LINE assumptions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Box-Cox Transformation; lambda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Hence applied Log transformation to our response variable</a:t>
            </a:r>
          </a:p>
        </p:txBody>
      </p:sp>
      <p:sp>
        <p:nvSpPr>
          <p:cNvPr id="103" name="Shape 103"/>
          <p:cNvSpPr/>
          <p:nvPr/>
        </p:nvSpPr>
        <p:spPr>
          <a:xfrm>
            <a:off x="16276941" y="7470131"/>
            <a:ext cx="5080001" cy="6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endParaRPr dirty="0"/>
          </a:p>
        </p:txBody>
      </p:sp>
      <p:sp>
        <p:nvSpPr>
          <p:cNvPr id="105" name="Shape 105"/>
          <p:cNvSpPr/>
          <p:nvPr/>
        </p:nvSpPr>
        <p:spPr>
          <a:xfrm>
            <a:off x="16276629" y="7391166"/>
            <a:ext cx="5080001" cy="1431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>
              <a:lnSpc>
                <a:spcPct val="120000"/>
              </a:lnSpc>
              <a:defRPr sz="24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No multicollinearity exists.</a:t>
            </a:r>
          </a:p>
          <a:p>
            <a:r>
              <a:rPr lang="en-US" dirty="0">
                <a:solidFill>
                  <a:schemeClr val="tx1"/>
                </a:solidFill>
              </a:rPr>
              <a:t>5 &lt; Variance Inflation Factors &lt; 10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181108" y="2940530"/>
            <a:ext cx="4021473" cy="4021474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sz="3200" dirty="0"/>
              <a:t>Transformation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56217" y="2940530"/>
            <a:ext cx="4021473" cy="4021474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sz="3200" dirty="0"/>
              <a:t>Model Adequacy Check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6805998" y="2940530"/>
            <a:ext cx="4021473" cy="4021474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sz="3200" dirty="0"/>
              <a:t>Multicollinearity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C9664A-0AE7-4523-AD0C-58EACE770C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1072" y="2398232"/>
            <a:ext cx="18301854" cy="1015398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931F66-0980-4CF3-981D-1640EDB9CCAC}"/>
              </a:ext>
            </a:extLst>
          </p:cNvPr>
          <p:cNvSpPr/>
          <p:nvPr/>
        </p:nvSpPr>
        <p:spPr>
          <a:xfrm>
            <a:off x="8759008" y="1536458"/>
            <a:ext cx="68659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Box-Cox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742574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36711" cy="13716000"/>
          </a:xfrm>
        </p:spPr>
      </p:sp>
      <p:sp>
        <p:nvSpPr>
          <p:cNvPr id="66" name="Shape 66"/>
          <p:cNvSpPr/>
          <p:nvPr/>
        </p:nvSpPr>
        <p:spPr>
          <a:xfrm>
            <a:off x="2020093" y="2841625"/>
            <a:ext cx="6008689" cy="80327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998711" y="5293355"/>
            <a:ext cx="4051453" cy="211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4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Finalizing the module</a:t>
            </a:r>
            <a:endParaRPr dirty="0"/>
          </a:p>
        </p:txBody>
      </p:sp>
      <p:sp>
        <p:nvSpPr>
          <p:cNvPr id="71" name="Shape 71"/>
          <p:cNvSpPr/>
          <p:nvPr/>
        </p:nvSpPr>
        <p:spPr>
          <a:xfrm>
            <a:off x="4508500" y="7846218"/>
            <a:ext cx="1031875" cy="174626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DCDEE0"/>
                </a:solidFill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1431709" y="2288924"/>
            <a:ext cx="10573033" cy="3883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81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Predicting the price of the house using the following equation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190AF5-E752-45AB-B276-CB5FCE50B6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81855" y="6951590"/>
            <a:ext cx="13397345" cy="196388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458498" y="4175502"/>
            <a:ext cx="6008689" cy="8032751"/>
          </a:xfrm>
          <a:prstGeom prst="rect">
            <a:avLst/>
          </a:prstGeom>
          <a:ln w="762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13569163" y="4137402"/>
            <a:ext cx="6084888" cy="81089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7200" dirty="0"/>
          </a:p>
        </p:txBody>
      </p:sp>
      <p:sp>
        <p:nvSpPr>
          <p:cNvPr id="46" name="Shape 46"/>
          <p:cNvSpPr/>
          <p:nvPr/>
        </p:nvSpPr>
        <p:spPr>
          <a:xfrm>
            <a:off x="1788808" y="1293336"/>
            <a:ext cx="20806384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64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Prediction</a:t>
            </a:r>
            <a:endParaRPr dirty="0"/>
          </a:p>
        </p:txBody>
      </p:sp>
      <p:sp>
        <p:nvSpPr>
          <p:cNvPr id="47" name="Shape 47"/>
          <p:cNvSpPr/>
          <p:nvPr/>
        </p:nvSpPr>
        <p:spPr>
          <a:xfrm>
            <a:off x="5437116" y="4500898"/>
            <a:ext cx="4051453" cy="180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600"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Prediction 1</a:t>
            </a:r>
          </a:p>
          <a:p>
            <a:r>
              <a:rPr lang="en-US" dirty="0"/>
              <a:t>Address: 6586 S Oak Knoll Dr</a:t>
            </a:r>
            <a:endParaRPr dirty="0"/>
          </a:p>
        </p:txBody>
      </p:sp>
      <p:sp>
        <p:nvSpPr>
          <p:cNvPr id="48" name="Shape 48"/>
          <p:cNvSpPr/>
          <p:nvPr/>
        </p:nvSpPr>
        <p:spPr>
          <a:xfrm>
            <a:off x="5437116" y="6236228"/>
            <a:ext cx="4051453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Actual Sold Price: </a:t>
            </a:r>
            <a:r>
              <a:rPr lang="en-US" sz="4000" b="1" dirty="0">
                <a:solidFill>
                  <a:schemeClr val="tx1"/>
                </a:solidFill>
              </a:rPr>
              <a:t>$</a:t>
            </a:r>
            <a:r>
              <a:rPr lang="en-US" sz="4000" b="1" dirty="0"/>
              <a:t>165,000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097784" y="7694527"/>
            <a:ext cx="4730115" cy="165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53585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Predicted Sold Price: </a:t>
            </a:r>
            <a:r>
              <a:rPr lang="en-US" sz="4000" b="1" dirty="0">
                <a:solidFill>
                  <a:schemeClr val="tx1"/>
                </a:solidFill>
              </a:rPr>
              <a:t>$161,549</a:t>
            </a:r>
          </a:p>
        </p:txBody>
      </p:sp>
      <p:sp>
        <p:nvSpPr>
          <p:cNvPr id="52" name="Shape 52"/>
          <p:cNvSpPr/>
          <p:nvPr/>
        </p:nvSpPr>
        <p:spPr>
          <a:xfrm>
            <a:off x="14585880" y="4500898"/>
            <a:ext cx="4051454" cy="180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defRPr>
            </a:lvl1pPr>
          </a:lstStyle>
          <a:p>
            <a:r>
              <a:rPr lang="en-US" dirty="0"/>
              <a:t>Prediction 2</a:t>
            </a:r>
          </a:p>
          <a:p>
            <a:r>
              <a:rPr lang="en-US" dirty="0"/>
              <a:t>Address: 3249 Avery Ln</a:t>
            </a:r>
          </a:p>
        </p:txBody>
      </p:sp>
      <p:sp>
        <p:nvSpPr>
          <p:cNvPr id="53" name="Shape 53"/>
          <p:cNvSpPr/>
          <p:nvPr/>
        </p:nvSpPr>
        <p:spPr>
          <a:xfrm>
            <a:off x="14585880" y="5824078"/>
            <a:ext cx="4051454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5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14478000" y="6501106"/>
            <a:ext cx="4498664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Actual Sold Price:</a:t>
            </a:r>
          </a:p>
          <a:p>
            <a:r>
              <a:rPr lang="en-US" sz="4000" b="1" dirty="0"/>
              <a:t>$425,000</a:t>
            </a:r>
          </a:p>
        </p:txBody>
      </p:sp>
      <p:sp>
        <p:nvSpPr>
          <p:cNvPr id="55" name="Shape 55"/>
          <p:cNvSpPr/>
          <p:nvPr/>
        </p:nvSpPr>
        <p:spPr>
          <a:xfrm>
            <a:off x="14091773" y="7780365"/>
            <a:ext cx="5039666" cy="16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b">
            <a:spAutoFit/>
          </a:bodyPr>
          <a:lstStyle>
            <a:lvl1pPr>
              <a:lnSpc>
                <a:spcPct val="130000"/>
              </a:lnSpc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Predicted Sold Price: $424786.4</a:t>
            </a:r>
            <a:endParaRPr lang="en-US" sz="4000" dirty="0"/>
          </a:p>
        </p:txBody>
      </p:sp>
      <p:sp>
        <p:nvSpPr>
          <p:cNvPr id="62" name="Shape 62"/>
          <p:cNvSpPr/>
          <p:nvPr/>
        </p:nvSpPr>
        <p:spPr>
          <a:xfrm>
            <a:off x="3888844" y="2396539"/>
            <a:ext cx="16606312" cy="112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2700" b="1">
                <a:solidFill>
                  <a:srgbClr val="70737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3200" b="0" dirty="0">
                <a:solidFill>
                  <a:schemeClr val="tx1"/>
                </a:solidFill>
              </a:rPr>
              <a:t>To estimate the market price of a house with the covariates squared feet area and neighborhood.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8C0214-FEA5-4E29-96D1-CB1747D9AC66}"/>
              </a:ext>
            </a:extLst>
          </p:cNvPr>
          <p:cNvSpPr/>
          <p:nvPr/>
        </p:nvSpPr>
        <p:spPr>
          <a:xfrm>
            <a:off x="4923003" y="10949497"/>
            <a:ext cx="4730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https://www.trulia.com/p/oh/cincinnati/6586-s-oak-knoll-dr-cincinnati-oh-45224--2097743354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2BBA8D-6535-459D-A5BB-132B160DDD01}"/>
              </a:ext>
            </a:extLst>
          </p:cNvPr>
          <p:cNvSpPr/>
          <p:nvPr/>
        </p:nvSpPr>
        <p:spPr>
          <a:xfrm>
            <a:off x="14246549" y="10949497"/>
            <a:ext cx="4730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https://www.trulia.com/p/oh/cincinnati/3249-avery-ln-cincinnati-oh-45208--2046941153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AF18D2-48B8-41B8-B208-04F2A2DE6ABC}"/>
              </a:ext>
            </a:extLst>
          </p:cNvPr>
          <p:cNvSpPr/>
          <p:nvPr/>
        </p:nvSpPr>
        <p:spPr>
          <a:xfrm>
            <a:off x="5493391" y="9660511"/>
            <a:ext cx="3938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Deviation: $3451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76CE10-96D2-4E46-A50A-D03CE2833422}"/>
              </a:ext>
            </a:extLst>
          </p:cNvPr>
          <p:cNvSpPr/>
          <p:nvPr/>
        </p:nvSpPr>
        <p:spPr>
          <a:xfrm>
            <a:off x="14809042" y="9680756"/>
            <a:ext cx="40815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Deviation: $213.6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345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Helvetica Light</vt:lpstr>
      <vt:lpstr>Helvetica Neue</vt:lpstr>
      <vt:lpstr>Lovelo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Sharang Nimbalkar</dc:creator>
  <cp:lastModifiedBy>Sharang Nimbalkar</cp:lastModifiedBy>
  <cp:revision>4</cp:revision>
  <dcterms:created xsi:type="dcterms:W3CDTF">2019-12-07T13:06:55Z</dcterms:created>
  <dcterms:modified xsi:type="dcterms:W3CDTF">2019-12-07T13:38:05Z</dcterms:modified>
</cp:coreProperties>
</file>