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56B8C1-3574-49FD-9845-4C9507D32F4B}"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366700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6B8C1-3574-49FD-9845-4C9507D32F4B}"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313834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6B8C1-3574-49FD-9845-4C9507D32F4B}"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111210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6B8C1-3574-49FD-9845-4C9507D32F4B}"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348857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56B8C1-3574-49FD-9845-4C9507D32F4B}" type="datetimeFigureOut">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219920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56B8C1-3574-49FD-9845-4C9507D32F4B}"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6807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56B8C1-3574-49FD-9845-4C9507D32F4B}" type="datetimeFigureOut">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360931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56B8C1-3574-49FD-9845-4C9507D32F4B}" type="datetimeFigureOut">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87931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6B8C1-3574-49FD-9845-4C9507D32F4B}" type="datetimeFigureOut">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96970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6B8C1-3574-49FD-9845-4C9507D32F4B}"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127842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6B8C1-3574-49FD-9845-4C9507D32F4B}" type="datetimeFigureOut">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B187F-6BF7-4DA3-8D5C-AB687A6D4E56}" type="slidenum">
              <a:rPr lang="en-US" smtClean="0"/>
              <a:t>‹#›</a:t>
            </a:fld>
            <a:endParaRPr lang="en-US"/>
          </a:p>
        </p:txBody>
      </p:sp>
    </p:spTree>
    <p:extLst>
      <p:ext uri="{BB962C8B-B14F-4D97-AF65-F5344CB8AC3E}">
        <p14:creationId xmlns:p14="http://schemas.microsoft.com/office/powerpoint/2010/main" val="365822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6B8C1-3574-49FD-9845-4C9507D32F4B}" type="datetimeFigureOut">
              <a:rPr lang="en-US" smtClean="0"/>
              <a:t>7/12/2019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B187F-6BF7-4DA3-8D5C-AB687A6D4E56}" type="slidenum">
              <a:rPr lang="en-US" smtClean="0"/>
              <a:t>‹#›</a:t>
            </a:fld>
            <a:endParaRPr lang="en-US"/>
          </a:p>
        </p:txBody>
      </p:sp>
    </p:spTree>
    <p:extLst>
      <p:ext uri="{BB962C8B-B14F-4D97-AF65-F5344CB8AC3E}">
        <p14:creationId xmlns:p14="http://schemas.microsoft.com/office/powerpoint/2010/main" val="2096423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TextBox 2"/>
          <p:cNvSpPr txBox="1"/>
          <p:nvPr/>
        </p:nvSpPr>
        <p:spPr>
          <a:xfrm>
            <a:off x="838200" y="1796716"/>
            <a:ext cx="10904621" cy="2862322"/>
          </a:xfrm>
          <a:prstGeom prst="rect">
            <a:avLst/>
          </a:prstGeom>
          <a:noFill/>
        </p:spPr>
        <p:txBody>
          <a:bodyPr wrap="square" rtlCol="0">
            <a:spAutoFit/>
          </a:bodyPr>
          <a:lstStyle/>
          <a:p>
            <a:pPr algn="just"/>
            <a:r>
              <a:rPr lang="en-US" b="1" dirty="0" smtClean="0"/>
              <a:t>ABSTRACT:</a:t>
            </a:r>
          </a:p>
          <a:p>
            <a:pPr algn="just"/>
            <a:r>
              <a:rPr lang="en-US" dirty="0" smtClean="0"/>
              <a:t>	People </a:t>
            </a:r>
            <a:r>
              <a:rPr lang="en-US" dirty="0" smtClean="0"/>
              <a:t>with disability </a:t>
            </a:r>
            <a:r>
              <a:rPr lang="en-US" dirty="0" smtClean="0"/>
              <a:t>use </a:t>
            </a:r>
            <a:r>
              <a:rPr lang="en-US" dirty="0"/>
              <a:t>different modes to communicate with others, there are number of </a:t>
            </a:r>
            <a:r>
              <a:rPr lang="en-US" dirty="0" smtClean="0"/>
              <a:t>methods available </a:t>
            </a:r>
            <a:r>
              <a:rPr lang="en-US" dirty="0"/>
              <a:t>for their communication one such common method </a:t>
            </a:r>
            <a:r>
              <a:rPr lang="en-US" dirty="0" smtClean="0"/>
              <a:t>of communication </a:t>
            </a:r>
            <a:r>
              <a:rPr lang="en-US" dirty="0"/>
              <a:t>is sign language.</a:t>
            </a:r>
          </a:p>
          <a:p>
            <a:pPr algn="just"/>
            <a:r>
              <a:rPr lang="en-US" dirty="0" smtClean="0"/>
              <a:t>	Developing </a:t>
            </a:r>
            <a:r>
              <a:rPr lang="en-US" dirty="0"/>
              <a:t>sign language application for deaf people can be very </a:t>
            </a:r>
            <a:r>
              <a:rPr lang="en-US" dirty="0" smtClean="0"/>
              <a:t>important ,as </a:t>
            </a:r>
            <a:r>
              <a:rPr lang="en-US" dirty="0"/>
              <a:t>they’ll be able to communicate easily with even those who don’t </a:t>
            </a:r>
            <a:r>
              <a:rPr lang="en-US" dirty="0" smtClean="0"/>
              <a:t>understand sign </a:t>
            </a:r>
            <a:r>
              <a:rPr lang="en-US" dirty="0"/>
              <a:t>language. </a:t>
            </a:r>
            <a:r>
              <a:rPr lang="en-US" dirty="0" smtClean="0"/>
              <a:t>The project </a:t>
            </a:r>
            <a:r>
              <a:rPr lang="en-US" dirty="0"/>
              <a:t>aims at taking the basic step in bridging </a:t>
            </a:r>
            <a:r>
              <a:rPr lang="en-US" dirty="0" smtClean="0"/>
              <a:t>the communication </a:t>
            </a:r>
            <a:r>
              <a:rPr lang="en-US" dirty="0"/>
              <a:t>gap between normal people, deaf and dumb people using </a:t>
            </a:r>
            <a:r>
              <a:rPr lang="en-US" dirty="0" smtClean="0"/>
              <a:t>sign language.</a:t>
            </a:r>
          </a:p>
          <a:p>
            <a:pPr algn="just"/>
            <a:r>
              <a:rPr lang="en-US" dirty="0" smtClean="0"/>
              <a:t>	To develop a model I have used a CNN(convolutional neural networks),</a:t>
            </a:r>
            <a:r>
              <a:rPr lang="en-US" dirty="0"/>
              <a:t> </a:t>
            </a:r>
            <a:r>
              <a:rPr lang="en-US" dirty="0" smtClean="0"/>
              <a:t>It is </a:t>
            </a:r>
            <a:r>
              <a:rPr lang="en-US" dirty="0"/>
              <a:t>a type of </a:t>
            </a:r>
            <a:r>
              <a:rPr lang="en-US" dirty="0" smtClean="0"/>
              <a:t>feedforward artificial </a:t>
            </a:r>
            <a:r>
              <a:rPr lang="en-US" dirty="0"/>
              <a:t>neural network in which the connectivity pattern between its </a:t>
            </a:r>
            <a:r>
              <a:rPr lang="en-US" dirty="0" smtClean="0"/>
              <a:t>neurons is </a:t>
            </a:r>
            <a:r>
              <a:rPr lang="en-US" dirty="0"/>
              <a:t>inspired by the organization of the animal visual cortex.</a:t>
            </a:r>
          </a:p>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551" y="4645118"/>
            <a:ext cx="3635123" cy="2029195"/>
          </a:xfrm>
          <a:prstGeom prst="rect">
            <a:avLst/>
          </a:prstGeom>
        </p:spPr>
      </p:pic>
    </p:spTree>
    <p:extLst>
      <p:ext uri="{BB962C8B-B14F-4D97-AF65-F5344CB8AC3E}">
        <p14:creationId xmlns:p14="http://schemas.microsoft.com/office/powerpoint/2010/main" val="83804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417" y="641414"/>
            <a:ext cx="5504512" cy="5735324"/>
          </a:xfrm>
          <a:prstGeom prst="rect">
            <a:avLst/>
          </a:prstGeom>
        </p:spPr>
      </p:pic>
    </p:spTree>
    <p:extLst>
      <p:ext uri="{BB962C8B-B14F-4D97-AF65-F5344CB8AC3E}">
        <p14:creationId xmlns:p14="http://schemas.microsoft.com/office/powerpoint/2010/main" val="361827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47" y="3729946"/>
            <a:ext cx="6142252" cy="101354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7" y="5614263"/>
            <a:ext cx="9449619" cy="739204"/>
          </a:xfrm>
          <a:prstGeom prst="rect">
            <a:avLst/>
          </a:prstGeom>
        </p:spPr>
      </p:pic>
      <p:sp>
        <p:nvSpPr>
          <p:cNvPr id="4" name="TextBox 3"/>
          <p:cNvSpPr txBox="1"/>
          <p:nvPr/>
        </p:nvSpPr>
        <p:spPr>
          <a:xfrm>
            <a:off x="818147" y="3169111"/>
            <a:ext cx="10233926" cy="338554"/>
          </a:xfrm>
          <a:prstGeom prst="rect">
            <a:avLst/>
          </a:prstGeom>
          <a:noFill/>
        </p:spPr>
        <p:txBody>
          <a:bodyPr wrap="square" rtlCol="0">
            <a:spAutoFit/>
          </a:bodyPr>
          <a:lstStyle/>
          <a:p>
            <a:r>
              <a:rPr lang="en-US" sz="1600" dirty="0" smtClean="0"/>
              <a:t>Storing the correct and incorrect values for the use of plotting the correct prediction images.</a:t>
            </a:r>
            <a:endParaRPr lang="en-US" sz="1600" dirty="0"/>
          </a:p>
        </p:txBody>
      </p:sp>
      <p:sp>
        <p:nvSpPr>
          <p:cNvPr id="5" name="TextBox 4"/>
          <p:cNvSpPr txBox="1"/>
          <p:nvPr/>
        </p:nvSpPr>
        <p:spPr>
          <a:xfrm>
            <a:off x="714811" y="4930220"/>
            <a:ext cx="9103895" cy="584775"/>
          </a:xfrm>
          <a:prstGeom prst="rect">
            <a:avLst/>
          </a:prstGeom>
          <a:noFill/>
        </p:spPr>
        <p:txBody>
          <a:bodyPr wrap="square" rtlCol="0">
            <a:spAutoFit/>
          </a:bodyPr>
          <a:lstStyle/>
          <a:p>
            <a:r>
              <a:rPr lang="en-US" sz="1600" dirty="0" smtClean="0"/>
              <a:t>The classification report is generated using classification report library of </a:t>
            </a:r>
            <a:r>
              <a:rPr lang="en-US" sz="1600" dirty="0" err="1" smtClean="0"/>
              <a:t>sklearn</a:t>
            </a:r>
            <a:r>
              <a:rPr lang="en-US" sz="1600" dirty="0" smtClean="0"/>
              <a:t>. This helps in visualizing the underperforming class.</a:t>
            </a:r>
            <a:endParaRPr lang="en-US" sz="1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299" y="1021591"/>
            <a:ext cx="4787125" cy="2048252"/>
          </a:xfrm>
          <a:prstGeom prst="rect">
            <a:avLst/>
          </a:prstGeom>
        </p:spPr>
      </p:pic>
      <p:sp>
        <p:nvSpPr>
          <p:cNvPr id="8" name="TextBox 7"/>
          <p:cNvSpPr txBox="1"/>
          <p:nvPr/>
        </p:nvSpPr>
        <p:spPr>
          <a:xfrm>
            <a:off x="818147" y="429768"/>
            <a:ext cx="10364965" cy="369332"/>
          </a:xfrm>
          <a:prstGeom prst="rect">
            <a:avLst/>
          </a:prstGeom>
          <a:noFill/>
        </p:spPr>
        <p:txBody>
          <a:bodyPr wrap="square" rtlCol="0">
            <a:spAutoFit/>
          </a:bodyPr>
          <a:lstStyle/>
          <a:p>
            <a:r>
              <a:rPr lang="en-US" dirty="0" smtClean="0"/>
              <a:t>Saving the architecture and weights of the trained model for further training purposes </a:t>
            </a:r>
            <a:endParaRPr lang="en-US" dirty="0"/>
          </a:p>
        </p:txBody>
      </p:sp>
    </p:spTree>
    <p:extLst>
      <p:ext uri="{BB962C8B-B14F-4D97-AF65-F5344CB8AC3E}">
        <p14:creationId xmlns:p14="http://schemas.microsoft.com/office/powerpoint/2010/main" val="72229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4716" y="5101389"/>
            <a:ext cx="8734926" cy="584775"/>
          </a:xfrm>
          <a:prstGeom prst="rect">
            <a:avLst/>
          </a:prstGeom>
          <a:noFill/>
        </p:spPr>
        <p:txBody>
          <a:bodyPr wrap="square" rtlCol="0">
            <a:spAutoFit/>
          </a:bodyPr>
          <a:lstStyle/>
          <a:p>
            <a:r>
              <a:rPr lang="en-US" sz="1600" dirty="0" smtClean="0"/>
              <a:t>From this classification report it is pretty obvious that all the classes are performing well.</a:t>
            </a:r>
          </a:p>
          <a:p>
            <a:r>
              <a:rPr lang="en-US" sz="1600" dirty="0" smtClean="0"/>
              <a:t>This helps in giving the insight of the classes, before plotting the predicted images</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476" y="328898"/>
            <a:ext cx="4567659" cy="4749047"/>
          </a:xfrm>
          <a:prstGeom prst="rect">
            <a:avLst/>
          </a:prstGeom>
        </p:spPr>
      </p:pic>
    </p:spTree>
    <p:extLst>
      <p:ext uri="{BB962C8B-B14F-4D97-AF65-F5344CB8AC3E}">
        <p14:creationId xmlns:p14="http://schemas.microsoft.com/office/powerpoint/2010/main" val="351849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43" y="1032302"/>
            <a:ext cx="10058400" cy="4785728"/>
          </a:xfrm>
          <a:prstGeom prst="rect">
            <a:avLst/>
          </a:prstGeom>
        </p:spPr>
      </p:pic>
      <p:sp>
        <p:nvSpPr>
          <p:cNvPr id="3" name="TextBox 2"/>
          <p:cNvSpPr txBox="1"/>
          <p:nvPr/>
        </p:nvSpPr>
        <p:spPr>
          <a:xfrm>
            <a:off x="1058743" y="310896"/>
            <a:ext cx="7902377" cy="369332"/>
          </a:xfrm>
          <a:prstGeom prst="rect">
            <a:avLst/>
          </a:prstGeom>
          <a:noFill/>
        </p:spPr>
        <p:txBody>
          <a:bodyPr wrap="square" rtlCol="0">
            <a:spAutoFit/>
          </a:bodyPr>
          <a:lstStyle/>
          <a:p>
            <a:r>
              <a:rPr lang="en-US" dirty="0" smtClean="0"/>
              <a:t>This gives the plotting of the correctly predicted classes</a:t>
            </a:r>
            <a:endParaRPr lang="en-US" dirty="0"/>
          </a:p>
        </p:txBody>
      </p:sp>
    </p:spTree>
    <p:extLst>
      <p:ext uri="{BB962C8B-B14F-4D97-AF65-F5344CB8AC3E}">
        <p14:creationId xmlns:p14="http://schemas.microsoft.com/office/powerpoint/2010/main" val="104695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208" y="438912"/>
            <a:ext cx="10972800" cy="830997"/>
          </a:xfrm>
          <a:prstGeom prst="rect">
            <a:avLst/>
          </a:prstGeom>
          <a:noFill/>
        </p:spPr>
        <p:txBody>
          <a:bodyPr wrap="square" rtlCol="0">
            <a:spAutoFit/>
          </a:bodyPr>
          <a:lstStyle/>
          <a:p>
            <a:r>
              <a:rPr lang="en-US" sz="1600" dirty="0" smtClean="0"/>
              <a:t>	The model is further developed to take the input data as video/webcam and convert into frames of data and predict the labels this will be highly helpful and reliable model to put it in a production. Following are the implementations to deploy a model with </a:t>
            </a:r>
            <a:r>
              <a:rPr lang="en-US" sz="1600" dirty="0" err="1" smtClean="0"/>
              <a:t>Opencv</a:t>
            </a:r>
            <a:r>
              <a:rPr lang="en-US" sz="1600" dirty="0" smtClean="0"/>
              <a:t> and CNN.</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2" y="1608326"/>
            <a:ext cx="7148179" cy="1371719"/>
          </a:xfrm>
          <a:prstGeom prst="rect">
            <a:avLst/>
          </a:prstGeom>
        </p:spPr>
      </p:pic>
      <p:sp>
        <p:nvSpPr>
          <p:cNvPr id="4" name="TextBox 3"/>
          <p:cNvSpPr txBox="1"/>
          <p:nvPr/>
        </p:nvSpPr>
        <p:spPr>
          <a:xfrm>
            <a:off x="521208" y="1269772"/>
            <a:ext cx="5927146" cy="338554"/>
          </a:xfrm>
          <a:prstGeom prst="rect">
            <a:avLst/>
          </a:prstGeom>
          <a:noFill/>
        </p:spPr>
        <p:txBody>
          <a:bodyPr wrap="square" rtlCol="0">
            <a:spAutoFit/>
          </a:bodyPr>
          <a:lstStyle/>
          <a:p>
            <a:r>
              <a:rPr lang="en-US" sz="1600" dirty="0" smtClean="0"/>
              <a:t>Loading the model that is pre-trained</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 y="3091255"/>
            <a:ext cx="7148179" cy="3602153"/>
          </a:xfrm>
          <a:prstGeom prst="rect">
            <a:avLst/>
          </a:prstGeom>
        </p:spPr>
      </p:pic>
    </p:spTree>
    <p:extLst>
      <p:ext uri="{BB962C8B-B14F-4D97-AF65-F5344CB8AC3E}">
        <p14:creationId xmlns:p14="http://schemas.microsoft.com/office/powerpoint/2010/main" val="382984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319" y="3645195"/>
            <a:ext cx="4516679" cy="262758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630" y="558907"/>
            <a:ext cx="2987299" cy="2171888"/>
          </a:xfrm>
          <a:prstGeom prst="rect">
            <a:avLst/>
          </a:prstGeom>
        </p:spPr>
      </p:pic>
      <p:sp>
        <p:nvSpPr>
          <p:cNvPr id="5" name="TextBox 4"/>
          <p:cNvSpPr txBox="1"/>
          <p:nvPr/>
        </p:nvSpPr>
        <p:spPr>
          <a:xfrm>
            <a:off x="1127630" y="3017520"/>
            <a:ext cx="10009762" cy="369332"/>
          </a:xfrm>
          <a:prstGeom prst="rect">
            <a:avLst/>
          </a:prstGeom>
          <a:noFill/>
        </p:spPr>
        <p:txBody>
          <a:bodyPr wrap="square" rtlCol="0">
            <a:spAutoFit/>
          </a:bodyPr>
          <a:lstStyle/>
          <a:p>
            <a:r>
              <a:rPr lang="en-US" dirty="0" smtClean="0"/>
              <a:t>The skin color is detected and the frame is set, and the model is yet to be developed to make it advance!!</a:t>
            </a:r>
            <a:endParaRPr lang="en-US" dirty="0"/>
          </a:p>
        </p:txBody>
      </p:sp>
    </p:spTree>
    <p:extLst>
      <p:ext uri="{BB962C8B-B14F-4D97-AF65-F5344CB8AC3E}">
        <p14:creationId xmlns:p14="http://schemas.microsoft.com/office/powerpoint/2010/main" val="212289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9624" y="2395728"/>
            <a:ext cx="4453128" cy="830997"/>
          </a:xfrm>
          <a:prstGeom prst="rect">
            <a:avLst/>
          </a:prstGeom>
          <a:noFill/>
        </p:spPr>
        <p:txBody>
          <a:bodyPr wrap="square" rtlCol="0">
            <a:spAutoFit/>
          </a:bodyPr>
          <a:lstStyle/>
          <a:p>
            <a:r>
              <a:rPr lang="en-US" sz="4800" dirty="0" smtClean="0">
                <a:solidFill>
                  <a:srgbClr val="FF0000"/>
                </a:solidFill>
              </a:rPr>
              <a:t>THANK</a:t>
            </a:r>
            <a:r>
              <a:rPr lang="en-US" sz="4800" dirty="0" smtClean="0"/>
              <a:t> YOU</a:t>
            </a:r>
            <a:endParaRPr lang="en-US" sz="4800" dirty="0"/>
          </a:p>
        </p:txBody>
      </p:sp>
      <p:sp>
        <p:nvSpPr>
          <p:cNvPr id="3" name="TextBox 2"/>
          <p:cNvSpPr txBox="1"/>
          <p:nvPr/>
        </p:nvSpPr>
        <p:spPr>
          <a:xfrm>
            <a:off x="6391656" y="3648456"/>
            <a:ext cx="5367528" cy="369332"/>
          </a:xfrm>
          <a:prstGeom prst="rect">
            <a:avLst/>
          </a:prstGeom>
          <a:noFill/>
        </p:spPr>
        <p:txBody>
          <a:bodyPr wrap="square" rtlCol="0">
            <a:spAutoFit/>
          </a:bodyPr>
          <a:lstStyle/>
          <a:p>
            <a:r>
              <a:rPr lang="en-US" dirty="0" smtClean="0"/>
              <a:t>- G.SHARANG RAMANA</a:t>
            </a:r>
            <a:endParaRPr lang="en-US" dirty="0"/>
          </a:p>
        </p:txBody>
      </p:sp>
    </p:spTree>
    <p:extLst>
      <p:ext uri="{BB962C8B-B14F-4D97-AF65-F5344CB8AC3E}">
        <p14:creationId xmlns:p14="http://schemas.microsoft.com/office/powerpoint/2010/main" val="109803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347" y="529389"/>
            <a:ext cx="4122821" cy="646331"/>
          </a:xfrm>
          <a:prstGeom prst="rect">
            <a:avLst/>
          </a:prstGeom>
          <a:noFill/>
        </p:spPr>
        <p:txBody>
          <a:bodyPr wrap="square" rtlCol="0">
            <a:spAutoFit/>
          </a:bodyPr>
          <a:lstStyle/>
          <a:p>
            <a:r>
              <a:rPr lang="en-US" b="1" dirty="0" smtClean="0"/>
              <a:t>IMPLEMENTATION:</a:t>
            </a:r>
          </a:p>
          <a:p>
            <a:endParaRPr lang="en-US" dirty="0"/>
          </a:p>
        </p:txBody>
      </p:sp>
      <p:sp>
        <p:nvSpPr>
          <p:cNvPr id="3" name="TextBox 2"/>
          <p:cNvSpPr txBox="1"/>
          <p:nvPr/>
        </p:nvSpPr>
        <p:spPr>
          <a:xfrm>
            <a:off x="633663" y="1175720"/>
            <a:ext cx="11365832" cy="5078313"/>
          </a:xfrm>
          <a:prstGeom prst="rect">
            <a:avLst/>
          </a:prstGeom>
          <a:noFill/>
        </p:spPr>
        <p:txBody>
          <a:bodyPr wrap="square" rtlCol="0">
            <a:spAutoFit/>
          </a:bodyPr>
          <a:lstStyle/>
          <a:p>
            <a:r>
              <a:rPr lang="en-US" dirty="0"/>
              <a:t>	</a:t>
            </a:r>
            <a:r>
              <a:rPr lang="en-US" dirty="0" smtClean="0"/>
              <a:t>To train a model to recognize sign languages</a:t>
            </a:r>
            <a:r>
              <a:rPr lang="en-US" b="1" dirty="0" smtClean="0"/>
              <a:t>, American Sign Language dataset(ASL)</a:t>
            </a:r>
            <a:r>
              <a:rPr lang="en-US" dirty="0" smtClean="0"/>
              <a:t>is used, which is from </a:t>
            </a:r>
            <a:r>
              <a:rPr lang="en-US" dirty="0" err="1" smtClean="0"/>
              <a:t>kaagle</a:t>
            </a:r>
            <a:r>
              <a:rPr lang="en-US" dirty="0" smtClean="0"/>
              <a:t>. Each training and test case represents a label (0-25) as a one-to-one map for each alphabetic letter A-Z (and no cases for 9=J or 25=Z because of gesture motions). The </a:t>
            </a:r>
            <a:r>
              <a:rPr lang="en-US" b="1" dirty="0" smtClean="0"/>
              <a:t>training data (27,455 cases) and test data (7172 cases) </a:t>
            </a:r>
            <a:r>
              <a:rPr lang="en-US" dirty="0" smtClean="0"/>
              <a:t>with a header row of label, pixel1,pixel2 ....pixel784 which represent a single 28x28 pixel image with grayscale values between 0-255. </a:t>
            </a:r>
          </a:p>
          <a:p>
            <a:pPr marL="285750" indent="-285750" algn="just">
              <a:buFont typeface="Arial" panose="020B0604020202020204" pitchFamily="34" charset="0"/>
              <a:buChar char="•"/>
            </a:pPr>
            <a:r>
              <a:rPr lang="en-US" dirty="0" smtClean="0"/>
              <a:t>Convolutional Layers, which apply a specified number of convolutional filters to the image. Here, I have used four convolutional layers with the filter frame(3x3). Conv layers are then applied to </a:t>
            </a:r>
            <a:r>
              <a:rPr lang="en-US" b="1" dirty="0" smtClean="0"/>
              <a:t>RELU </a:t>
            </a:r>
            <a:r>
              <a:rPr lang="en-US" dirty="0" smtClean="0"/>
              <a:t>activation function to the output to introduce non-</a:t>
            </a:r>
            <a:r>
              <a:rPr lang="en-US" dirty="0" err="1" smtClean="0"/>
              <a:t>lineraties</a:t>
            </a:r>
            <a:r>
              <a:rPr lang="en-US" dirty="0" smtClean="0"/>
              <a:t> to the  model.</a:t>
            </a:r>
          </a:p>
          <a:p>
            <a:pPr marL="285750" indent="-285750" algn="just">
              <a:buFont typeface="Arial" panose="020B0604020202020204" pitchFamily="34" charset="0"/>
              <a:buChar char="•"/>
            </a:pPr>
            <a:r>
              <a:rPr lang="en-US" dirty="0" smtClean="0"/>
              <a:t>Next to Convolution layers </a:t>
            </a:r>
            <a:r>
              <a:rPr lang="en-US" b="1" dirty="0" smtClean="0"/>
              <a:t>BATCH </a:t>
            </a:r>
            <a:r>
              <a:rPr lang="en-US" b="1" dirty="0" err="1" smtClean="0"/>
              <a:t>Normalisation</a:t>
            </a:r>
            <a:r>
              <a:rPr lang="en-US" b="1" dirty="0" smtClean="0"/>
              <a:t> </a:t>
            </a:r>
            <a:r>
              <a:rPr lang="en-US" dirty="0" smtClean="0"/>
              <a:t>Is applied to increase the faster processing and training of data.</a:t>
            </a:r>
          </a:p>
          <a:p>
            <a:pPr marL="285750" indent="-285750" algn="just">
              <a:buFont typeface="Arial" panose="020B0604020202020204" pitchFamily="34" charset="0"/>
              <a:buChar char="•"/>
            </a:pPr>
            <a:r>
              <a:rPr lang="en-US" b="1" dirty="0" smtClean="0"/>
              <a:t>MAX POOLING layer</a:t>
            </a:r>
            <a:r>
              <a:rPr lang="en-US" dirty="0" smtClean="0"/>
              <a:t>, is applied  next to the BATCH NORMALISATION, which </a:t>
            </a:r>
            <a:r>
              <a:rPr lang="en-US" dirty="0" err="1" smtClean="0"/>
              <a:t>downsample</a:t>
            </a:r>
            <a:r>
              <a:rPr lang="en-US" dirty="0" smtClean="0"/>
              <a:t> the image data extracted by the convolution layers to reduce the dimensionality of the feature map in order to decrease the processing time. Here I have used 2x2 pixel-tiles</a:t>
            </a:r>
          </a:p>
          <a:p>
            <a:pPr marL="285750" indent="-285750" algn="just">
              <a:buFont typeface="Arial" panose="020B0604020202020204" pitchFamily="34" charset="0"/>
              <a:buChar char="•"/>
            </a:pPr>
            <a:r>
              <a:rPr lang="en-US" b="1" dirty="0" smtClean="0"/>
              <a:t>DENSE (Fully Connected) layers</a:t>
            </a:r>
            <a:r>
              <a:rPr lang="en-US" dirty="0" smtClean="0"/>
              <a:t>, which performs Classification on the features extracted by the convolutional layers and </a:t>
            </a:r>
            <a:r>
              <a:rPr lang="en-US" dirty="0" err="1" smtClean="0"/>
              <a:t>downsampled</a:t>
            </a:r>
            <a:r>
              <a:rPr lang="en-US" dirty="0" smtClean="0"/>
              <a:t> by the pooling layers. In a dense layer, every node is connected to every node in the preceding layer.</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The entire model is implemented using </a:t>
            </a:r>
            <a:r>
              <a:rPr lang="en-US" dirty="0" err="1" smtClean="0"/>
              <a:t>keras</a:t>
            </a:r>
            <a:endParaRPr lang="en-US" dirty="0" smtClean="0"/>
          </a:p>
          <a:p>
            <a:r>
              <a:rPr lang="en-US" dirty="0"/>
              <a:t>	</a:t>
            </a:r>
          </a:p>
        </p:txBody>
      </p:sp>
    </p:spTree>
    <p:extLst>
      <p:ext uri="{BB962C8B-B14F-4D97-AF65-F5344CB8AC3E}">
        <p14:creationId xmlns:p14="http://schemas.microsoft.com/office/powerpoint/2010/main" val="13554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58" y="1045549"/>
            <a:ext cx="10058400" cy="1285745"/>
          </a:xfrm>
          <a:prstGeom prst="rect">
            <a:avLst/>
          </a:prstGeom>
        </p:spPr>
      </p:pic>
      <p:sp>
        <p:nvSpPr>
          <p:cNvPr id="4" name="TextBox 3"/>
          <p:cNvSpPr txBox="1"/>
          <p:nvPr/>
        </p:nvSpPr>
        <p:spPr>
          <a:xfrm>
            <a:off x="818146" y="633663"/>
            <a:ext cx="9285973" cy="338554"/>
          </a:xfrm>
          <a:prstGeom prst="rect">
            <a:avLst/>
          </a:prstGeom>
          <a:noFill/>
        </p:spPr>
        <p:txBody>
          <a:bodyPr wrap="square" rtlCol="0">
            <a:spAutoFit/>
          </a:bodyPr>
          <a:lstStyle/>
          <a:p>
            <a:r>
              <a:rPr lang="en-US" sz="1600" dirty="0" smtClean="0"/>
              <a:t>Importing the required packages and the dataset is mounted to the </a:t>
            </a:r>
            <a:r>
              <a:rPr lang="en-US" sz="1600" dirty="0" smtClean="0"/>
              <a:t>google drive to </a:t>
            </a:r>
            <a:r>
              <a:rPr lang="en-US" sz="1600" dirty="0" smtClean="0"/>
              <a:t>retrieve the  data </a:t>
            </a:r>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58" y="3977101"/>
            <a:ext cx="10058400" cy="2060575"/>
          </a:xfrm>
          <a:prstGeom prst="rect">
            <a:avLst/>
          </a:prstGeom>
        </p:spPr>
      </p:pic>
      <p:sp>
        <p:nvSpPr>
          <p:cNvPr id="6" name="TextBox 5"/>
          <p:cNvSpPr txBox="1"/>
          <p:nvPr/>
        </p:nvSpPr>
        <p:spPr>
          <a:xfrm>
            <a:off x="898358" y="2622884"/>
            <a:ext cx="10058400" cy="1354217"/>
          </a:xfrm>
          <a:prstGeom prst="rect">
            <a:avLst/>
          </a:prstGeom>
          <a:noFill/>
        </p:spPr>
        <p:txBody>
          <a:bodyPr wrap="square" rtlCol="0">
            <a:spAutoFit/>
          </a:bodyPr>
          <a:lstStyle/>
          <a:p>
            <a:pPr algn="just"/>
            <a:r>
              <a:rPr lang="en-US" sz="1600" dirty="0" smtClean="0"/>
              <a:t>The training and testing data are imported from the path specified. The independent variable is chosen as y and the dependent variable as  X, the y contains the labels of the data which is converted into categorical </a:t>
            </a:r>
            <a:r>
              <a:rPr lang="en-US" sz="1600" dirty="0" smtClean="0"/>
              <a:t>format.</a:t>
            </a:r>
            <a:endParaRPr lang="en-US" sz="1600" dirty="0" smtClean="0"/>
          </a:p>
          <a:p>
            <a:pPr algn="just"/>
            <a:r>
              <a:rPr lang="en-US" sz="1600" dirty="0" smtClean="0"/>
              <a:t>The  </a:t>
            </a:r>
            <a:r>
              <a:rPr lang="en-US" sz="1600" dirty="0" err="1" smtClean="0"/>
              <a:t>datas</a:t>
            </a:r>
            <a:r>
              <a:rPr lang="en-US" sz="1600" dirty="0" smtClean="0"/>
              <a:t> are split into training and validation data using </a:t>
            </a:r>
            <a:r>
              <a:rPr lang="en-US" sz="1600" dirty="0" err="1" smtClean="0"/>
              <a:t>train_test_split</a:t>
            </a:r>
            <a:r>
              <a:rPr lang="en-US" sz="1600" dirty="0" smtClean="0"/>
              <a:t>  library where the 80% of the data is assigned to the training data and the remaining is assigned to the validation data set which is then used for validating the training data</a:t>
            </a:r>
            <a:r>
              <a:rPr lang="en-US" dirty="0" smtClean="0"/>
              <a:t>.</a:t>
            </a:r>
          </a:p>
        </p:txBody>
      </p:sp>
      <p:sp>
        <p:nvSpPr>
          <p:cNvPr id="7" name="TextBox 6"/>
          <p:cNvSpPr txBox="1"/>
          <p:nvPr/>
        </p:nvSpPr>
        <p:spPr>
          <a:xfrm>
            <a:off x="898358" y="160421"/>
            <a:ext cx="4491789" cy="369332"/>
          </a:xfrm>
          <a:prstGeom prst="rect">
            <a:avLst/>
          </a:prstGeom>
          <a:noFill/>
        </p:spPr>
        <p:txBody>
          <a:bodyPr wrap="square" rtlCol="0">
            <a:spAutoFit/>
          </a:bodyPr>
          <a:lstStyle/>
          <a:p>
            <a:r>
              <a:rPr lang="en-US" b="1" dirty="0" smtClean="0"/>
              <a:t>PROGRAMMING IMPLEMENTATION</a:t>
            </a:r>
            <a:endParaRPr lang="en-US" b="1" dirty="0"/>
          </a:p>
        </p:txBody>
      </p:sp>
    </p:spTree>
    <p:extLst>
      <p:ext uri="{BB962C8B-B14F-4D97-AF65-F5344CB8AC3E}">
        <p14:creationId xmlns:p14="http://schemas.microsoft.com/office/powerpoint/2010/main" val="53079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98" y="2804811"/>
            <a:ext cx="8537912" cy="3571926"/>
          </a:xfrm>
          <a:prstGeom prst="rect">
            <a:avLst/>
          </a:prstGeom>
        </p:spPr>
      </p:pic>
      <p:sp>
        <p:nvSpPr>
          <p:cNvPr id="3" name="TextBox 2"/>
          <p:cNvSpPr txBox="1"/>
          <p:nvPr/>
        </p:nvSpPr>
        <p:spPr>
          <a:xfrm>
            <a:off x="870783" y="457200"/>
            <a:ext cx="10118059" cy="2508379"/>
          </a:xfrm>
          <a:prstGeom prst="rect">
            <a:avLst/>
          </a:prstGeom>
          <a:noFill/>
        </p:spPr>
        <p:txBody>
          <a:bodyPr wrap="square" rtlCol="0">
            <a:spAutoFit/>
          </a:bodyPr>
          <a:lstStyle/>
          <a:p>
            <a:r>
              <a:rPr lang="en-US" b="1" i="1" dirty="0" smtClean="0"/>
              <a:t>Importing the layers of </a:t>
            </a:r>
            <a:r>
              <a:rPr lang="en-US" b="1" i="1" dirty="0" err="1" smtClean="0"/>
              <a:t>Keras</a:t>
            </a:r>
            <a:r>
              <a:rPr lang="en-US" b="1" i="1" dirty="0" smtClean="0"/>
              <a:t>.</a:t>
            </a:r>
          </a:p>
          <a:p>
            <a:endParaRPr lang="en-US" sz="900" b="1" i="1" dirty="0" smtClean="0"/>
          </a:p>
          <a:p>
            <a:r>
              <a:rPr lang="en-US" sz="1600" dirty="0" smtClean="0"/>
              <a:t>Four convolutional layers are implemented with the batch normalization, </a:t>
            </a:r>
            <a:r>
              <a:rPr lang="en-US" sz="1600" dirty="0" err="1" smtClean="0"/>
              <a:t>max_pooling</a:t>
            </a:r>
            <a:r>
              <a:rPr lang="en-US" sz="1600" dirty="0" smtClean="0"/>
              <a:t>, flatten, dense layers</a:t>
            </a:r>
          </a:p>
          <a:p>
            <a:r>
              <a:rPr lang="en-US" sz="1600" dirty="0" smtClean="0"/>
              <a:t>To Accelerate the Training of Deep Neural Networks Batch Normalization is used.</a:t>
            </a:r>
          </a:p>
          <a:p>
            <a:r>
              <a:rPr lang="en-US" sz="1600" dirty="0" smtClean="0"/>
              <a:t>Using batch normalization makes the network more stable during training. This may require the use of much larger than normal learning rates, that in turn may further speed up the learning process.</a:t>
            </a:r>
          </a:p>
          <a:p>
            <a:r>
              <a:rPr lang="en-US" sz="1600" dirty="0" smtClean="0"/>
              <a:t>Batch normalization offers some regularization effect, reducing generalization error, perhaps no longer requiring the use of dropout for regularization. Hence removed the dropouts</a:t>
            </a:r>
          </a:p>
          <a:p>
            <a:r>
              <a:rPr lang="en-US" sz="1600" dirty="0" smtClean="0"/>
              <a:t>The dense layers holds the activation of RELU and the SOFTMAX is applied to the final layer of the dense layer.</a:t>
            </a:r>
          </a:p>
          <a:p>
            <a:endParaRPr lang="en-US" dirty="0"/>
          </a:p>
        </p:txBody>
      </p:sp>
    </p:spTree>
    <p:extLst>
      <p:ext uri="{BB962C8B-B14F-4D97-AF65-F5344CB8AC3E}">
        <p14:creationId xmlns:p14="http://schemas.microsoft.com/office/powerpoint/2010/main" val="335440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65" y="1948320"/>
            <a:ext cx="6744284" cy="98306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53" t="-1055" r="1061" b="5582"/>
          <a:stretch/>
        </p:blipFill>
        <p:spPr>
          <a:xfrm>
            <a:off x="558723" y="3044526"/>
            <a:ext cx="4695066" cy="3813474"/>
          </a:xfrm>
          <a:prstGeom prst="rect">
            <a:avLst/>
          </a:prstGeom>
        </p:spPr>
      </p:pic>
      <p:sp>
        <p:nvSpPr>
          <p:cNvPr id="4" name="TextBox 3"/>
          <p:cNvSpPr txBox="1"/>
          <p:nvPr/>
        </p:nvSpPr>
        <p:spPr>
          <a:xfrm>
            <a:off x="422365" y="152400"/>
            <a:ext cx="9938084" cy="1908215"/>
          </a:xfrm>
          <a:prstGeom prst="rect">
            <a:avLst/>
          </a:prstGeom>
          <a:noFill/>
        </p:spPr>
        <p:txBody>
          <a:bodyPr wrap="square" rtlCol="0">
            <a:spAutoFit/>
          </a:bodyPr>
          <a:lstStyle/>
          <a:p>
            <a:r>
              <a:rPr lang="en-US" sz="1600" b="1" dirty="0" smtClean="0"/>
              <a:t>Summary of the Model to be Trained</a:t>
            </a:r>
          </a:p>
          <a:p>
            <a:endParaRPr lang="en-US" sz="1400" dirty="0" smtClean="0"/>
          </a:p>
          <a:p>
            <a:r>
              <a:rPr lang="en-US" sz="1200" dirty="0" smtClean="0"/>
              <a:t>When compiling the model, I choose </a:t>
            </a:r>
            <a:r>
              <a:rPr lang="en-US" sz="1200" dirty="0" err="1" smtClean="0"/>
              <a:t>categorical_crossentropy</a:t>
            </a:r>
            <a:r>
              <a:rPr lang="en-US" sz="1200" dirty="0" smtClean="0"/>
              <a:t> as the loss function (which is </a:t>
            </a:r>
            <a:r>
              <a:rPr lang="en-US" sz="1200" dirty="0" err="1" smtClean="0"/>
              <a:t>relevent</a:t>
            </a:r>
            <a:r>
              <a:rPr lang="en-US" sz="1200" dirty="0" smtClean="0"/>
              <a:t> for multiclass, single-label classification problem) and Adam optimizer.</a:t>
            </a:r>
          </a:p>
          <a:p>
            <a:pPr marL="285750" indent="-285750">
              <a:buFont typeface="Arial" panose="020B0604020202020204" pitchFamily="34" charset="0"/>
              <a:buChar char="•"/>
            </a:pPr>
            <a:r>
              <a:rPr lang="en-US" sz="1200" dirty="0" smtClean="0"/>
              <a:t>The cross-entropy loss calculates the error rate between the predicted value and the original value. Categorical is used because there are 25 classes to predict from. If there were 2 classes, I would have used </a:t>
            </a:r>
            <a:r>
              <a:rPr lang="en-US" sz="1200" dirty="0" err="1" smtClean="0"/>
              <a:t>binary_crossentropy</a:t>
            </a:r>
            <a:r>
              <a:rPr lang="en-US" sz="1200" dirty="0" smtClean="0"/>
              <a:t>.</a:t>
            </a:r>
          </a:p>
          <a:p>
            <a:pPr marL="285750" indent="-285750">
              <a:buFont typeface="Arial" panose="020B0604020202020204" pitchFamily="34" charset="0"/>
              <a:buChar char="•"/>
            </a:pPr>
            <a:r>
              <a:rPr lang="en-US" sz="1200" dirty="0" smtClean="0"/>
              <a:t>The Adam optimizer is an improvement over SGD(Stochastic Gradient Descent). The optimizer is responsible for updating the weights of the neurons via backpropagation. It calculates the derivative of the loss function with respect to each weight and subtracts it from the weight. </a:t>
            </a:r>
          </a:p>
          <a:p>
            <a:endParaRPr lang="en-US" sz="1600" dirty="0"/>
          </a:p>
        </p:txBody>
      </p:sp>
    </p:spTree>
    <p:extLst>
      <p:ext uri="{BB962C8B-B14F-4D97-AF65-F5344CB8AC3E}">
        <p14:creationId xmlns:p14="http://schemas.microsoft.com/office/powerpoint/2010/main" val="327376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11" y="1329952"/>
            <a:ext cx="10058400" cy="4932484"/>
          </a:xfrm>
          <a:prstGeom prst="rect">
            <a:avLst/>
          </a:prstGeom>
        </p:spPr>
      </p:pic>
      <p:sp>
        <p:nvSpPr>
          <p:cNvPr id="3" name="TextBox 2"/>
          <p:cNvSpPr txBox="1"/>
          <p:nvPr/>
        </p:nvSpPr>
        <p:spPr>
          <a:xfrm>
            <a:off x="842211" y="713873"/>
            <a:ext cx="11205411" cy="369332"/>
          </a:xfrm>
          <a:prstGeom prst="rect">
            <a:avLst/>
          </a:prstGeom>
          <a:noFill/>
        </p:spPr>
        <p:txBody>
          <a:bodyPr wrap="square" rtlCol="0">
            <a:spAutoFit/>
          </a:bodyPr>
          <a:lstStyle/>
          <a:p>
            <a:r>
              <a:rPr lang="en-US" i="1" dirty="0" smtClean="0"/>
              <a:t>Training the data for 10 epochs involving 21964 training samples and 5491 validation samples</a:t>
            </a:r>
            <a:endParaRPr lang="en-US" dirty="0"/>
          </a:p>
        </p:txBody>
      </p:sp>
    </p:spTree>
    <p:extLst>
      <p:ext uri="{BB962C8B-B14F-4D97-AF65-F5344CB8AC3E}">
        <p14:creationId xmlns:p14="http://schemas.microsoft.com/office/powerpoint/2010/main" val="339315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60" y="729842"/>
            <a:ext cx="6408975" cy="1676545"/>
          </a:xfrm>
          <a:prstGeom prst="rect">
            <a:avLst/>
          </a:prstGeom>
        </p:spPr>
      </p:pic>
      <p:sp>
        <p:nvSpPr>
          <p:cNvPr id="3" name="TextBox 2"/>
          <p:cNvSpPr txBox="1"/>
          <p:nvPr/>
        </p:nvSpPr>
        <p:spPr>
          <a:xfrm>
            <a:off x="605513" y="287051"/>
            <a:ext cx="6156235" cy="338554"/>
          </a:xfrm>
          <a:prstGeom prst="rect">
            <a:avLst/>
          </a:prstGeom>
          <a:noFill/>
        </p:spPr>
        <p:txBody>
          <a:bodyPr wrap="square" rtlCol="0">
            <a:spAutoFit/>
          </a:bodyPr>
          <a:lstStyle/>
          <a:p>
            <a:r>
              <a:rPr lang="en-US" sz="1600" dirty="0" smtClean="0"/>
              <a:t>Hence, we got the  accuracy percentage of 95%(approximately)</a:t>
            </a:r>
            <a:endParaRPr lang="en-US" sz="1600" dirty="0"/>
          </a:p>
        </p:txBody>
      </p:sp>
      <p:sp>
        <p:nvSpPr>
          <p:cNvPr id="7" name="TextBox 6"/>
          <p:cNvSpPr txBox="1"/>
          <p:nvPr/>
        </p:nvSpPr>
        <p:spPr>
          <a:xfrm>
            <a:off x="661660" y="2633473"/>
            <a:ext cx="10164836" cy="4062651"/>
          </a:xfrm>
          <a:prstGeom prst="rect">
            <a:avLst/>
          </a:prstGeom>
          <a:noFill/>
        </p:spPr>
        <p:txBody>
          <a:bodyPr wrap="square" rtlCol="0">
            <a:spAutoFit/>
          </a:bodyPr>
          <a:lstStyle/>
          <a:p>
            <a:r>
              <a:rPr lang="en-US" sz="1600" b="1" dirty="0" smtClean="0"/>
              <a:t>Data Augmentation </a:t>
            </a:r>
          </a:p>
          <a:p>
            <a:r>
              <a:rPr lang="en-US" sz="1600" dirty="0" smtClean="0"/>
              <a:t>Overfitting can be caused by having too few samples to learn from, making me unable to train a model that can generalize to new data. Given infinite data, my model would be exposed to every possible aspect of the data distribution at hand: I would never </a:t>
            </a:r>
            <a:r>
              <a:rPr lang="en-US" sz="1600" dirty="0" err="1" smtClean="0"/>
              <a:t>overfit</a:t>
            </a:r>
            <a:r>
              <a:rPr lang="en-US" sz="1600" dirty="0" smtClean="0"/>
              <a:t>.</a:t>
            </a:r>
          </a:p>
          <a:p>
            <a:r>
              <a:rPr lang="en-US" sz="1600" b="1" dirty="0" smtClean="0"/>
              <a:t>Data augmentation</a:t>
            </a:r>
            <a:r>
              <a:rPr lang="en-US" sz="1600" dirty="0" smtClean="0"/>
              <a:t> takes the approach of generating more training data from existing training samples, by augmenting the samples via a number of random transformations that yield believable-looking images. The goal is that at training time, my model will never see the exact same picture twice. This helps expose the model to more aspects of the data and generalize better.</a:t>
            </a:r>
          </a:p>
          <a:p>
            <a:r>
              <a:rPr lang="en-US" sz="1600" dirty="0" smtClean="0"/>
              <a:t>In </a:t>
            </a:r>
            <a:r>
              <a:rPr lang="en-US" sz="1600" dirty="0" err="1" smtClean="0"/>
              <a:t>Keras</a:t>
            </a:r>
            <a:r>
              <a:rPr lang="en-US" sz="1600" dirty="0" smtClean="0"/>
              <a:t>, this can be done by configuring a number of random transformations to be performed on the images read by the </a:t>
            </a:r>
            <a:r>
              <a:rPr lang="en-US" sz="1600" dirty="0" err="1" smtClean="0"/>
              <a:t>ImageDataGenerator</a:t>
            </a:r>
            <a:r>
              <a:rPr lang="en-US" sz="1600" dirty="0" smtClean="0"/>
              <a:t> instance.</a:t>
            </a:r>
          </a:p>
          <a:p>
            <a:pPr marL="285750" indent="-285750">
              <a:buFont typeface="Arial" panose="020B0604020202020204" pitchFamily="34" charset="0"/>
              <a:buChar char="•"/>
            </a:pPr>
            <a:r>
              <a:rPr lang="en-US" sz="1600" i="1" dirty="0" err="1" smtClean="0"/>
              <a:t>rotation_range</a:t>
            </a:r>
            <a:r>
              <a:rPr lang="en-US" sz="1600" dirty="0" smtClean="0"/>
              <a:t> is a value in degrees (0–180), a range within which to randomly rotate pictures.</a:t>
            </a:r>
          </a:p>
          <a:p>
            <a:pPr marL="285750" indent="-285750">
              <a:buFont typeface="Arial" panose="020B0604020202020204" pitchFamily="34" charset="0"/>
              <a:buChar char="•"/>
            </a:pPr>
            <a:r>
              <a:rPr lang="en-US" sz="1600" i="1" dirty="0" err="1" smtClean="0"/>
              <a:t>width_shift</a:t>
            </a:r>
            <a:r>
              <a:rPr lang="en-US" sz="1600" dirty="0" smtClean="0"/>
              <a:t> and </a:t>
            </a:r>
            <a:r>
              <a:rPr lang="en-US" sz="1600" i="1" dirty="0" err="1" smtClean="0"/>
              <a:t>height_shift</a:t>
            </a:r>
            <a:r>
              <a:rPr lang="en-US" sz="1600" dirty="0" smtClean="0"/>
              <a:t> are ranges (as a fraction of total width or height) within which to randomly translate pictures vertically or horizontally.</a:t>
            </a:r>
          </a:p>
          <a:p>
            <a:pPr marL="285750" indent="-285750">
              <a:buFont typeface="Arial" panose="020B0604020202020204" pitchFamily="34" charset="0"/>
              <a:buChar char="•"/>
            </a:pPr>
            <a:r>
              <a:rPr lang="en-US" sz="1600" i="1" dirty="0" err="1" smtClean="0"/>
              <a:t>shear_range</a:t>
            </a:r>
            <a:r>
              <a:rPr lang="en-US" sz="1600" dirty="0" smtClean="0"/>
              <a:t> is for randomly applying shearing transformations.</a:t>
            </a:r>
          </a:p>
          <a:p>
            <a:pPr marL="285750" indent="-285750">
              <a:buFont typeface="Arial" panose="020B0604020202020204" pitchFamily="34" charset="0"/>
              <a:buChar char="•"/>
            </a:pPr>
            <a:r>
              <a:rPr lang="en-US" sz="1600" i="1" dirty="0" err="1" smtClean="0"/>
              <a:t>zoom_range</a:t>
            </a:r>
            <a:r>
              <a:rPr lang="en-US" sz="1600" dirty="0" smtClean="0"/>
              <a:t> is for randomly zooming inside pictures.</a:t>
            </a:r>
          </a:p>
          <a:p>
            <a:endParaRPr lang="en-US" dirty="0"/>
          </a:p>
        </p:txBody>
      </p:sp>
    </p:spTree>
    <p:extLst>
      <p:ext uri="{BB962C8B-B14F-4D97-AF65-F5344CB8AC3E}">
        <p14:creationId xmlns:p14="http://schemas.microsoft.com/office/powerpoint/2010/main" val="237880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4" y="179786"/>
            <a:ext cx="9243861" cy="10668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4" y="1411270"/>
            <a:ext cx="10058400" cy="34550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24" y="4921177"/>
            <a:ext cx="5458968" cy="1412119"/>
          </a:xfrm>
          <a:prstGeom prst="rect">
            <a:avLst/>
          </a:prstGeom>
        </p:spPr>
      </p:pic>
      <p:sp>
        <p:nvSpPr>
          <p:cNvPr id="5" name="TextBox 4"/>
          <p:cNvSpPr txBox="1"/>
          <p:nvPr/>
        </p:nvSpPr>
        <p:spPr>
          <a:xfrm>
            <a:off x="420624" y="6388160"/>
            <a:ext cx="8394192" cy="369332"/>
          </a:xfrm>
          <a:prstGeom prst="rect">
            <a:avLst/>
          </a:prstGeom>
          <a:noFill/>
        </p:spPr>
        <p:txBody>
          <a:bodyPr wrap="square" rtlCol="0">
            <a:spAutoFit/>
          </a:bodyPr>
          <a:lstStyle/>
          <a:p>
            <a:r>
              <a:rPr lang="en-US" dirty="0" smtClean="0"/>
              <a:t>Now, the accuracy percentage has increased from 95% to 98%</a:t>
            </a:r>
            <a:endParaRPr lang="en-US" dirty="0"/>
          </a:p>
        </p:txBody>
      </p:sp>
    </p:spTree>
    <p:extLst>
      <p:ext uri="{BB962C8B-B14F-4D97-AF65-F5344CB8AC3E}">
        <p14:creationId xmlns:p14="http://schemas.microsoft.com/office/powerpoint/2010/main" val="858821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91" y="1094174"/>
            <a:ext cx="5182049" cy="2263336"/>
          </a:xfrm>
          <a:prstGeom prst="rect">
            <a:avLst/>
          </a:prstGeom>
        </p:spPr>
      </p:pic>
      <p:sp>
        <p:nvSpPr>
          <p:cNvPr id="3" name="TextBox 2"/>
          <p:cNvSpPr txBox="1"/>
          <p:nvPr/>
        </p:nvSpPr>
        <p:spPr>
          <a:xfrm>
            <a:off x="729691" y="641684"/>
            <a:ext cx="6344877" cy="338554"/>
          </a:xfrm>
          <a:prstGeom prst="rect">
            <a:avLst/>
          </a:prstGeom>
          <a:noFill/>
        </p:spPr>
        <p:txBody>
          <a:bodyPr wrap="square" rtlCol="0">
            <a:spAutoFit/>
          </a:bodyPr>
          <a:lstStyle/>
          <a:p>
            <a:r>
              <a:rPr lang="en-US" sz="1600" dirty="0" smtClean="0"/>
              <a:t>To implement the loss and accuracy curves history library is used</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91" y="4155620"/>
            <a:ext cx="7475868" cy="2011854"/>
          </a:xfrm>
          <a:prstGeom prst="rect">
            <a:avLst/>
          </a:prstGeom>
        </p:spPr>
      </p:pic>
      <p:sp>
        <p:nvSpPr>
          <p:cNvPr id="5" name="TextBox 4"/>
          <p:cNvSpPr txBox="1"/>
          <p:nvPr/>
        </p:nvSpPr>
        <p:spPr>
          <a:xfrm>
            <a:off x="729691" y="3673642"/>
            <a:ext cx="8229825" cy="338554"/>
          </a:xfrm>
          <a:prstGeom prst="rect">
            <a:avLst/>
          </a:prstGeom>
          <a:noFill/>
        </p:spPr>
        <p:txBody>
          <a:bodyPr wrap="square" rtlCol="0">
            <a:spAutoFit/>
          </a:bodyPr>
          <a:lstStyle/>
          <a:p>
            <a:r>
              <a:rPr lang="en-US" sz="1600" dirty="0" smtClean="0"/>
              <a:t>Plotting the graph of training and validation accuracy and losses</a:t>
            </a:r>
            <a:endParaRPr lang="en-US" sz="1600" dirty="0"/>
          </a:p>
        </p:txBody>
      </p:sp>
    </p:spTree>
    <p:extLst>
      <p:ext uri="{BB962C8B-B14F-4D97-AF65-F5344CB8AC3E}">
        <p14:creationId xmlns:p14="http://schemas.microsoft.com/office/powerpoint/2010/main" val="1366840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734</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sharang ramana</dc:creator>
  <cp:lastModifiedBy>sharang ramana</cp:lastModifiedBy>
  <cp:revision>26</cp:revision>
  <dcterms:created xsi:type="dcterms:W3CDTF">2019-07-11T17:49:41Z</dcterms:created>
  <dcterms:modified xsi:type="dcterms:W3CDTF">2019-07-12T02:24:19Z</dcterms:modified>
</cp:coreProperties>
</file>