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5EE2C-C10E-46B8-BC04-EE8E2DAE0F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0EFBD8-864E-4DAC-A058-2EB56C8633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97EBC8-A8BC-433C-B0C6-16A7BCD84713}"/>
              </a:ext>
            </a:extLst>
          </p:cNvPr>
          <p:cNvSpPr>
            <a:spLocks noGrp="1"/>
          </p:cNvSpPr>
          <p:nvPr>
            <p:ph type="dt" sz="half" idx="10"/>
          </p:nvPr>
        </p:nvSpPr>
        <p:spPr/>
        <p:txBody>
          <a:bodyPr/>
          <a:lstStyle/>
          <a:p>
            <a:fld id="{03932B11-C7DF-4703-8102-28C3725833AA}" type="datetimeFigureOut">
              <a:rPr lang="en-US" smtClean="0"/>
              <a:t>3/24/2021</a:t>
            </a:fld>
            <a:endParaRPr lang="en-US"/>
          </a:p>
        </p:txBody>
      </p:sp>
      <p:sp>
        <p:nvSpPr>
          <p:cNvPr id="5" name="Footer Placeholder 4">
            <a:extLst>
              <a:ext uri="{FF2B5EF4-FFF2-40B4-BE49-F238E27FC236}">
                <a16:creationId xmlns:a16="http://schemas.microsoft.com/office/drawing/2014/main" id="{BFB19716-E18C-48CB-8393-168DC05F79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AE22EA-227E-4342-91C4-8822621F7AC8}"/>
              </a:ext>
            </a:extLst>
          </p:cNvPr>
          <p:cNvSpPr>
            <a:spLocks noGrp="1"/>
          </p:cNvSpPr>
          <p:nvPr>
            <p:ph type="sldNum" sz="quarter" idx="12"/>
          </p:nvPr>
        </p:nvSpPr>
        <p:spPr/>
        <p:txBody>
          <a:bodyPr/>
          <a:lstStyle/>
          <a:p>
            <a:fld id="{78E2747D-7129-47A3-92C1-5B1D61ADA96B}" type="slidenum">
              <a:rPr lang="en-US" smtClean="0"/>
              <a:t>‹#›</a:t>
            </a:fld>
            <a:endParaRPr lang="en-US"/>
          </a:p>
        </p:txBody>
      </p:sp>
    </p:spTree>
    <p:extLst>
      <p:ext uri="{BB962C8B-B14F-4D97-AF65-F5344CB8AC3E}">
        <p14:creationId xmlns:p14="http://schemas.microsoft.com/office/powerpoint/2010/main" val="2775129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49D9E-0D1B-4301-9D3E-665D381406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BE1F9D-B7DF-47F0-8CB3-269B1A303E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FA6528-3B1D-4BF6-8540-E1E11802BA94}"/>
              </a:ext>
            </a:extLst>
          </p:cNvPr>
          <p:cNvSpPr>
            <a:spLocks noGrp="1"/>
          </p:cNvSpPr>
          <p:nvPr>
            <p:ph type="dt" sz="half" idx="10"/>
          </p:nvPr>
        </p:nvSpPr>
        <p:spPr/>
        <p:txBody>
          <a:bodyPr/>
          <a:lstStyle/>
          <a:p>
            <a:fld id="{03932B11-C7DF-4703-8102-28C3725833AA}" type="datetimeFigureOut">
              <a:rPr lang="en-US" smtClean="0"/>
              <a:t>3/24/2021</a:t>
            </a:fld>
            <a:endParaRPr lang="en-US"/>
          </a:p>
        </p:txBody>
      </p:sp>
      <p:sp>
        <p:nvSpPr>
          <p:cNvPr id="5" name="Footer Placeholder 4">
            <a:extLst>
              <a:ext uri="{FF2B5EF4-FFF2-40B4-BE49-F238E27FC236}">
                <a16:creationId xmlns:a16="http://schemas.microsoft.com/office/drawing/2014/main" id="{CBB7BF1B-254F-4ACA-8AEA-ECF9624BCB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BEC76D-32EA-4520-A9A4-EFC98B2EFF6C}"/>
              </a:ext>
            </a:extLst>
          </p:cNvPr>
          <p:cNvSpPr>
            <a:spLocks noGrp="1"/>
          </p:cNvSpPr>
          <p:nvPr>
            <p:ph type="sldNum" sz="quarter" idx="12"/>
          </p:nvPr>
        </p:nvSpPr>
        <p:spPr/>
        <p:txBody>
          <a:bodyPr/>
          <a:lstStyle/>
          <a:p>
            <a:fld id="{78E2747D-7129-47A3-92C1-5B1D61ADA96B}" type="slidenum">
              <a:rPr lang="en-US" smtClean="0"/>
              <a:t>‹#›</a:t>
            </a:fld>
            <a:endParaRPr lang="en-US"/>
          </a:p>
        </p:txBody>
      </p:sp>
    </p:spTree>
    <p:extLst>
      <p:ext uri="{BB962C8B-B14F-4D97-AF65-F5344CB8AC3E}">
        <p14:creationId xmlns:p14="http://schemas.microsoft.com/office/powerpoint/2010/main" val="2780305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BA4A43-B9F8-4F81-93B5-274E9524A5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034126-B5CA-4860-A3C5-72F0EC9FE2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852FCA-F9B3-4AD6-89DF-0D6E515D0A12}"/>
              </a:ext>
            </a:extLst>
          </p:cNvPr>
          <p:cNvSpPr>
            <a:spLocks noGrp="1"/>
          </p:cNvSpPr>
          <p:nvPr>
            <p:ph type="dt" sz="half" idx="10"/>
          </p:nvPr>
        </p:nvSpPr>
        <p:spPr/>
        <p:txBody>
          <a:bodyPr/>
          <a:lstStyle/>
          <a:p>
            <a:fld id="{03932B11-C7DF-4703-8102-28C3725833AA}" type="datetimeFigureOut">
              <a:rPr lang="en-US" smtClean="0"/>
              <a:t>3/24/2021</a:t>
            </a:fld>
            <a:endParaRPr lang="en-US"/>
          </a:p>
        </p:txBody>
      </p:sp>
      <p:sp>
        <p:nvSpPr>
          <p:cNvPr id="5" name="Footer Placeholder 4">
            <a:extLst>
              <a:ext uri="{FF2B5EF4-FFF2-40B4-BE49-F238E27FC236}">
                <a16:creationId xmlns:a16="http://schemas.microsoft.com/office/drawing/2014/main" id="{A4684B63-0A49-4208-AC8F-12463AB97A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1E8DC-652D-488B-A608-1AE9F7BE7DA2}"/>
              </a:ext>
            </a:extLst>
          </p:cNvPr>
          <p:cNvSpPr>
            <a:spLocks noGrp="1"/>
          </p:cNvSpPr>
          <p:nvPr>
            <p:ph type="sldNum" sz="quarter" idx="12"/>
          </p:nvPr>
        </p:nvSpPr>
        <p:spPr/>
        <p:txBody>
          <a:bodyPr/>
          <a:lstStyle/>
          <a:p>
            <a:fld id="{78E2747D-7129-47A3-92C1-5B1D61ADA96B}" type="slidenum">
              <a:rPr lang="en-US" smtClean="0"/>
              <a:t>‹#›</a:t>
            </a:fld>
            <a:endParaRPr lang="en-US"/>
          </a:p>
        </p:txBody>
      </p:sp>
    </p:spTree>
    <p:extLst>
      <p:ext uri="{BB962C8B-B14F-4D97-AF65-F5344CB8AC3E}">
        <p14:creationId xmlns:p14="http://schemas.microsoft.com/office/powerpoint/2010/main" val="257239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CE956-8C89-4260-8DD9-28485FD3A9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4F2C96-E55B-4C29-A10D-5B33849E24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FB7039-633C-46B6-B8BC-7A8C9EE92970}"/>
              </a:ext>
            </a:extLst>
          </p:cNvPr>
          <p:cNvSpPr>
            <a:spLocks noGrp="1"/>
          </p:cNvSpPr>
          <p:nvPr>
            <p:ph type="dt" sz="half" idx="10"/>
          </p:nvPr>
        </p:nvSpPr>
        <p:spPr/>
        <p:txBody>
          <a:bodyPr/>
          <a:lstStyle/>
          <a:p>
            <a:fld id="{03932B11-C7DF-4703-8102-28C3725833AA}" type="datetimeFigureOut">
              <a:rPr lang="en-US" smtClean="0"/>
              <a:t>3/24/2021</a:t>
            </a:fld>
            <a:endParaRPr lang="en-US"/>
          </a:p>
        </p:txBody>
      </p:sp>
      <p:sp>
        <p:nvSpPr>
          <p:cNvPr id="5" name="Footer Placeholder 4">
            <a:extLst>
              <a:ext uri="{FF2B5EF4-FFF2-40B4-BE49-F238E27FC236}">
                <a16:creationId xmlns:a16="http://schemas.microsoft.com/office/drawing/2014/main" id="{1CC13239-DA37-409B-A1B6-055736B3C0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F0C960-1912-4A81-A814-AF5F55FBCCCE}"/>
              </a:ext>
            </a:extLst>
          </p:cNvPr>
          <p:cNvSpPr>
            <a:spLocks noGrp="1"/>
          </p:cNvSpPr>
          <p:nvPr>
            <p:ph type="sldNum" sz="quarter" idx="12"/>
          </p:nvPr>
        </p:nvSpPr>
        <p:spPr/>
        <p:txBody>
          <a:bodyPr/>
          <a:lstStyle/>
          <a:p>
            <a:fld id="{78E2747D-7129-47A3-92C1-5B1D61ADA96B}" type="slidenum">
              <a:rPr lang="en-US" smtClean="0"/>
              <a:t>‹#›</a:t>
            </a:fld>
            <a:endParaRPr lang="en-US"/>
          </a:p>
        </p:txBody>
      </p:sp>
    </p:spTree>
    <p:extLst>
      <p:ext uri="{BB962C8B-B14F-4D97-AF65-F5344CB8AC3E}">
        <p14:creationId xmlns:p14="http://schemas.microsoft.com/office/powerpoint/2010/main" val="30017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E4A1E-9577-46A4-9169-9ADC4BDD37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73477A-1909-44E9-AF2E-799E7EC584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B6B5A-1E69-4E54-B381-6B55EFCB9DDE}"/>
              </a:ext>
            </a:extLst>
          </p:cNvPr>
          <p:cNvSpPr>
            <a:spLocks noGrp="1"/>
          </p:cNvSpPr>
          <p:nvPr>
            <p:ph type="dt" sz="half" idx="10"/>
          </p:nvPr>
        </p:nvSpPr>
        <p:spPr/>
        <p:txBody>
          <a:bodyPr/>
          <a:lstStyle/>
          <a:p>
            <a:fld id="{03932B11-C7DF-4703-8102-28C3725833AA}" type="datetimeFigureOut">
              <a:rPr lang="en-US" smtClean="0"/>
              <a:t>3/24/2021</a:t>
            </a:fld>
            <a:endParaRPr lang="en-US"/>
          </a:p>
        </p:txBody>
      </p:sp>
      <p:sp>
        <p:nvSpPr>
          <p:cNvPr id="5" name="Footer Placeholder 4">
            <a:extLst>
              <a:ext uri="{FF2B5EF4-FFF2-40B4-BE49-F238E27FC236}">
                <a16:creationId xmlns:a16="http://schemas.microsoft.com/office/drawing/2014/main" id="{DCF6EFEF-ECAA-4A6A-8C83-E90DFCBDC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D8124-562A-4AC1-A7A5-700A5EB71FFB}"/>
              </a:ext>
            </a:extLst>
          </p:cNvPr>
          <p:cNvSpPr>
            <a:spLocks noGrp="1"/>
          </p:cNvSpPr>
          <p:nvPr>
            <p:ph type="sldNum" sz="quarter" idx="12"/>
          </p:nvPr>
        </p:nvSpPr>
        <p:spPr/>
        <p:txBody>
          <a:bodyPr/>
          <a:lstStyle/>
          <a:p>
            <a:fld id="{78E2747D-7129-47A3-92C1-5B1D61ADA96B}" type="slidenum">
              <a:rPr lang="en-US" smtClean="0"/>
              <a:t>‹#›</a:t>
            </a:fld>
            <a:endParaRPr lang="en-US"/>
          </a:p>
        </p:txBody>
      </p:sp>
    </p:spTree>
    <p:extLst>
      <p:ext uri="{BB962C8B-B14F-4D97-AF65-F5344CB8AC3E}">
        <p14:creationId xmlns:p14="http://schemas.microsoft.com/office/powerpoint/2010/main" val="4246909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B538E-E4DB-4369-AEB4-0D8ADD19A3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5026EB-2D0A-43CA-BAF3-CEBE9C4776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8E24E3-7349-4661-8357-7EC18D5415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A1A9CC-BD3A-4D68-B762-2FED0B8C9218}"/>
              </a:ext>
            </a:extLst>
          </p:cNvPr>
          <p:cNvSpPr>
            <a:spLocks noGrp="1"/>
          </p:cNvSpPr>
          <p:nvPr>
            <p:ph type="dt" sz="half" idx="10"/>
          </p:nvPr>
        </p:nvSpPr>
        <p:spPr/>
        <p:txBody>
          <a:bodyPr/>
          <a:lstStyle/>
          <a:p>
            <a:fld id="{03932B11-C7DF-4703-8102-28C3725833AA}" type="datetimeFigureOut">
              <a:rPr lang="en-US" smtClean="0"/>
              <a:t>3/24/2021</a:t>
            </a:fld>
            <a:endParaRPr lang="en-US"/>
          </a:p>
        </p:txBody>
      </p:sp>
      <p:sp>
        <p:nvSpPr>
          <p:cNvPr id="6" name="Footer Placeholder 5">
            <a:extLst>
              <a:ext uri="{FF2B5EF4-FFF2-40B4-BE49-F238E27FC236}">
                <a16:creationId xmlns:a16="http://schemas.microsoft.com/office/drawing/2014/main" id="{1D560C5D-8D95-4584-9071-438D98FE17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30B292-1D51-4DBC-9772-A30D84EEE3AE}"/>
              </a:ext>
            </a:extLst>
          </p:cNvPr>
          <p:cNvSpPr>
            <a:spLocks noGrp="1"/>
          </p:cNvSpPr>
          <p:nvPr>
            <p:ph type="sldNum" sz="quarter" idx="12"/>
          </p:nvPr>
        </p:nvSpPr>
        <p:spPr/>
        <p:txBody>
          <a:bodyPr/>
          <a:lstStyle/>
          <a:p>
            <a:fld id="{78E2747D-7129-47A3-92C1-5B1D61ADA96B}" type="slidenum">
              <a:rPr lang="en-US" smtClean="0"/>
              <a:t>‹#›</a:t>
            </a:fld>
            <a:endParaRPr lang="en-US"/>
          </a:p>
        </p:txBody>
      </p:sp>
    </p:spTree>
    <p:extLst>
      <p:ext uri="{BB962C8B-B14F-4D97-AF65-F5344CB8AC3E}">
        <p14:creationId xmlns:p14="http://schemas.microsoft.com/office/powerpoint/2010/main" val="1248666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9A8A9-6179-41C7-A9BE-643FA0DAA0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539D13-FAD9-4F71-9441-689E54D3B7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1F203D-354A-4A41-9638-EA1C002071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B83D20-23DB-4308-BAF4-8FE61DFECD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B80AD3-6B34-475C-8AB0-A1C236369A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5A3A3F-5E48-4430-9B43-0EF6E51417F2}"/>
              </a:ext>
            </a:extLst>
          </p:cNvPr>
          <p:cNvSpPr>
            <a:spLocks noGrp="1"/>
          </p:cNvSpPr>
          <p:nvPr>
            <p:ph type="dt" sz="half" idx="10"/>
          </p:nvPr>
        </p:nvSpPr>
        <p:spPr/>
        <p:txBody>
          <a:bodyPr/>
          <a:lstStyle/>
          <a:p>
            <a:fld id="{03932B11-C7DF-4703-8102-28C3725833AA}" type="datetimeFigureOut">
              <a:rPr lang="en-US" smtClean="0"/>
              <a:t>3/24/2021</a:t>
            </a:fld>
            <a:endParaRPr lang="en-US"/>
          </a:p>
        </p:txBody>
      </p:sp>
      <p:sp>
        <p:nvSpPr>
          <p:cNvPr id="8" name="Footer Placeholder 7">
            <a:extLst>
              <a:ext uri="{FF2B5EF4-FFF2-40B4-BE49-F238E27FC236}">
                <a16:creationId xmlns:a16="http://schemas.microsoft.com/office/drawing/2014/main" id="{424B5A05-E65D-4AB7-9C51-BF70239BE1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814FFC-CEF8-4F82-AD0D-8A287329811D}"/>
              </a:ext>
            </a:extLst>
          </p:cNvPr>
          <p:cNvSpPr>
            <a:spLocks noGrp="1"/>
          </p:cNvSpPr>
          <p:nvPr>
            <p:ph type="sldNum" sz="quarter" idx="12"/>
          </p:nvPr>
        </p:nvSpPr>
        <p:spPr/>
        <p:txBody>
          <a:bodyPr/>
          <a:lstStyle/>
          <a:p>
            <a:fld id="{78E2747D-7129-47A3-92C1-5B1D61ADA96B}" type="slidenum">
              <a:rPr lang="en-US" smtClean="0"/>
              <a:t>‹#›</a:t>
            </a:fld>
            <a:endParaRPr lang="en-US"/>
          </a:p>
        </p:txBody>
      </p:sp>
    </p:spTree>
    <p:extLst>
      <p:ext uri="{BB962C8B-B14F-4D97-AF65-F5344CB8AC3E}">
        <p14:creationId xmlns:p14="http://schemas.microsoft.com/office/powerpoint/2010/main" val="2903882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6531B-6DAB-43D6-94E0-7BCA1660A6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7CC30-C8A5-44D1-9EDC-84412CF5C718}"/>
              </a:ext>
            </a:extLst>
          </p:cNvPr>
          <p:cNvSpPr>
            <a:spLocks noGrp="1"/>
          </p:cNvSpPr>
          <p:nvPr>
            <p:ph type="dt" sz="half" idx="10"/>
          </p:nvPr>
        </p:nvSpPr>
        <p:spPr/>
        <p:txBody>
          <a:bodyPr/>
          <a:lstStyle/>
          <a:p>
            <a:fld id="{03932B11-C7DF-4703-8102-28C3725833AA}" type="datetimeFigureOut">
              <a:rPr lang="en-US" smtClean="0"/>
              <a:t>3/24/2021</a:t>
            </a:fld>
            <a:endParaRPr lang="en-US"/>
          </a:p>
        </p:txBody>
      </p:sp>
      <p:sp>
        <p:nvSpPr>
          <p:cNvPr id="4" name="Footer Placeholder 3">
            <a:extLst>
              <a:ext uri="{FF2B5EF4-FFF2-40B4-BE49-F238E27FC236}">
                <a16:creationId xmlns:a16="http://schemas.microsoft.com/office/drawing/2014/main" id="{1E40200D-874D-42B9-856B-6282996AE3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23934C-3EFD-4659-8D5D-F92E5553DEA5}"/>
              </a:ext>
            </a:extLst>
          </p:cNvPr>
          <p:cNvSpPr>
            <a:spLocks noGrp="1"/>
          </p:cNvSpPr>
          <p:nvPr>
            <p:ph type="sldNum" sz="quarter" idx="12"/>
          </p:nvPr>
        </p:nvSpPr>
        <p:spPr/>
        <p:txBody>
          <a:bodyPr/>
          <a:lstStyle/>
          <a:p>
            <a:fld id="{78E2747D-7129-47A3-92C1-5B1D61ADA96B}" type="slidenum">
              <a:rPr lang="en-US" smtClean="0"/>
              <a:t>‹#›</a:t>
            </a:fld>
            <a:endParaRPr lang="en-US"/>
          </a:p>
        </p:txBody>
      </p:sp>
    </p:spTree>
    <p:extLst>
      <p:ext uri="{BB962C8B-B14F-4D97-AF65-F5344CB8AC3E}">
        <p14:creationId xmlns:p14="http://schemas.microsoft.com/office/powerpoint/2010/main" val="111458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AF6E30-5DB9-4F92-A083-86BF0608571A}"/>
              </a:ext>
            </a:extLst>
          </p:cNvPr>
          <p:cNvSpPr>
            <a:spLocks noGrp="1"/>
          </p:cNvSpPr>
          <p:nvPr>
            <p:ph type="dt" sz="half" idx="10"/>
          </p:nvPr>
        </p:nvSpPr>
        <p:spPr/>
        <p:txBody>
          <a:bodyPr/>
          <a:lstStyle/>
          <a:p>
            <a:fld id="{03932B11-C7DF-4703-8102-28C3725833AA}" type="datetimeFigureOut">
              <a:rPr lang="en-US" smtClean="0"/>
              <a:t>3/24/2021</a:t>
            </a:fld>
            <a:endParaRPr lang="en-US"/>
          </a:p>
        </p:txBody>
      </p:sp>
      <p:sp>
        <p:nvSpPr>
          <p:cNvPr id="3" name="Footer Placeholder 2">
            <a:extLst>
              <a:ext uri="{FF2B5EF4-FFF2-40B4-BE49-F238E27FC236}">
                <a16:creationId xmlns:a16="http://schemas.microsoft.com/office/drawing/2014/main" id="{54151E96-AE68-4800-9272-C9238B5DAA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1A0789-1099-4079-9988-09E597A5E445}"/>
              </a:ext>
            </a:extLst>
          </p:cNvPr>
          <p:cNvSpPr>
            <a:spLocks noGrp="1"/>
          </p:cNvSpPr>
          <p:nvPr>
            <p:ph type="sldNum" sz="quarter" idx="12"/>
          </p:nvPr>
        </p:nvSpPr>
        <p:spPr/>
        <p:txBody>
          <a:bodyPr/>
          <a:lstStyle/>
          <a:p>
            <a:fld id="{78E2747D-7129-47A3-92C1-5B1D61ADA96B}" type="slidenum">
              <a:rPr lang="en-US" smtClean="0"/>
              <a:t>‹#›</a:t>
            </a:fld>
            <a:endParaRPr lang="en-US"/>
          </a:p>
        </p:txBody>
      </p:sp>
    </p:spTree>
    <p:extLst>
      <p:ext uri="{BB962C8B-B14F-4D97-AF65-F5344CB8AC3E}">
        <p14:creationId xmlns:p14="http://schemas.microsoft.com/office/powerpoint/2010/main" val="1529825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22E60-2526-48EA-B256-A5BE7E614F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7A6774-4A73-466A-BA58-A1D14C80A0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2A9D49-2149-45F1-913C-B44D079C63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DA2002-D527-43D0-B51E-927CBA2B3648}"/>
              </a:ext>
            </a:extLst>
          </p:cNvPr>
          <p:cNvSpPr>
            <a:spLocks noGrp="1"/>
          </p:cNvSpPr>
          <p:nvPr>
            <p:ph type="dt" sz="half" idx="10"/>
          </p:nvPr>
        </p:nvSpPr>
        <p:spPr/>
        <p:txBody>
          <a:bodyPr/>
          <a:lstStyle/>
          <a:p>
            <a:fld id="{03932B11-C7DF-4703-8102-28C3725833AA}" type="datetimeFigureOut">
              <a:rPr lang="en-US" smtClean="0"/>
              <a:t>3/24/2021</a:t>
            </a:fld>
            <a:endParaRPr lang="en-US"/>
          </a:p>
        </p:txBody>
      </p:sp>
      <p:sp>
        <p:nvSpPr>
          <p:cNvPr id="6" name="Footer Placeholder 5">
            <a:extLst>
              <a:ext uri="{FF2B5EF4-FFF2-40B4-BE49-F238E27FC236}">
                <a16:creationId xmlns:a16="http://schemas.microsoft.com/office/drawing/2014/main" id="{39FEF26B-62A2-4546-9347-DC5DC3D0D2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15CA28-5B79-4D99-A60A-EF3E0EFA8C10}"/>
              </a:ext>
            </a:extLst>
          </p:cNvPr>
          <p:cNvSpPr>
            <a:spLocks noGrp="1"/>
          </p:cNvSpPr>
          <p:nvPr>
            <p:ph type="sldNum" sz="quarter" idx="12"/>
          </p:nvPr>
        </p:nvSpPr>
        <p:spPr/>
        <p:txBody>
          <a:bodyPr/>
          <a:lstStyle/>
          <a:p>
            <a:fld id="{78E2747D-7129-47A3-92C1-5B1D61ADA96B}" type="slidenum">
              <a:rPr lang="en-US" smtClean="0"/>
              <a:t>‹#›</a:t>
            </a:fld>
            <a:endParaRPr lang="en-US"/>
          </a:p>
        </p:txBody>
      </p:sp>
    </p:spTree>
    <p:extLst>
      <p:ext uri="{BB962C8B-B14F-4D97-AF65-F5344CB8AC3E}">
        <p14:creationId xmlns:p14="http://schemas.microsoft.com/office/powerpoint/2010/main" val="1017276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469BB-CF2C-4362-BF1C-9C5AC81A6D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BE45C0-97D6-4C90-A999-3212B0EBC2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3A97AE-0BC2-4C6A-94A8-F914203B4D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17FAD1-F9C2-47F7-8D47-D934AEC4A9A5}"/>
              </a:ext>
            </a:extLst>
          </p:cNvPr>
          <p:cNvSpPr>
            <a:spLocks noGrp="1"/>
          </p:cNvSpPr>
          <p:nvPr>
            <p:ph type="dt" sz="half" idx="10"/>
          </p:nvPr>
        </p:nvSpPr>
        <p:spPr/>
        <p:txBody>
          <a:bodyPr/>
          <a:lstStyle/>
          <a:p>
            <a:fld id="{03932B11-C7DF-4703-8102-28C3725833AA}" type="datetimeFigureOut">
              <a:rPr lang="en-US" smtClean="0"/>
              <a:t>3/24/2021</a:t>
            </a:fld>
            <a:endParaRPr lang="en-US"/>
          </a:p>
        </p:txBody>
      </p:sp>
      <p:sp>
        <p:nvSpPr>
          <p:cNvPr id="6" name="Footer Placeholder 5">
            <a:extLst>
              <a:ext uri="{FF2B5EF4-FFF2-40B4-BE49-F238E27FC236}">
                <a16:creationId xmlns:a16="http://schemas.microsoft.com/office/drawing/2014/main" id="{91BED26D-99D0-4B85-8025-DACF91A041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FDF35-A9D6-4710-9373-27686D54083A}"/>
              </a:ext>
            </a:extLst>
          </p:cNvPr>
          <p:cNvSpPr>
            <a:spLocks noGrp="1"/>
          </p:cNvSpPr>
          <p:nvPr>
            <p:ph type="sldNum" sz="quarter" idx="12"/>
          </p:nvPr>
        </p:nvSpPr>
        <p:spPr/>
        <p:txBody>
          <a:bodyPr/>
          <a:lstStyle/>
          <a:p>
            <a:fld id="{78E2747D-7129-47A3-92C1-5B1D61ADA96B}" type="slidenum">
              <a:rPr lang="en-US" smtClean="0"/>
              <a:t>‹#›</a:t>
            </a:fld>
            <a:endParaRPr lang="en-US"/>
          </a:p>
        </p:txBody>
      </p:sp>
    </p:spTree>
    <p:extLst>
      <p:ext uri="{BB962C8B-B14F-4D97-AF65-F5344CB8AC3E}">
        <p14:creationId xmlns:p14="http://schemas.microsoft.com/office/powerpoint/2010/main" val="877291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BD951A-2A2B-4F8F-A5A4-1E22CF1159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B51389-E7AF-4176-992F-7BE626C460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8F376A-CC5B-4092-A21F-373C017DFA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32B11-C7DF-4703-8102-28C3725833AA}" type="datetimeFigureOut">
              <a:rPr lang="en-US" smtClean="0"/>
              <a:t>3/24/2021</a:t>
            </a:fld>
            <a:endParaRPr lang="en-US"/>
          </a:p>
        </p:txBody>
      </p:sp>
      <p:sp>
        <p:nvSpPr>
          <p:cNvPr id="5" name="Footer Placeholder 4">
            <a:extLst>
              <a:ext uri="{FF2B5EF4-FFF2-40B4-BE49-F238E27FC236}">
                <a16:creationId xmlns:a16="http://schemas.microsoft.com/office/drawing/2014/main" id="{CA8BC041-EE00-401C-94F9-E41B1C1F17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7DB874-772E-4E86-B431-130414BC66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E2747D-7129-47A3-92C1-5B1D61ADA96B}" type="slidenum">
              <a:rPr lang="en-US" smtClean="0"/>
              <a:t>‹#›</a:t>
            </a:fld>
            <a:endParaRPr lang="en-US"/>
          </a:p>
        </p:txBody>
      </p:sp>
    </p:spTree>
    <p:extLst>
      <p:ext uri="{BB962C8B-B14F-4D97-AF65-F5344CB8AC3E}">
        <p14:creationId xmlns:p14="http://schemas.microsoft.com/office/powerpoint/2010/main" val="4126170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6E12528D-19F5-4FCE-8CAA-4DA1C1BA7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 y="3168737"/>
            <a:ext cx="11094720" cy="3689263"/>
          </a:xfrm>
          <a:prstGeom prst="rect">
            <a:avLst/>
          </a:prstGeom>
        </p:spPr>
      </p:pic>
      <p:sp>
        <p:nvSpPr>
          <p:cNvPr id="7" name="TextBox 6">
            <a:extLst>
              <a:ext uri="{FF2B5EF4-FFF2-40B4-BE49-F238E27FC236}">
                <a16:creationId xmlns:a16="http://schemas.microsoft.com/office/drawing/2014/main" id="{7194917E-33FB-4E95-BEE5-46F105D29FFB}"/>
              </a:ext>
            </a:extLst>
          </p:cNvPr>
          <p:cNvSpPr txBox="1"/>
          <p:nvPr/>
        </p:nvSpPr>
        <p:spPr>
          <a:xfrm>
            <a:off x="1901315" y="1319349"/>
            <a:ext cx="8389369" cy="2816156"/>
          </a:xfrm>
          <a:prstGeom prst="rect">
            <a:avLst/>
          </a:prstGeom>
          <a:noFill/>
        </p:spPr>
        <p:txBody>
          <a:bodyPr wrap="square" rtlCol="0">
            <a:spAutoFit/>
          </a:bodyPr>
          <a:lstStyle/>
          <a:p>
            <a:pPr algn="ctr"/>
            <a:r>
              <a:rPr lang="en-US" sz="4400" b="1" dirty="0"/>
              <a:t>ANALYSIS ON FACEBOOK UTLIZATION</a:t>
            </a:r>
          </a:p>
          <a:p>
            <a:pPr marL="457200" marR="0" indent="-228600" algn="ctr">
              <a:lnSpc>
                <a:spcPct val="125000"/>
              </a:lnSpc>
              <a:spcBef>
                <a:spcPts val="0"/>
              </a:spcBef>
              <a:spcAft>
                <a:spcPts val="0"/>
              </a:spcAft>
            </a:pPr>
            <a:r>
              <a:rPr lang="en-GB" sz="1800" i="1" dirty="0">
                <a:effectLst/>
                <a:latin typeface="Times New Roman" panose="02020603050405020304" pitchFamily="18" charset="0"/>
                <a:ea typeface="Times New Roman" panose="02020603050405020304" pitchFamily="18" charset="0"/>
              </a:rPr>
              <a:t>Submitted by</a:t>
            </a:r>
            <a:endParaRPr lang="en-US" sz="1800" dirty="0">
              <a:effectLst/>
              <a:latin typeface="Times New Roman" panose="02020603050405020304" pitchFamily="18" charset="0"/>
              <a:ea typeface="Times New Roman" panose="02020603050405020304" pitchFamily="18" charset="0"/>
            </a:endParaRPr>
          </a:p>
          <a:p>
            <a:pPr marL="0" marR="0" algn="ctr">
              <a:lnSpc>
                <a:spcPct val="125000"/>
              </a:lnSpc>
              <a:spcBef>
                <a:spcPts val="0"/>
              </a:spcBef>
              <a:spcAft>
                <a:spcPts val="0"/>
              </a:spcAft>
            </a:pPr>
            <a:r>
              <a:rPr lang="en-GB" sz="1800" b="1" dirty="0">
                <a:effectLst/>
                <a:latin typeface="Times New Roman" panose="02020603050405020304" pitchFamily="18" charset="0"/>
                <a:ea typeface="Times New Roman" panose="02020603050405020304" pitchFamily="18" charset="0"/>
              </a:rPr>
              <a:t>    SHARAN KUMAR</a:t>
            </a:r>
            <a:endParaRPr lang="en-US" sz="1800" dirty="0">
              <a:effectLst/>
              <a:latin typeface="Times New Roman" panose="02020603050405020304" pitchFamily="18" charset="0"/>
              <a:ea typeface="Times New Roman" panose="02020603050405020304" pitchFamily="18" charset="0"/>
            </a:endParaRPr>
          </a:p>
          <a:p>
            <a:pPr algn="ctr"/>
            <a:endParaRPr lang="en-US" sz="4400" b="1" dirty="0"/>
          </a:p>
        </p:txBody>
      </p:sp>
      <p:pic>
        <p:nvPicPr>
          <p:cNvPr id="4" name="Picture 3" descr="A picture containing text&#10;&#10;Description automatically generated">
            <a:extLst>
              <a:ext uri="{FF2B5EF4-FFF2-40B4-BE49-F238E27FC236}">
                <a16:creationId xmlns:a16="http://schemas.microsoft.com/office/drawing/2014/main" id="{09593EEE-B8B7-4542-A066-0CE39489B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1064" y="135786"/>
            <a:ext cx="1554181" cy="674113"/>
          </a:xfrm>
          <a:prstGeom prst="rect">
            <a:avLst/>
          </a:prstGeom>
        </p:spPr>
      </p:pic>
    </p:spTree>
    <p:extLst>
      <p:ext uri="{BB962C8B-B14F-4D97-AF65-F5344CB8AC3E}">
        <p14:creationId xmlns:p14="http://schemas.microsoft.com/office/powerpoint/2010/main" val="3850809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F91E2-B0EA-417D-8CDC-F754911535C5}"/>
              </a:ext>
            </a:extLst>
          </p:cNvPr>
          <p:cNvSpPr>
            <a:spLocks noGrp="1"/>
          </p:cNvSpPr>
          <p:nvPr>
            <p:ph type="title"/>
          </p:nvPr>
        </p:nvSpPr>
        <p:spPr/>
        <p:txBody>
          <a:bodyPr/>
          <a:lstStyle/>
          <a:p>
            <a:pPr algn="ctr"/>
            <a:r>
              <a:rPr lang="en-US" b="1" dirty="0"/>
              <a:t>Distribution plot(age-clean)</a:t>
            </a:r>
          </a:p>
        </p:txBody>
      </p:sp>
      <p:pic>
        <p:nvPicPr>
          <p:cNvPr id="5" name="Content Placeholder 4" descr="Chart, histogram&#10;&#10;Description automatically generated">
            <a:extLst>
              <a:ext uri="{FF2B5EF4-FFF2-40B4-BE49-F238E27FC236}">
                <a16:creationId xmlns:a16="http://schemas.microsoft.com/office/drawing/2014/main" id="{32890DF5-27CD-4EC3-8FB4-96BA337FE9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8549" y="1795191"/>
            <a:ext cx="5614901" cy="3776520"/>
          </a:xfrm>
        </p:spPr>
      </p:pic>
      <p:sp>
        <p:nvSpPr>
          <p:cNvPr id="7" name="TextBox 6">
            <a:extLst>
              <a:ext uri="{FF2B5EF4-FFF2-40B4-BE49-F238E27FC236}">
                <a16:creationId xmlns:a16="http://schemas.microsoft.com/office/drawing/2014/main" id="{17005F11-FADC-4FF3-A24E-6BA9599B439B}"/>
              </a:ext>
            </a:extLst>
          </p:cNvPr>
          <p:cNvSpPr txBox="1"/>
          <p:nvPr/>
        </p:nvSpPr>
        <p:spPr>
          <a:xfrm>
            <a:off x="1123406" y="5839097"/>
            <a:ext cx="7780044" cy="646331"/>
          </a:xfrm>
          <a:prstGeom prst="rect">
            <a:avLst/>
          </a:prstGeom>
          <a:noFill/>
        </p:spPr>
        <p:txBody>
          <a:bodyPr wrap="square" rtlCol="0">
            <a:spAutoFit/>
          </a:bodyPr>
          <a:lstStyle/>
          <a:p>
            <a:r>
              <a:rPr lang="en-US" dirty="0"/>
              <a:t>Distribution plot of age clean from 18-75 years. Distribution plot means that the combination of Histogram and KDE.</a:t>
            </a:r>
          </a:p>
        </p:txBody>
      </p:sp>
      <p:pic>
        <p:nvPicPr>
          <p:cNvPr id="6" name="Picture 5" descr="A picture containing text&#10;&#10;Description automatically generated">
            <a:extLst>
              <a:ext uri="{FF2B5EF4-FFF2-40B4-BE49-F238E27FC236}">
                <a16:creationId xmlns:a16="http://schemas.microsoft.com/office/drawing/2014/main" id="{7965EB35-E318-4801-8717-FA94F01C68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1064" y="135786"/>
            <a:ext cx="1554181" cy="674113"/>
          </a:xfrm>
          <a:prstGeom prst="rect">
            <a:avLst/>
          </a:prstGeom>
        </p:spPr>
      </p:pic>
    </p:spTree>
    <p:extLst>
      <p:ext uri="{BB962C8B-B14F-4D97-AF65-F5344CB8AC3E}">
        <p14:creationId xmlns:p14="http://schemas.microsoft.com/office/powerpoint/2010/main" val="498921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AC5A6-B8AF-44A9-B1B2-9E1435B53E72}"/>
              </a:ext>
            </a:extLst>
          </p:cNvPr>
          <p:cNvSpPr>
            <a:spLocks noGrp="1"/>
          </p:cNvSpPr>
          <p:nvPr>
            <p:ph type="title"/>
          </p:nvPr>
        </p:nvSpPr>
        <p:spPr/>
        <p:txBody>
          <a:bodyPr>
            <a:normAutofit/>
          </a:bodyPr>
          <a:lstStyle/>
          <a:p>
            <a:pPr algn="ctr"/>
            <a:r>
              <a:rPr lang="en-US" sz="4000" b="1" dirty="0"/>
              <a:t>How many users uses Facebook age wise?</a:t>
            </a:r>
          </a:p>
        </p:txBody>
      </p:sp>
      <p:pic>
        <p:nvPicPr>
          <p:cNvPr id="5" name="Content Placeholder 4" descr="Chart, bar chart&#10;&#10;Description automatically generated">
            <a:extLst>
              <a:ext uri="{FF2B5EF4-FFF2-40B4-BE49-F238E27FC236}">
                <a16:creationId xmlns:a16="http://schemas.microsoft.com/office/drawing/2014/main" id="{BB5FF7DF-7A31-495B-B471-8A2683BF90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2156" y="1690688"/>
            <a:ext cx="5407687" cy="4082067"/>
          </a:xfrm>
        </p:spPr>
      </p:pic>
      <p:sp>
        <p:nvSpPr>
          <p:cNvPr id="3" name="TextBox 2">
            <a:extLst>
              <a:ext uri="{FF2B5EF4-FFF2-40B4-BE49-F238E27FC236}">
                <a16:creationId xmlns:a16="http://schemas.microsoft.com/office/drawing/2014/main" id="{A81B2491-AFC6-44EE-A71C-9B34EE5970E0}"/>
              </a:ext>
            </a:extLst>
          </p:cNvPr>
          <p:cNvSpPr txBox="1"/>
          <p:nvPr/>
        </p:nvSpPr>
        <p:spPr>
          <a:xfrm>
            <a:off x="838200" y="5891349"/>
            <a:ext cx="9860280" cy="646331"/>
          </a:xfrm>
          <a:prstGeom prst="rect">
            <a:avLst/>
          </a:prstGeom>
          <a:noFill/>
        </p:spPr>
        <p:txBody>
          <a:bodyPr wrap="square" rtlCol="0">
            <a:spAutoFit/>
          </a:bodyPr>
          <a:lstStyle/>
          <a:p>
            <a:r>
              <a:rPr lang="en-US" dirty="0"/>
              <a:t>I categorized as age group from &lt;18, 18-24,….45+. Age group between 18-24 the counts of male are more who uses Facebook and females at the age 45+ uses Facebook most.</a:t>
            </a:r>
          </a:p>
        </p:txBody>
      </p:sp>
      <p:pic>
        <p:nvPicPr>
          <p:cNvPr id="7" name="Picture 6" descr="A picture containing text&#10;&#10;Description automatically generated">
            <a:extLst>
              <a:ext uri="{FF2B5EF4-FFF2-40B4-BE49-F238E27FC236}">
                <a16:creationId xmlns:a16="http://schemas.microsoft.com/office/drawing/2014/main" id="{0B49C1E4-AA8D-4C96-95BE-8BDA3C5441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1064" y="135786"/>
            <a:ext cx="1554181" cy="674113"/>
          </a:xfrm>
          <a:prstGeom prst="rect">
            <a:avLst/>
          </a:prstGeom>
        </p:spPr>
      </p:pic>
    </p:spTree>
    <p:extLst>
      <p:ext uri="{BB962C8B-B14F-4D97-AF65-F5344CB8AC3E}">
        <p14:creationId xmlns:p14="http://schemas.microsoft.com/office/powerpoint/2010/main" val="4259812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998F-B398-4213-BCEB-DF2270BE2866}"/>
              </a:ext>
            </a:extLst>
          </p:cNvPr>
          <p:cNvSpPr>
            <a:spLocks noGrp="1"/>
          </p:cNvSpPr>
          <p:nvPr>
            <p:ph type="title"/>
          </p:nvPr>
        </p:nvSpPr>
        <p:spPr/>
        <p:txBody>
          <a:bodyPr/>
          <a:lstStyle/>
          <a:p>
            <a:pPr algn="ctr"/>
            <a:r>
              <a:rPr lang="en-US" sz="4400" b="1" dirty="0"/>
              <a:t>How many users uses Facebook age wise?(donut/pie plot)</a:t>
            </a:r>
            <a:endParaRPr lang="en-US" dirty="0"/>
          </a:p>
        </p:txBody>
      </p:sp>
      <p:pic>
        <p:nvPicPr>
          <p:cNvPr id="5" name="Content Placeholder 4" descr="Graphical user interface&#10;&#10;Description automatically generated with medium confidence">
            <a:extLst>
              <a:ext uri="{FF2B5EF4-FFF2-40B4-BE49-F238E27FC236}">
                <a16:creationId xmlns:a16="http://schemas.microsoft.com/office/drawing/2014/main" id="{C1E8BFD7-DC29-4969-867E-A4BA00294B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17896"/>
            <a:ext cx="10515600" cy="3635275"/>
          </a:xfrm>
        </p:spPr>
      </p:pic>
      <p:sp>
        <p:nvSpPr>
          <p:cNvPr id="6" name="TextBox 5">
            <a:extLst>
              <a:ext uri="{FF2B5EF4-FFF2-40B4-BE49-F238E27FC236}">
                <a16:creationId xmlns:a16="http://schemas.microsoft.com/office/drawing/2014/main" id="{C0D5C90D-F9DA-4A1F-88C0-1848C0942D87}"/>
              </a:ext>
            </a:extLst>
          </p:cNvPr>
          <p:cNvSpPr txBox="1"/>
          <p:nvPr/>
        </p:nvSpPr>
        <p:spPr>
          <a:xfrm>
            <a:off x="838200" y="5773783"/>
            <a:ext cx="10382794" cy="646331"/>
          </a:xfrm>
          <a:prstGeom prst="rect">
            <a:avLst/>
          </a:prstGeom>
          <a:noFill/>
        </p:spPr>
        <p:txBody>
          <a:bodyPr wrap="square" rtlCol="0">
            <a:spAutoFit/>
          </a:bodyPr>
          <a:lstStyle/>
          <a:p>
            <a:r>
              <a:rPr lang="en-US" dirty="0"/>
              <a:t>In the pie chart/donut chart, its easy to identify whether which age group of male and female uses Facebook most and gives the output in percentage wise.</a:t>
            </a:r>
          </a:p>
        </p:txBody>
      </p:sp>
      <p:pic>
        <p:nvPicPr>
          <p:cNvPr id="8" name="Picture 7" descr="A picture containing text&#10;&#10;Description automatically generated">
            <a:extLst>
              <a:ext uri="{FF2B5EF4-FFF2-40B4-BE49-F238E27FC236}">
                <a16:creationId xmlns:a16="http://schemas.microsoft.com/office/drawing/2014/main" id="{ED01E7DD-5CC5-4079-A826-22E8322F4E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1064" y="135786"/>
            <a:ext cx="1554181" cy="674113"/>
          </a:xfrm>
          <a:prstGeom prst="rect">
            <a:avLst/>
          </a:prstGeom>
        </p:spPr>
      </p:pic>
    </p:spTree>
    <p:extLst>
      <p:ext uri="{BB962C8B-B14F-4D97-AF65-F5344CB8AC3E}">
        <p14:creationId xmlns:p14="http://schemas.microsoft.com/office/powerpoint/2010/main" val="575098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64B29-DC99-4F04-93C8-4B6BA52FDC1D}"/>
              </a:ext>
            </a:extLst>
          </p:cNvPr>
          <p:cNvSpPr>
            <a:spLocks noGrp="1"/>
          </p:cNvSpPr>
          <p:nvPr>
            <p:ph type="title"/>
          </p:nvPr>
        </p:nvSpPr>
        <p:spPr/>
        <p:txBody>
          <a:bodyPr>
            <a:normAutofit/>
          </a:bodyPr>
          <a:lstStyle/>
          <a:p>
            <a:pPr algn="ctr"/>
            <a:r>
              <a:rPr lang="en-US" sz="4000" b="1"/>
              <a:t>Which age group users uses Facebook?(violin plot)</a:t>
            </a:r>
            <a:endParaRPr lang="en-US" sz="4000" b="1" dirty="0"/>
          </a:p>
        </p:txBody>
      </p:sp>
      <p:pic>
        <p:nvPicPr>
          <p:cNvPr id="5" name="Content Placeholder 4" descr="Chart&#10;&#10;Description automatically generated">
            <a:extLst>
              <a:ext uri="{FF2B5EF4-FFF2-40B4-BE49-F238E27FC236}">
                <a16:creationId xmlns:a16="http://schemas.microsoft.com/office/drawing/2014/main" id="{A7A1B98F-3D61-4899-B3BF-5345F1C734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9345" y="1220650"/>
            <a:ext cx="5493310" cy="4077066"/>
          </a:xfrm>
        </p:spPr>
      </p:pic>
      <p:sp>
        <p:nvSpPr>
          <p:cNvPr id="6" name="TextBox 5">
            <a:extLst>
              <a:ext uri="{FF2B5EF4-FFF2-40B4-BE49-F238E27FC236}">
                <a16:creationId xmlns:a16="http://schemas.microsoft.com/office/drawing/2014/main" id="{0B318A0E-FC61-4AE9-8689-7AE75A09CFF2}"/>
              </a:ext>
            </a:extLst>
          </p:cNvPr>
          <p:cNvSpPr txBox="1"/>
          <p:nvPr/>
        </p:nvSpPr>
        <p:spPr>
          <a:xfrm>
            <a:off x="1149531" y="5380672"/>
            <a:ext cx="9457509" cy="1477328"/>
          </a:xfrm>
          <a:prstGeom prst="rect">
            <a:avLst/>
          </a:prstGeom>
          <a:noFill/>
        </p:spPr>
        <p:txBody>
          <a:bodyPr wrap="square" rtlCol="0">
            <a:spAutoFit/>
          </a:bodyPr>
          <a:lstStyle/>
          <a:p>
            <a:pPr algn="just"/>
            <a:r>
              <a:rPr lang="en-US" dirty="0"/>
              <a:t>In male, Higher probability is the age between 18-25 years, lower probability is in the age below 18 years, median is in the age 29 and interquartile range is in between the age 42 and 22. </a:t>
            </a:r>
          </a:p>
          <a:p>
            <a:pPr algn="just"/>
            <a:r>
              <a:rPr lang="en-US" dirty="0"/>
              <a:t>In female, Higher probability is in the age after 45, lower probability is in the age below 18 years, median is in the age near 32 and interquartile range lies between the age near 52 years and 23 years.</a:t>
            </a:r>
          </a:p>
        </p:txBody>
      </p:sp>
      <p:pic>
        <p:nvPicPr>
          <p:cNvPr id="8" name="Picture 7" descr="A picture containing text&#10;&#10;Description automatically generated">
            <a:extLst>
              <a:ext uri="{FF2B5EF4-FFF2-40B4-BE49-F238E27FC236}">
                <a16:creationId xmlns:a16="http://schemas.microsoft.com/office/drawing/2014/main" id="{3B463E31-6F35-43B6-A857-010155E2C3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1064" y="135786"/>
            <a:ext cx="1554181" cy="674113"/>
          </a:xfrm>
          <a:prstGeom prst="rect">
            <a:avLst/>
          </a:prstGeom>
        </p:spPr>
      </p:pic>
    </p:spTree>
    <p:extLst>
      <p:ext uri="{BB962C8B-B14F-4D97-AF65-F5344CB8AC3E}">
        <p14:creationId xmlns:p14="http://schemas.microsoft.com/office/powerpoint/2010/main" val="2146832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4C01CC2F-F6EE-4858-A905-5E5527898C19}"/>
              </a:ext>
            </a:extLst>
          </p:cNvPr>
          <p:cNvSpPr/>
          <p:nvPr/>
        </p:nvSpPr>
        <p:spPr>
          <a:xfrm>
            <a:off x="1524003" y="2098089"/>
            <a:ext cx="9144000" cy="2764028"/>
          </a:xfrm>
          <a:prstGeom prst="rect">
            <a:avLst/>
          </a:prstGeom>
        </p:spPr>
        <p:style>
          <a:lnRef idx="0">
            <a:scrgbClr r="0" g="0" b="0"/>
          </a:lnRef>
          <a:fillRef idx="0">
            <a:scrgbClr r="0" g="0" b="0"/>
          </a:fillRef>
          <a:effectRef idx="0">
            <a:scrgbClr r="0" g="0" b="0"/>
          </a:effectRef>
          <a:fontRef idx="minor">
            <a:schemeClr val="accent2"/>
          </a:fontRef>
        </p:style>
        <p:txBody>
          <a:bodyPr vert="horz" lIns="91440" tIns="45720" rIns="91440" bIns="45720" rtlCol="0" anchor="ctr">
            <a:normAutofit/>
          </a:bodyPr>
          <a:lstStyle/>
          <a:p>
            <a:pPr algn="ctr">
              <a:lnSpc>
                <a:spcPct val="90000"/>
              </a:lnSpc>
              <a:spcBef>
                <a:spcPct val="0"/>
              </a:spcBef>
              <a:spcAft>
                <a:spcPts val="600"/>
              </a:spcAft>
            </a:pPr>
            <a:r>
              <a:rPr lang="en-US" sz="7200" b="0" kern="1200" cap="none" spc="0">
                <a:ln w="0"/>
                <a:solidFill>
                  <a:schemeClr val="tx1"/>
                </a:solidFill>
                <a:effectLst>
                  <a:outerShdw blurRad="38100" dist="25400" dir="5400000" algn="ctr" rotWithShape="0">
                    <a:srgbClr val="6E747A">
                      <a:alpha val="43000"/>
                    </a:srgbClr>
                  </a:outerShdw>
                </a:effectLst>
                <a:latin typeface="+mj-lt"/>
                <a:ea typeface="+mj-ea"/>
                <a:cs typeface="+mj-cs"/>
              </a:rPr>
              <a:t>THANK YOU</a:t>
            </a: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picture containing text&#10;&#10;Description automatically generated">
            <a:extLst>
              <a:ext uri="{FF2B5EF4-FFF2-40B4-BE49-F238E27FC236}">
                <a16:creationId xmlns:a16="http://schemas.microsoft.com/office/drawing/2014/main" id="{EE042615-EDC2-4DA5-B4D1-D674AD3F3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1064" y="135786"/>
            <a:ext cx="1554181" cy="674113"/>
          </a:xfrm>
          <a:prstGeom prst="rect">
            <a:avLst/>
          </a:prstGeom>
        </p:spPr>
      </p:pic>
    </p:spTree>
    <p:extLst>
      <p:ext uri="{BB962C8B-B14F-4D97-AF65-F5344CB8AC3E}">
        <p14:creationId xmlns:p14="http://schemas.microsoft.com/office/powerpoint/2010/main" val="2274493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C0A81-25E0-48CA-B130-7C1F836C4B1C}"/>
              </a:ext>
            </a:extLst>
          </p:cNvPr>
          <p:cNvSpPr>
            <a:spLocks noGrp="1"/>
          </p:cNvSpPr>
          <p:nvPr>
            <p:ph type="title"/>
          </p:nvPr>
        </p:nvSpPr>
        <p:spPr/>
        <p:txBody>
          <a:bodyPr/>
          <a:lstStyle/>
          <a:p>
            <a:pPr algn="ctr"/>
            <a:r>
              <a:rPr lang="en-US" b="1">
                <a:cs typeface="Times New Roman" panose="02020603050405020304" pitchFamily="18" charset="0"/>
              </a:rPr>
              <a:t>Information about Data Frame</a:t>
            </a:r>
            <a:endParaRPr lang="en-US" b="1" dirty="0">
              <a:cs typeface="Times New Roman" panose="02020603050405020304" pitchFamily="18" charset="0"/>
            </a:endParaRPr>
          </a:p>
        </p:txBody>
      </p:sp>
      <p:pic>
        <p:nvPicPr>
          <p:cNvPr id="5" name="Content Placeholder 4" descr="Table&#10;&#10;Description automatically generated">
            <a:extLst>
              <a:ext uri="{FF2B5EF4-FFF2-40B4-BE49-F238E27FC236}">
                <a16:creationId xmlns:a16="http://schemas.microsoft.com/office/drawing/2014/main" id="{174549F9-FF02-4D51-9C20-CCD98EFE0F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3102" y="2177002"/>
            <a:ext cx="3905795" cy="3648584"/>
          </a:xfrm>
        </p:spPr>
      </p:pic>
      <p:pic>
        <p:nvPicPr>
          <p:cNvPr id="6" name="Picture 5" descr="A picture containing text&#10;&#10;Description automatically generated">
            <a:extLst>
              <a:ext uri="{FF2B5EF4-FFF2-40B4-BE49-F238E27FC236}">
                <a16:creationId xmlns:a16="http://schemas.microsoft.com/office/drawing/2014/main" id="{79B960C3-3725-4AAF-95CB-F70403B105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1064" y="135786"/>
            <a:ext cx="1554181" cy="674113"/>
          </a:xfrm>
          <a:prstGeom prst="rect">
            <a:avLst/>
          </a:prstGeom>
        </p:spPr>
      </p:pic>
    </p:spTree>
    <p:extLst>
      <p:ext uri="{BB962C8B-B14F-4D97-AF65-F5344CB8AC3E}">
        <p14:creationId xmlns:p14="http://schemas.microsoft.com/office/powerpoint/2010/main" val="3475990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C3C94-BDE9-4B50-8340-98A7B47BDC50}"/>
              </a:ext>
            </a:extLst>
          </p:cNvPr>
          <p:cNvSpPr>
            <a:spLocks noGrp="1"/>
          </p:cNvSpPr>
          <p:nvPr>
            <p:ph type="title"/>
          </p:nvPr>
        </p:nvSpPr>
        <p:spPr>
          <a:xfrm>
            <a:off x="838200" y="365126"/>
            <a:ext cx="10515600" cy="943170"/>
          </a:xfrm>
        </p:spPr>
        <p:txBody>
          <a:bodyPr/>
          <a:lstStyle/>
          <a:p>
            <a:pPr algn="ctr"/>
            <a:r>
              <a:rPr lang="en-US" b="1" dirty="0"/>
              <a:t>What are the missing values?</a:t>
            </a:r>
          </a:p>
        </p:txBody>
      </p:sp>
      <p:pic>
        <p:nvPicPr>
          <p:cNvPr id="5" name="Content Placeholder 4" descr="A picture containing icon&#10;&#10;Description automatically generated">
            <a:extLst>
              <a:ext uri="{FF2B5EF4-FFF2-40B4-BE49-F238E27FC236}">
                <a16:creationId xmlns:a16="http://schemas.microsoft.com/office/drawing/2014/main" id="{C095C9CB-5C8B-4EA8-A6AC-AEBD877F25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4726" y="1308296"/>
            <a:ext cx="6126058" cy="4351338"/>
          </a:xfrm>
        </p:spPr>
      </p:pic>
      <p:sp>
        <p:nvSpPr>
          <p:cNvPr id="6" name="TextBox 5">
            <a:extLst>
              <a:ext uri="{FF2B5EF4-FFF2-40B4-BE49-F238E27FC236}">
                <a16:creationId xmlns:a16="http://schemas.microsoft.com/office/drawing/2014/main" id="{7962EEC7-E27A-408B-92ED-57AFC2D94F92}"/>
              </a:ext>
            </a:extLst>
          </p:cNvPr>
          <p:cNvSpPr txBox="1"/>
          <p:nvPr/>
        </p:nvSpPr>
        <p:spPr>
          <a:xfrm>
            <a:off x="1233938" y="5920891"/>
            <a:ext cx="8680771" cy="369332"/>
          </a:xfrm>
          <a:prstGeom prst="rect">
            <a:avLst/>
          </a:prstGeom>
          <a:noFill/>
        </p:spPr>
        <p:txBody>
          <a:bodyPr wrap="square" rtlCol="0">
            <a:spAutoFit/>
          </a:bodyPr>
          <a:lstStyle/>
          <a:p>
            <a:pPr algn="ctr"/>
            <a:r>
              <a:rPr lang="en-US" dirty="0"/>
              <a:t>In Gender, missing 175 values and in tenure 2 values</a:t>
            </a:r>
          </a:p>
        </p:txBody>
      </p:sp>
      <p:pic>
        <p:nvPicPr>
          <p:cNvPr id="8" name="Picture 7" descr="A picture containing text&#10;&#10;Description automatically generated">
            <a:extLst>
              <a:ext uri="{FF2B5EF4-FFF2-40B4-BE49-F238E27FC236}">
                <a16:creationId xmlns:a16="http://schemas.microsoft.com/office/drawing/2014/main" id="{3B68B6EF-E025-4137-8EB2-AE3E195259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1064" y="135786"/>
            <a:ext cx="1554181" cy="674113"/>
          </a:xfrm>
          <a:prstGeom prst="rect">
            <a:avLst/>
          </a:prstGeom>
        </p:spPr>
      </p:pic>
    </p:spTree>
    <p:extLst>
      <p:ext uri="{BB962C8B-B14F-4D97-AF65-F5344CB8AC3E}">
        <p14:creationId xmlns:p14="http://schemas.microsoft.com/office/powerpoint/2010/main" val="590573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07791-D160-4550-AC8A-291E4D51C8EE}"/>
              </a:ext>
            </a:extLst>
          </p:cNvPr>
          <p:cNvSpPr>
            <a:spLocks noGrp="1"/>
          </p:cNvSpPr>
          <p:nvPr>
            <p:ph type="title"/>
          </p:nvPr>
        </p:nvSpPr>
        <p:spPr/>
        <p:txBody>
          <a:bodyPr/>
          <a:lstStyle/>
          <a:p>
            <a:pPr algn="ctr"/>
            <a:r>
              <a:rPr lang="en-US" b="1" dirty="0"/>
              <a:t>Which gender uses Facebook most?</a:t>
            </a:r>
          </a:p>
        </p:txBody>
      </p:sp>
      <p:pic>
        <p:nvPicPr>
          <p:cNvPr id="5" name="Content Placeholder 4" descr="A picture containing icon&#10;&#10;Description automatically generated">
            <a:extLst>
              <a:ext uri="{FF2B5EF4-FFF2-40B4-BE49-F238E27FC236}">
                <a16:creationId xmlns:a16="http://schemas.microsoft.com/office/drawing/2014/main" id="{89C2F534-0147-4BC8-A1D2-34247EB77B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7201" y="1690688"/>
            <a:ext cx="5736491" cy="4272798"/>
          </a:xfrm>
        </p:spPr>
      </p:pic>
      <p:sp>
        <p:nvSpPr>
          <p:cNvPr id="6" name="TextBox 5">
            <a:extLst>
              <a:ext uri="{FF2B5EF4-FFF2-40B4-BE49-F238E27FC236}">
                <a16:creationId xmlns:a16="http://schemas.microsoft.com/office/drawing/2014/main" id="{357C1E95-0730-42CB-8DED-B949E4EC1164}"/>
              </a:ext>
            </a:extLst>
          </p:cNvPr>
          <p:cNvSpPr txBox="1"/>
          <p:nvPr/>
        </p:nvSpPr>
        <p:spPr>
          <a:xfrm>
            <a:off x="1272362" y="5963486"/>
            <a:ext cx="10081438" cy="369332"/>
          </a:xfrm>
          <a:prstGeom prst="rect">
            <a:avLst/>
          </a:prstGeom>
          <a:noFill/>
        </p:spPr>
        <p:txBody>
          <a:bodyPr wrap="square" rtlCol="0">
            <a:spAutoFit/>
          </a:bodyPr>
          <a:lstStyle/>
          <a:p>
            <a:pPr algn="ctr"/>
            <a:r>
              <a:rPr lang="en-US" dirty="0"/>
              <a:t>In gender column, there are 58,574 males and 40,254 females are using Facebook. (Bar-Graph)</a:t>
            </a:r>
          </a:p>
        </p:txBody>
      </p:sp>
      <p:pic>
        <p:nvPicPr>
          <p:cNvPr id="8" name="Picture 7" descr="A picture containing text&#10;&#10;Description automatically generated">
            <a:extLst>
              <a:ext uri="{FF2B5EF4-FFF2-40B4-BE49-F238E27FC236}">
                <a16:creationId xmlns:a16="http://schemas.microsoft.com/office/drawing/2014/main" id="{A0C2843F-56E7-4232-9D38-7478883BC5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1064" y="135786"/>
            <a:ext cx="1554181" cy="674113"/>
          </a:xfrm>
          <a:prstGeom prst="rect">
            <a:avLst/>
          </a:prstGeom>
        </p:spPr>
      </p:pic>
    </p:spTree>
    <p:extLst>
      <p:ext uri="{BB962C8B-B14F-4D97-AF65-F5344CB8AC3E}">
        <p14:creationId xmlns:p14="http://schemas.microsoft.com/office/powerpoint/2010/main" val="889816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F84AB-89B0-4621-9CC5-F0864DD73925}"/>
              </a:ext>
            </a:extLst>
          </p:cNvPr>
          <p:cNvSpPr>
            <a:spLocks noGrp="1"/>
          </p:cNvSpPr>
          <p:nvPr>
            <p:ph type="title"/>
          </p:nvPr>
        </p:nvSpPr>
        <p:spPr/>
        <p:txBody>
          <a:bodyPr>
            <a:normAutofit/>
          </a:bodyPr>
          <a:lstStyle/>
          <a:p>
            <a:pPr algn="ctr"/>
            <a:r>
              <a:rPr lang="en-US" sz="4000" b="1" dirty="0"/>
              <a:t>Which gender uses Facebook most in terms of age?</a:t>
            </a:r>
          </a:p>
        </p:txBody>
      </p:sp>
      <p:pic>
        <p:nvPicPr>
          <p:cNvPr id="5" name="Content Placeholder 4" descr="Shape&#10;&#10;Description automatically generated with medium confidence">
            <a:extLst>
              <a:ext uri="{FF2B5EF4-FFF2-40B4-BE49-F238E27FC236}">
                <a16:creationId xmlns:a16="http://schemas.microsoft.com/office/drawing/2014/main" id="{E6D3CFAE-EA76-4C58-A29B-B9CCA02D7B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123" y="1811557"/>
            <a:ext cx="8381753" cy="4351338"/>
          </a:xfrm>
        </p:spPr>
      </p:pic>
      <p:sp>
        <p:nvSpPr>
          <p:cNvPr id="6" name="TextBox 5">
            <a:extLst>
              <a:ext uri="{FF2B5EF4-FFF2-40B4-BE49-F238E27FC236}">
                <a16:creationId xmlns:a16="http://schemas.microsoft.com/office/drawing/2014/main" id="{376B4671-1B3F-41BD-A9A2-5A9DAD6F0195}"/>
              </a:ext>
            </a:extLst>
          </p:cNvPr>
          <p:cNvSpPr txBox="1"/>
          <p:nvPr/>
        </p:nvSpPr>
        <p:spPr>
          <a:xfrm>
            <a:off x="1212792" y="6163367"/>
            <a:ext cx="10141008" cy="369332"/>
          </a:xfrm>
          <a:prstGeom prst="rect">
            <a:avLst/>
          </a:prstGeom>
          <a:noFill/>
        </p:spPr>
        <p:txBody>
          <a:bodyPr wrap="square" rtlCol="0">
            <a:spAutoFit/>
          </a:bodyPr>
          <a:lstStyle/>
          <a:p>
            <a:pPr algn="ctr"/>
            <a:r>
              <a:rPr lang="en-US" dirty="0"/>
              <a:t>Most of the Female users use Facebook most compared to male users, 39yrs in Female &amp; 35yrs in male</a:t>
            </a:r>
          </a:p>
        </p:txBody>
      </p:sp>
      <p:pic>
        <p:nvPicPr>
          <p:cNvPr id="8" name="Picture 7" descr="A picture containing text&#10;&#10;Description automatically generated">
            <a:extLst>
              <a:ext uri="{FF2B5EF4-FFF2-40B4-BE49-F238E27FC236}">
                <a16:creationId xmlns:a16="http://schemas.microsoft.com/office/drawing/2014/main" id="{85CC6AE4-BE8E-4A2A-B786-FC62252498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1064" y="135786"/>
            <a:ext cx="1554181" cy="674113"/>
          </a:xfrm>
          <a:prstGeom prst="rect">
            <a:avLst/>
          </a:prstGeom>
        </p:spPr>
      </p:pic>
    </p:spTree>
    <p:extLst>
      <p:ext uri="{BB962C8B-B14F-4D97-AF65-F5344CB8AC3E}">
        <p14:creationId xmlns:p14="http://schemas.microsoft.com/office/powerpoint/2010/main" val="1026805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CD5FB-8940-4940-AFA5-75A06A335F9F}"/>
              </a:ext>
            </a:extLst>
          </p:cNvPr>
          <p:cNvSpPr>
            <a:spLocks noGrp="1"/>
          </p:cNvSpPr>
          <p:nvPr>
            <p:ph type="title"/>
          </p:nvPr>
        </p:nvSpPr>
        <p:spPr/>
        <p:txBody>
          <a:bodyPr>
            <a:normAutofit/>
          </a:bodyPr>
          <a:lstStyle/>
          <a:p>
            <a:pPr algn="ctr"/>
            <a:r>
              <a:rPr lang="en-US" sz="4000" b="1" dirty="0"/>
              <a:t>Whose likes received most In terms of age?</a:t>
            </a:r>
          </a:p>
        </p:txBody>
      </p:sp>
      <p:pic>
        <p:nvPicPr>
          <p:cNvPr id="5" name="Content Placeholder 4" descr="Chart, scatter chart&#10;&#10;Description automatically generated">
            <a:extLst>
              <a:ext uri="{FF2B5EF4-FFF2-40B4-BE49-F238E27FC236}">
                <a16:creationId xmlns:a16="http://schemas.microsoft.com/office/drawing/2014/main" id="{8DA65A67-1766-449B-A6CB-10101C0D02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3700" y="1598355"/>
            <a:ext cx="6885797" cy="4410950"/>
          </a:xfrm>
        </p:spPr>
      </p:pic>
      <p:sp>
        <p:nvSpPr>
          <p:cNvPr id="6" name="TextBox 5">
            <a:extLst>
              <a:ext uri="{FF2B5EF4-FFF2-40B4-BE49-F238E27FC236}">
                <a16:creationId xmlns:a16="http://schemas.microsoft.com/office/drawing/2014/main" id="{4DF76F40-9A81-4C13-A621-A093952FBC7C}"/>
              </a:ext>
            </a:extLst>
          </p:cNvPr>
          <p:cNvSpPr txBox="1"/>
          <p:nvPr/>
        </p:nvSpPr>
        <p:spPr>
          <a:xfrm>
            <a:off x="745834" y="6009305"/>
            <a:ext cx="10515600" cy="369332"/>
          </a:xfrm>
          <a:prstGeom prst="rect">
            <a:avLst/>
          </a:prstGeom>
          <a:noFill/>
        </p:spPr>
        <p:txBody>
          <a:bodyPr wrap="square" rtlCol="0">
            <a:spAutoFit/>
          </a:bodyPr>
          <a:lstStyle/>
          <a:p>
            <a:pPr algn="ctr"/>
            <a:r>
              <a:rPr lang="en-US" dirty="0"/>
              <a:t>18-25 years age of peoples gave most likes in Facebook.(Scatter Plot)</a:t>
            </a:r>
          </a:p>
        </p:txBody>
      </p:sp>
      <p:pic>
        <p:nvPicPr>
          <p:cNvPr id="8" name="Picture 7" descr="A picture containing text&#10;&#10;Description automatically generated">
            <a:extLst>
              <a:ext uri="{FF2B5EF4-FFF2-40B4-BE49-F238E27FC236}">
                <a16:creationId xmlns:a16="http://schemas.microsoft.com/office/drawing/2014/main" id="{F8A4A885-5FB2-472C-9E78-64701C5780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1064" y="135786"/>
            <a:ext cx="1554181" cy="674113"/>
          </a:xfrm>
          <a:prstGeom prst="rect">
            <a:avLst/>
          </a:prstGeom>
        </p:spPr>
      </p:pic>
    </p:spTree>
    <p:extLst>
      <p:ext uri="{BB962C8B-B14F-4D97-AF65-F5344CB8AC3E}">
        <p14:creationId xmlns:p14="http://schemas.microsoft.com/office/powerpoint/2010/main" val="1252607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ECAD3-E07D-4987-8201-56DCBABB762A}"/>
              </a:ext>
            </a:extLst>
          </p:cNvPr>
          <p:cNvSpPr>
            <a:spLocks noGrp="1"/>
          </p:cNvSpPr>
          <p:nvPr>
            <p:ph type="title"/>
          </p:nvPr>
        </p:nvSpPr>
        <p:spPr/>
        <p:txBody>
          <a:bodyPr>
            <a:normAutofit/>
          </a:bodyPr>
          <a:lstStyle/>
          <a:p>
            <a:pPr algn="ctr"/>
            <a:r>
              <a:rPr lang="en-US" sz="4000" b="1" dirty="0"/>
              <a:t>Whose likes received most In terms of age?</a:t>
            </a:r>
          </a:p>
        </p:txBody>
      </p:sp>
      <p:pic>
        <p:nvPicPr>
          <p:cNvPr id="5" name="Content Placeholder 4" descr="Shape&#10;&#10;Description automatically generated with medium confidence">
            <a:extLst>
              <a:ext uri="{FF2B5EF4-FFF2-40B4-BE49-F238E27FC236}">
                <a16:creationId xmlns:a16="http://schemas.microsoft.com/office/drawing/2014/main" id="{72AA310B-E7DC-4040-B376-7637A5F678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5341" y="1690688"/>
            <a:ext cx="6681318" cy="3770173"/>
          </a:xfrm>
        </p:spPr>
      </p:pic>
      <p:sp>
        <p:nvSpPr>
          <p:cNvPr id="7" name="TextBox 6">
            <a:extLst>
              <a:ext uri="{FF2B5EF4-FFF2-40B4-BE49-F238E27FC236}">
                <a16:creationId xmlns:a16="http://schemas.microsoft.com/office/drawing/2014/main" id="{91FB2431-65F6-4F30-864A-7B231EE23DEB}"/>
              </a:ext>
            </a:extLst>
          </p:cNvPr>
          <p:cNvSpPr txBox="1"/>
          <p:nvPr/>
        </p:nvSpPr>
        <p:spPr>
          <a:xfrm>
            <a:off x="1123406" y="5734594"/>
            <a:ext cx="9548948" cy="369332"/>
          </a:xfrm>
          <a:prstGeom prst="rect">
            <a:avLst/>
          </a:prstGeom>
          <a:noFill/>
        </p:spPr>
        <p:txBody>
          <a:bodyPr wrap="square" rtlCol="0">
            <a:spAutoFit/>
          </a:bodyPr>
          <a:lstStyle/>
          <a:p>
            <a:pPr algn="ctr"/>
            <a:r>
              <a:rPr lang="en-US" dirty="0"/>
              <a:t>18-25 years age of peoples gave most likes in Facebook.(Hex bin Plot)</a:t>
            </a:r>
          </a:p>
        </p:txBody>
      </p:sp>
      <p:pic>
        <p:nvPicPr>
          <p:cNvPr id="6" name="Picture 5" descr="A picture containing text&#10;&#10;Description automatically generated">
            <a:extLst>
              <a:ext uri="{FF2B5EF4-FFF2-40B4-BE49-F238E27FC236}">
                <a16:creationId xmlns:a16="http://schemas.microsoft.com/office/drawing/2014/main" id="{31C896EE-4921-44FB-8D29-6D01913AC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1064" y="135786"/>
            <a:ext cx="1554181" cy="674113"/>
          </a:xfrm>
          <a:prstGeom prst="rect">
            <a:avLst/>
          </a:prstGeom>
        </p:spPr>
      </p:pic>
    </p:spTree>
    <p:extLst>
      <p:ext uri="{BB962C8B-B14F-4D97-AF65-F5344CB8AC3E}">
        <p14:creationId xmlns:p14="http://schemas.microsoft.com/office/powerpoint/2010/main" val="4246835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08E7D-AF49-4833-903E-D70E7F77B269}"/>
              </a:ext>
            </a:extLst>
          </p:cNvPr>
          <p:cNvSpPr>
            <a:spLocks noGrp="1"/>
          </p:cNvSpPr>
          <p:nvPr>
            <p:ph type="title"/>
          </p:nvPr>
        </p:nvSpPr>
        <p:spPr/>
        <p:txBody>
          <a:bodyPr>
            <a:normAutofit/>
          </a:bodyPr>
          <a:lstStyle/>
          <a:p>
            <a:pPr algn="ctr"/>
            <a:r>
              <a:rPr lang="en-US" sz="4000" b="1" dirty="0"/>
              <a:t>What are the frequency of peoples using Facebook?</a:t>
            </a:r>
          </a:p>
        </p:txBody>
      </p:sp>
      <p:pic>
        <p:nvPicPr>
          <p:cNvPr id="5" name="Content Placeholder 4" descr="Chart, histogram&#10;&#10;Description automatically generated">
            <a:extLst>
              <a:ext uri="{FF2B5EF4-FFF2-40B4-BE49-F238E27FC236}">
                <a16:creationId xmlns:a16="http://schemas.microsoft.com/office/drawing/2014/main" id="{BF090340-98BA-46B1-B3A6-A6C480D669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9093" y="1690688"/>
            <a:ext cx="6063930" cy="3776790"/>
          </a:xfrm>
        </p:spPr>
      </p:pic>
      <p:sp>
        <p:nvSpPr>
          <p:cNvPr id="6" name="TextBox 5">
            <a:extLst>
              <a:ext uri="{FF2B5EF4-FFF2-40B4-BE49-F238E27FC236}">
                <a16:creationId xmlns:a16="http://schemas.microsoft.com/office/drawing/2014/main" id="{2E90FC30-93E0-4F1C-B95A-4E7EC49F907D}"/>
              </a:ext>
            </a:extLst>
          </p:cNvPr>
          <p:cNvSpPr txBox="1"/>
          <p:nvPr/>
        </p:nvSpPr>
        <p:spPr>
          <a:xfrm>
            <a:off x="1045029" y="5904411"/>
            <a:ext cx="9784080" cy="923330"/>
          </a:xfrm>
          <a:prstGeom prst="rect">
            <a:avLst/>
          </a:prstGeom>
          <a:noFill/>
        </p:spPr>
        <p:txBody>
          <a:bodyPr wrap="square" rtlCol="0">
            <a:spAutoFit/>
          </a:bodyPr>
          <a:lstStyle/>
          <a:p>
            <a:r>
              <a:rPr lang="en-US" dirty="0"/>
              <a:t>In the column age, I found there are peoples who crossed 100 years of age, there are 3687 users whose age crossed 100 </a:t>
            </a:r>
            <a:r>
              <a:rPr lang="en-US" dirty="0" err="1"/>
              <a:t>yars</a:t>
            </a:r>
            <a:r>
              <a:rPr lang="en-US" dirty="0"/>
              <a:t>, hence I cleaned the age and made 18-75 years who use Facebook and more than 75 years are Outliers. (Histogram Plot)</a:t>
            </a:r>
          </a:p>
        </p:txBody>
      </p:sp>
      <p:pic>
        <p:nvPicPr>
          <p:cNvPr id="9" name="Picture 8" descr="Text&#10;&#10;Description automatically generated with medium confidence">
            <a:extLst>
              <a:ext uri="{FF2B5EF4-FFF2-40B4-BE49-F238E27FC236}">
                <a16:creationId xmlns:a16="http://schemas.microsoft.com/office/drawing/2014/main" id="{C7F5FE02-2E6F-431B-B162-3446694C98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028" y="1961174"/>
            <a:ext cx="3879015" cy="1175921"/>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974F6DC3-959B-45F1-BF35-D0A448FF5A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1064" y="135786"/>
            <a:ext cx="1554181" cy="674113"/>
          </a:xfrm>
          <a:prstGeom prst="rect">
            <a:avLst/>
          </a:prstGeom>
        </p:spPr>
      </p:pic>
    </p:spTree>
    <p:extLst>
      <p:ext uri="{BB962C8B-B14F-4D97-AF65-F5344CB8AC3E}">
        <p14:creationId xmlns:p14="http://schemas.microsoft.com/office/powerpoint/2010/main" val="3112840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B1BC3-EE9C-4446-984C-BA9989A3ED06}"/>
              </a:ext>
            </a:extLst>
          </p:cNvPr>
          <p:cNvSpPr>
            <a:spLocks noGrp="1"/>
          </p:cNvSpPr>
          <p:nvPr>
            <p:ph type="title"/>
          </p:nvPr>
        </p:nvSpPr>
        <p:spPr/>
        <p:txBody>
          <a:bodyPr/>
          <a:lstStyle/>
          <a:p>
            <a:pPr algn="ctr"/>
            <a:r>
              <a:rPr lang="en-US" b="1" dirty="0"/>
              <a:t>Kernel Density Estimation Plot(age clean)</a:t>
            </a:r>
          </a:p>
        </p:txBody>
      </p:sp>
      <p:pic>
        <p:nvPicPr>
          <p:cNvPr id="5" name="Content Placeholder 4" descr="Chart, line chart&#10;&#10;Description automatically generated">
            <a:extLst>
              <a:ext uri="{FF2B5EF4-FFF2-40B4-BE49-F238E27FC236}">
                <a16:creationId xmlns:a16="http://schemas.microsoft.com/office/drawing/2014/main" id="{6C7A2FDF-F1D1-44D3-ACD4-22100407C1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8663" y="1684474"/>
            <a:ext cx="5814674" cy="3704272"/>
          </a:xfrm>
        </p:spPr>
      </p:pic>
      <p:sp>
        <p:nvSpPr>
          <p:cNvPr id="7" name="TextBox 6">
            <a:extLst>
              <a:ext uri="{FF2B5EF4-FFF2-40B4-BE49-F238E27FC236}">
                <a16:creationId xmlns:a16="http://schemas.microsoft.com/office/drawing/2014/main" id="{089BB247-2FD8-4597-BDA3-D923BD9ABCF2}"/>
              </a:ext>
            </a:extLst>
          </p:cNvPr>
          <p:cNvSpPr txBox="1"/>
          <p:nvPr/>
        </p:nvSpPr>
        <p:spPr>
          <a:xfrm>
            <a:off x="1084216" y="5695406"/>
            <a:ext cx="9353007" cy="369332"/>
          </a:xfrm>
          <a:prstGeom prst="rect">
            <a:avLst/>
          </a:prstGeom>
          <a:noFill/>
        </p:spPr>
        <p:txBody>
          <a:bodyPr wrap="square" rtlCol="0">
            <a:spAutoFit/>
          </a:bodyPr>
          <a:lstStyle/>
          <a:p>
            <a:pPr algn="ctr"/>
            <a:r>
              <a:rPr lang="en-US" dirty="0"/>
              <a:t>KDE plot for the age between 18-75 years.</a:t>
            </a:r>
          </a:p>
        </p:txBody>
      </p:sp>
      <p:pic>
        <p:nvPicPr>
          <p:cNvPr id="9" name="Picture 8" descr="A picture containing text&#10;&#10;Description automatically generated">
            <a:extLst>
              <a:ext uri="{FF2B5EF4-FFF2-40B4-BE49-F238E27FC236}">
                <a16:creationId xmlns:a16="http://schemas.microsoft.com/office/drawing/2014/main" id="{A414DDB0-8384-43F9-B8DD-86B304DF29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1064" y="135786"/>
            <a:ext cx="1554181" cy="674113"/>
          </a:xfrm>
          <a:prstGeom prst="rect">
            <a:avLst/>
          </a:prstGeom>
        </p:spPr>
      </p:pic>
    </p:spTree>
    <p:extLst>
      <p:ext uri="{BB962C8B-B14F-4D97-AF65-F5344CB8AC3E}">
        <p14:creationId xmlns:p14="http://schemas.microsoft.com/office/powerpoint/2010/main" val="2758532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614</TotalTime>
  <Words>417</Words>
  <Application>Microsoft Office PowerPoint</Application>
  <PresentationFormat>Widescreen</PresentationFormat>
  <Paragraphs>28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Information about Data Frame</vt:lpstr>
      <vt:lpstr>What are the missing values?</vt:lpstr>
      <vt:lpstr>Which gender uses Facebook most?</vt:lpstr>
      <vt:lpstr>Which gender uses Facebook most in terms of age?</vt:lpstr>
      <vt:lpstr>Whose likes received most In terms of age?</vt:lpstr>
      <vt:lpstr>Whose likes received most In terms of age?</vt:lpstr>
      <vt:lpstr>What are the frequency of peoples using Facebook?</vt:lpstr>
      <vt:lpstr>Kernel Density Estimation Plot(age clean)</vt:lpstr>
      <vt:lpstr>Distribution plot(age-clean)</vt:lpstr>
      <vt:lpstr>How many users uses Facebook age wise?</vt:lpstr>
      <vt:lpstr>How many users uses Facebook age wise?(donut/pie plot)</vt:lpstr>
      <vt:lpstr>Which age group users uses Facebook?(violin plot)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Sharan Kumar</dc:creator>
  <cp:lastModifiedBy>Sharan Kumar</cp:lastModifiedBy>
  <cp:revision>35</cp:revision>
  <dcterms:created xsi:type="dcterms:W3CDTF">2021-03-22T04:49:22Z</dcterms:created>
  <dcterms:modified xsi:type="dcterms:W3CDTF">2021-03-24T05:13:43Z</dcterms:modified>
</cp:coreProperties>
</file>