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22"/>
  </p:notesMasterIdLst>
  <p:handoutMasterIdLst>
    <p:handoutMasterId r:id="rId23"/>
  </p:handoutMasterIdLst>
  <p:sldIdLst>
    <p:sldId id="385" r:id="rId3"/>
    <p:sldId id="384" r:id="rId4"/>
    <p:sldId id="256" r:id="rId5"/>
    <p:sldId id="408" r:id="rId6"/>
    <p:sldId id="391" r:id="rId7"/>
    <p:sldId id="409" r:id="rId8"/>
    <p:sldId id="393" r:id="rId9"/>
    <p:sldId id="410" r:id="rId10"/>
    <p:sldId id="395" r:id="rId11"/>
    <p:sldId id="396" r:id="rId12"/>
    <p:sldId id="415" r:id="rId13"/>
    <p:sldId id="397" r:id="rId14"/>
    <p:sldId id="416" r:id="rId15"/>
    <p:sldId id="417" r:id="rId16"/>
    <p:sldId id="411" r:id="rId17"/>
    <p:sldId id="394" r:id="rId18"/>
    <p:sldId id="412" r:id="rId19"/>
    <p:sldId id="392" r:id="rId20"/>
    <p:sldId id="4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F3FEB-8C3E-4D6D-8E58-AEEF09F53AA2}">
          <p14:sldIdLst>
            <p14:sldId id="385"/>
            <p14:sldId id="384"/>
            <p14:sldId id="256"/>
            <p14:sldId id="408"/>
            <p14:sldId id="391"/>
            <p14:sldId id="409"/>
            <p14:sldId id="393"/>
            <p14:sldId id="410"/>
            <p14:sldId id="395"/>
            <p14:sldId id="396"/>
            <p14:sldId id="415"/>
            <p14:sldId id="397"/>
            <p14:sldId id="416"/>
            <p14:sldId id="417"/>
            <p14:sldId id="411"/>
            <p14:sldId id="394"/>
            <p14:sldId id="412"/>
            <p14:sldId id="392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BC"/>
    <a:srgbClr val="00AEFF"/>
    <a:srgbClr val="003060"/>
    <a:srgbClr val="0081AE"/>
    <a:srgbClr val="00ACD8"/>
    <a:srgbClr val="38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2A1FD-FF9E-4367-BA92-19F1CD028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E35E-B5B9-433F-AEEB-146FF4B30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7D59-8A68-4736-8FEE-BBA58985CA7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40913-650C-48B4-BA53-BE3086DB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4A0F-D743-4B80-A3A8-499C27E00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E7818-F00F-4F77-A741-D70C2A20F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5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5500-4C26-450E-A148-FB8A3202D9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E5D1-7CB8-49AC-BD3A-F4DBD1AD4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9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1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3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74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6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3262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39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79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40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03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66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16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36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18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3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80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2EBD-E241-402B-A5DE-4F664108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4B2-0C24-4736-843D-151AD97FB60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5B760-CDD6-4EA4-88D9-1F779E7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9375-AA01-4A86-8B76-0F5CE0D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22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76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7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93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15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7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02AC3-BBA0-43A7-95F5-9681F0225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40">
            <a:extLst>
              <a:ext uri="{FF2B5EF4-FFF2-40B4-BE49-F238E27FC236}">
                <a16:creationId xmlns:a16="http://schemas.microsoft.com/office/drawing/2014/main" id="{7C215FE2-8CB9-4671-B897-F4440E593595}"/>
              </a:ext>
            </a:extLst>
          </p:cNvPr>
          <p:cNvSpPr txBox="1"/>
          <p:nvPr userDrawn="1"/>
        </p:nvSpPr>
        <p:spPr>
          <a:xfrm>
            <a:off x="144000" y="6372000"/>
            <a:ext cx="2374500" cy="42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©INSAID All rights reserved.</a:t>
            </a:r>
            <a:endParaRPr sz="1200" kern="0" dirty="0">
              <a:solidFill>
                <a:schemeClr val="bg1">
                  <a:lumMod val="6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091" y="1030145"/>
            <a:ext cx="10417215" cy="0"/>
          </a:xfrm>
          <a:prstGeom prst="line">
            <a:avLst/>
          </a:prstGeom>
          <a:ln w="19050">
            <a:solidFill>
              <a:srgbClr val="00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34721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AEFF"/>
                </a:gs>
                <a:gs pos="55000">
                  <a:srgbClr val="0081AE"/>
                </a:gs>
                <a:gs pos="66000">
                  <a:srgbClr val="008FBC"/>
                </a:gs>
                <a:gs pos="86000">
                  <a:srgbClr val="00306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12" y="6168243"/>
            <a:ext cx="1418400" cy="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563" y="274294"/>
            <a:ext cx="10971684" cy="11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1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324091" y="1030145"/>
            <a:ext cx="10417215" cy="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0" y="34721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1012" y="6168243"/>
            <a:ext cx="1418400" cy="64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3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2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D908A-74C9-4096-B86B-47BCEBC4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0879-D6B5-4B3B-B2F7-83A194F3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DDD8-503E-46B1-BECE-0B655F34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C4B2-0C24-4736-843D-151AD97FB60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0806-CCF8-4242-AD38-5A4FC1FD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8D11-0CBA-4204-978C-B0B647AD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021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Science Strategies in the Retail Sector: Applications">
            <a:extLst>
              <a:ext uri="{FF2B5EF4-FFF2-40B4-BE49-F238E27FC236}">
                <a16:creationId xmlns:a16="http://schemas.microsoft.com/office/drawing/2014/main" id="{D7873686-3C30-44B9-AD0D-C9DD6190E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9091" r="2101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7EC8A-C2D7-4C8B-911C-2BF33E7413A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Drug Prediction</a:t>
            </a:r>
          </a:p>
        </p:txBody>
      </p:sp>
      <p:sp>
        <p:nvSpPr>
          <p:cNvPr id="1042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167;p39" descr="Text, logo&#10;&#10;Description automatically generated">
            <a:extLst>
              <a:ext uri="{FF2B5EF4-FFF2-40B4-BE49-F238E27FC236}">
                <a16:creationId xmlns:a16="http://schemas.microsoft.com/office/drawing/2014/main" id="{27CB7968-D70D-477E-B456-4C319CA3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0" y="6192000"/>
            <a:ext cx="1419412" cy="6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427A9-07A8-43BB-BBE6-B1253043AAD3}"/>
              </a:ext>
            </a:extLst>
          </p:cNvPr>
          <p:cNvSpPr txBox="1"/>
          <p:nvPr/>
        </p:nvSpPr>
        <p:spPr>
          <a:xfrm>
            <a:off x="517986" y="4031689"/>
            <a:ext cx="3005502" cy="1290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By: SHARAN KUMAR</a:t>
            </a:r>
          </a:p>
        </p:txBody>
      </p:sp>
    </p:spTree>
    <p:extLst>
      <p:ext uri="{BB962C8B-B14F-4D97-AF65-F5344CB8AC3E}">
        <p14:creationId xmlns:p14="http://schemas.microsoft.com/office/powerpoint/2010/main" val="10529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79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– 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DA67-9CAF-4AB9-9D36-47285758F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" y="1274793"/>
            <a:ext cx="5657684" cy="3216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0BD-30AB-4EAD-BFA8-C902F25D6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19" y="1274793"/>
            <a:ext cx="5755625" cy="3216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67B5E-B99B-4FAD-8055-0D3132716EE3}"/>
              </a:ext>
            </a:extLst>
          </p:cNvPr>
          <p:cNvSpPr txBox="1"/>
          <p:nvPr/>
        </p:nvSpPr>
        <p:spPr>
          <a:xfrm>
            <a:off x="604434" y="5203068"/>
            <a:ext cx="112289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Blood Pressure Column, count of peoples have High BP is more , Normal is medium and Low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Age of Patients Column, Age of patients 23, 28, 39 and 47 is higher.</a:t>
            </a:r>
          </a:p>
        </p:txBody>
      </p:sp>
    </p:spTree>
    <p:extLst>
      <p:ext uri="{BB962C8B-B14F-4D97-AF65-F5344CB8AC3E}">
        <p14:creationId xmlns:p14="http://schemas.microsoft.com/office/powerpoint/2010/main" val="41988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79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– 1.2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A10FF-E2E6-4AAD-B9F1-1E0BE3520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314462"/>
            <a:ext cx="5684936" cy="3114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E5DE2-39CB-4848-8CE2-FEF809738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00" y="1314462"/>
            <a:ext cx="5610251" cy="3114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077843-2335-4A36-A425-E891DE69B504}"/>
              </a:ext>
            </a:extLst>
          </p:cNvPr>
          <p:cNvSpPr txBox="1"/>
          <p:nvPr/>
        </p:nvSpPr>
        <p:spPr>
          <a:xfrm>
            <a:off x="604434" y="5228067"/>
            <a:ext cx="1098313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Na_to_K Column, count of peoples have higher range from 7.xx to 15.xx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Drug Column, DrugY has higher count compared to other Drugs.</a:t>
            </a:r>
          </a:p>
        </p:txBody>
      </p:sp>
    </p:spTree>
    <p:extLst>
      <p:ext uri="{BB962C8B-B14F-4D97-AF65-F5344CB8AC3E}">
        <p14:creationId xmlns:p14="http://schemas.microsoft.com/office/powerpoint/2010/main" val="312784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C74DB-850C-4284-A812-9E4213FA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259144"/>
            <a:ext cx="5607358" cy="3124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27D88-3EC3-4EAD-88F7-2B37AB5C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92" y="1259144"/>
            <a:ext cx="5607358" cy="3113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1D645-E3B1-4173-9B77-5CF79C44D118}"/>
              </a:ext>
            </a:extLst>
          </p:cNvPr>
          <p:cNvSpPr txBox="1"/>
          <p:nvPr/>
        </p:nvSpPr>
        <p:spPr>
          <a:xfrm>
            <a:off x="604433" y="4790691"/>
            <a:ext cx="1129173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dirty="0"/>
              <a:t>In Test dataset, I have plotted bar graph for representing each Columns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Cholesterol Column, Peoples have High Normal Cholesterol and High Cholesterol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Sex Column, Males are higher compared to Females.</a:t>
            </a:r>
          </a:p>
        </p:txBody>
      </p:sp>
    </p:spTree>
    <p:extLst>
      <p:ext uri="{BB962C8B-B14F-4D97-AF65-F5344CB8AC3E}">
        <p14:creationId xmlns:p14="http://schemas.microsoft.com/office/powerpoint/2010/main" val="10988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79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– 2.1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50856-09DB-4291-BB86-10143DCC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" y="1273005"/>
            <a:ext cx="5641000" cy="3110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F04CD-9150-41EA-91F9-B4BEEB38E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35" y="1273005"/>
            <a:ext cx="5538272" cy="3110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0DA5DC-DBFE-47AD-88A6-01BD826B5F45}"/>
              </a:ext>
            </a:extLst>
          </p:cNvPr>
          <p:cNvSpPr txBox="1"/>
          <p:nvPr/>
        </p:nvSpPr>
        <p:spPr>
          <a:xfrm>
            <a:off x="604434" y="5195591"/>
            <a:ext cx="1134551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Blood Pressure Column, count of peoples have Low BP is more , Normal is less and High is medium.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Age of Patients Column, Age of patients 16,18,19,26,36,38,42,47 and 49 is higher.</a:t>
            </a:r>
          </a:p>
        </p:txBody>
      </p:sp>
    </p:spTree>
    <p:extLst>
      <p:ext uri="{BB962C8B-B14F-4D97-AF65-F5344CB8AC3E}">
        <p14:creationId xmlns:p14="http://schemas.microsoft.com/office/powerpoint/2010/main" val="43579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79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– 2.2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DC7A9-5873-441D-98FB-1F3588379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1" y="1268108"/>
            <a:ext cx="5642537" cy="3166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B504D-3D32-406F-B2B0-82573151C6F0}"/>
              </a:ext>
            </a:extLst>
          </p:cNvPr>
          <p:cNvSpPr txBox="1"/>
          <p:nvPr/>
        </p:nvSpPr>
        <p:spPr>
          <a:xfrm>
            <a:off x="604433" y="5106306"/>
            <a:ext cx="112917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Na_to_K Column, count of peoples have higher range from 10.xx to 13.xx</a:t>
            </a:r>
          </a:p>
        </p:txBody>
      </p:sp>
    </p:spTree>
    <p:extLst>
      <p:ext uri="{BB962C8B-B14F-4D97-AF65-F5344CB8AC3E}">
        <p14:creationId xmlns:p14="http://schemas.microsoft.com/office/powerpoint/2010/main" val="342139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5751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Actionable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AADCA-BA24-4BAE-B35A-0352478B6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6" y="2376523"/>
            <a:ext cx="3712183" cy="210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89B16-4735-4840-B347-6843AC701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46" y="1324047"/>
            <a:ext cx="1234547" cy="512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B83F9-E169-42AE-93F7-7C8C7CFCF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81" y="1691488"/>
            <a:ext cx="490008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9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87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E646C-09B0-475A-A98C-5DB22FDEB642}"/>
              </a:ext>
            </a:extLst>
          </p:cNvPr>
          <p:cNvSpPr txBox="1"/>
          <p:nvPr/>
        </p:nvSpPr>
        <p:spPr>
          <a:xfrm>
            <a:off x="1143000" y="2998113"/>
            <a:ext cx="101060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Need to improve the Logistic Regression model by trying other algorithms.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Need to incorporate more ideas to implement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1977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5518F3C-F870-4C50-BC7C-AE2C60BF2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D2002-5F96-4C7A-A1D8-6A275BC1EB3A}"/>
              </a:ext>
            </a:extLst>
          </p:cNvPr>
          <p:cNvSpPr txBox="1"/>
          <p:nvPr/>
        </p:nvSpPr>
        <p:spPr>
          <a:xfrm>
            <a:off x="1695450" y="2981325"/>
            <a:ext cx="4764662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374D-1E6B-4457-8BD6-036A7F067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80C78-D092-48AE-876E-729B2309F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520F8-E606-4DAC-99BD-4F9C4D7E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22E1A-D5D6-4420-BAF5-62BAF71B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9069A130-A340-4EE1-A7B4-59E065C14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9063" y="1488871"/>
            <a:ext cx="4170530" cy="4170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1A360-C35B-46D6-AD42-C695776FF5E5}"/>
              </a:ext>
            </a:extLst>
          </p:cNvPr>
          <p:cNvSpPr txBox="1"/>
          <p:nvPr/>
        </p:nvSpPr>
        <p:spPr>
          <a:xfrm>
            <a:off x="1847297" y="6447559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GitHub: https://github.com/sharankumar6/Drug_Prediction</a:t>
            </a:r>
          </a:p>
        </p:txBody>
      </p:sp>
    </p:spTree>
    <p:extLst>
      <p:ext uri="{BB962C8B-B14F-4D97-AF65-F5344CB8AC3E}">
        <p14:creationId xmlns:p14="http://schemas.microsoft.com/office/powerpoint/2010/main" val="19614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2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D80A8-5A70-4740-B8DC-8C600BA0D9FB}"/>
              </a:ext>
            </a:extLst>
          </p:cNvPr>
          <p:cNvSpPr txBox="1"/>
          <p:nvPr/>
        </p:nvSpPr>
        <p:spPr>
          <a:xfrm>
            <a:off x="216000" y="1192997"/>
            <a:ext cx="119760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sz="1800" b="1" i="0" kern="1200" dirty="0" err="1">
                <a:effectLst/>
              </a:rPr>
              <a:t>nLab</a:t>
            </a:r>
            <a:r>
              <a:rPr lang="en-US" sz="1800" b="0" i="0" kern="1200" dirty="0">
                <a:effectLst/>
              </a:rPr>
              <a:t> is a </a:t>
            </a:r>
            <a:r>
              <a:rPr lang="en-US" b="0" i="0" dirty="0">
                <a:effectLst/>
              </a:rPr>
              <a:t>client for this project is a pharmaceutical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Their </a:t>
            </a:r>
            <a:r>
              <a:rPr lang="en-US" b="1" i="0" dirty="0">
                <a:effectLst/>
              </a:rPr>
              <a:t>research and development</a:t>
            </a:r>
            <a:r>
              <a:rPr lang="en-US" b="0" i="0" dirty="0">
                <a:effectLst/>
              </a:rPr>
              <a:t> team have recently developed </a:t>
            </a:r>
            <a:r>
              <a:rPr lang="en-US" b="1" i="0" dirty="0">
                <a:effectLst/>
              </a:rPr>
              <a:t>five types</a:t>
            </a:r>
            <a:r>
              <a:rPr lang="en-US" b="0" i="0" dirty="0">
                <a:effectLst/>
              </a:rPr>
              <a:t> of drugs to fight against </a:t>
            </a:r>
            <a:r>
              <a:rPr lang="en-US" b="1" i="0" dirty="0">
                <a:effectLst/>
              </a:rPr>
              <a:t>chronic throat infection</a:t>
            </a:r>
            <a:r>
              <a:rPr lang="en-US" b="0" i="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They want to quickly release the drug in the market so that they could </a:t>
            </a:r>
            <a:r>
              <a:rPr lang="en-US" b="1" i="0" dirty="0">
                <a:effectLst/>
              </a:rPr>
              <a:t>cure people</a:t>
            </a:r>
            <a:r>
              <a:rPr lang="en-US" b="0" i="0" dirty="0">
                <a:effectLst/>
              </a:rPr>
              <a:t> and </a:t>
            </a:r>
            <a:r>
              <a:rPr lang="en-US" b="1" i="0" dirty="0">
                <a:effectLst/>
              </a:rPr>
              <a:t>increase revenue</a:t>
            </a:r>
            <a:r>
              <a:rPr lang="en-US" b="0" i="0" dirty="0">
                <a:effectLst/>
              </a:rPr>
              <a:t> for the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drug which has a </a:t>
            </a:r>
            <a:r>
              <a:rPr lang="en-US" b="1" i="0" dirty="0">
                <a:effectLst/>
              </a:rPr>
              <a:t>higher concentration</a:t>
            </a:r>
            <a:r>
              <a:rPr lang="en-US" b="0" i="0" dirty="0">
                <a:effectLst/>
              </a:rPr>
              <a:t> of chemicals should be given to those groups of people whose </a:t>
            </a:r>
            <a:r>
              <a:rPr lang="en-US" b="1" i="0" dirty="0">
                <a:effectLst/>
              </a:rPr>
              <a:t>health report</a:t>
            </a:r>
            <a:r>
              <a:rPr lang="en-US" b="0" i="0" dirty="0">
                <a:effectLst/>
              </a:rPr>
              <a:t> passes some </a:t>
            </a:r>
            <a:r>
              <a:rPr lang="en-US" b="1" i="0" dirty="0">
                <a:effectLst/>
              </a:rPr>
              <a:t>criteria</a:t>
            </a:r>
            <a:r>
              <a:rPr lang="en-US" b="0" i="0" dirty="0">
                <a:effectLst/>
              </a:rPr>
              <a:t> as suggested by the R&amp;D team.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</a:rPr>
              <a:t>Current Scenario: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The R&amp;D group has invited some groups of people to test the drug, but going through each person’s health report might take a lot of time and cause </a:t>
            </a:r>
            <a:r>
              <a:rPr lang="en-US" b="1" i="0" dirty="0">
                <a:effectLst/>
              </a:rPr>
              <a:t>a delay</a:t>
            </a:r>
            <a:r>
              <a:rPr lang="en-US" b="0" i="0" dirty="0">
                <a:effectLst/>
              </a:rPr>
              <a:t> in launching the drug in the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8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A2BE3-66BC-4482-BD54-E7EF38F1405B}"/>
              </a:ext>
            </a:extLst>
          </p:cNvPr>
          <p:cNvSpPr txBox="1"/>
          <p:nvPr/>
        </p:nvSpPr>
        <p:spPr>
          <a:xfrm>
            <a:off x="216000" y="1091823"/>
            <a:ext cx="1197600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/>
              <a:t>The current process suffers from the following problems: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Testing phase takes a lot of time and it's done manually because they need to carefully examine each person for the side effects.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crucial time is being wasted in checking each person’s health report and dispensing specific drugs according to the health metric as suggested by the R&amp;D team.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process is time-consuming and wastage of resources.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dirty="0"/>
              <a:t>My Role: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given dataset containing the health report of the people from the test group.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 task is to build a multi-class classification model using the dataset.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there was no machine learning model for this problem in the company, </a:t>
            </a:r>
            <a:r>
              <a:rPr lang="en-US" dirty="0" err="1"/>
              <a:t>i</a:t>
            </a:r>
            <a:r>
              <a:rPr lang="en-US" dirty="0"/>
              <a:t> don’t have a quantifiable win condition, so </a:t>
            </a:r>
            <a:r>
              <a:rPr lang="en-US" dirty="0" err="1"/>
              <a:t>i</a:t>
            </a:r>
            <a:r>
              <a:rPr lang="en-US" dirty="0"/>
              <a:t> need to build the best possible model.</a:t>
            </a:r>
          </a:p>
        </p:txBody>
      </p:sp>
    </p:spTree>
    <p:extLst>
      <p:ext uri="{BB962C8B-B14F-4D97-AF65-F5344CB8AC3E}">
        <p14:creationId xmlns:p14="http://schemas.microsoft.com/office/powerpoint/2010/main" val="15674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023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3D087-3D7C-4EA8-BA55-D139017B513B}"/>
              </a:ext>
            </a:extLst>
          </p:cNvPr>
          <p:cNvSpPr txBox="1"/>
          <p:nvPr/>
        </p:nvSpPr>
        <p:spPr>
          <a:xfrm>
            <a:off x="216000" y="1186314"/>
            <a:ext cx="682297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The dataset is divided into two parts:</a:t>
            </a:r>
            <a:r>
              <a:rPr lang="en-US" b="1" dirty="0"/>
              <a:t> Train</a:t>
            </a:r>
            <a:r>
              <a:rPr lang="en-US" dirty="0"/>
              <a:t>, and </a:t>
            </a:r>
            <a:r>
              <a:rPr lang="en-US" b="1" dirty="0"/>
              <a:t>Test sets</a:t>
            </a:r>
            <a:r>
              <a:rPr lang="en-US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Train Set: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set contains 160 rows and 7 columns.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last column Drug is the target variable.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dirty="0"/>
              <a:t>Test Set: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test set contains 40 rows and 6 columns.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test set doesn’t contain the Drug column.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needs to be predicted for the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EA1D9-0F08-49B9-B294-D75ADC06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90" y="1396667"/>
            <a:ext cx="3589331" cy="237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E6845-B824-40F9-8026-3B759223A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68" y="4110298"/>
            <a:ext cx="3353091" cy="219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D7451-FCD2-48F6-8E7A-C31C91077346}"/>
              </a:ext>
            </a:extLst>
          </p:cNvPr>
          <p:cNvSpPr txBox="1"/>
          <p:nvPr/>
        </p:nvSpPr>
        <p:spPr>
          <a:xfrm>
            <a:off x="8623902" y="1050053"/>
            <a:ext cx="1954305" cy="3496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0C81A-B7D9-450C-8F74-4D7EBF042D45}"/>
              </a:ext>
            </a:extLst>
          </p:cNvPr>
          <p:cNvSpPr txBox="1"/>
          <p:nvPr/>
        </p:nvSpPr>
        <p:spPr>
          <a:xfrm>
            <a:off x="8623902" y="3763684"/>
            <a:ext cx="1954305" cy="3496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35249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DE122-59E7-4585-A4C0-02F58E9F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264484"/>
            <a:ext cx="5602406" cy="3217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0A203-5EAF-4A91-9665-D9D8E248A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4484"/>
            <a:ext cx="5864907" cy="3217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85C9B-9AF8-41E3-BF73-00E7714186C4}"/>
              </a:ext>
            </a:extLst>
          </p:cNvPr>
          <p:cNvSpPr txBox="1"/>
          <p:nvPr/>
        </p:nvSpPr>
        <p:spPr>
          <a:xfrm>
            <a:off x="604435" y="5199529"/>
            <a:ext cx="10983132" cy="110265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dirty="0"/>
              <a:t>In Train dataset, I have plotted bar graph for representing each Columns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Cholesterol Column, Peoples have High Cholesterol and Normal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Sex Column, Males are higher compared to Females.</a:t>
            </a:r>
          </a:p>
        </p:txBody>
      </p:sp>
    </p:spTree>
    <p:extLst>
      <p:ext uri="{BB962C8B-B14F-4D97-AF65-F5344CB8AC3E}">
        <p14:creationId xmlns:p14="http://schemas.microsoft.com/office/powerpoint/2010/main" val="6321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748</Words>
  <Application>Microsoft Office PowerPoint</Application>
  <PresentationFormat>Widescreen</PresentationFormat>
  <Paragraphs>99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Sharan Kumar</cp:lastModifiedBy>
  <cp:revision>465</cp:revision>
  <dcterms:created xsi:type="dcterms:W3CDTF">2019-11-14T10:47:12Z</dcterms:created>
  <dcterms:modified xsi:type="dcterms:W3CDTF">2021-11-10T10:13:54Z</dcterms:modified>
</cp:coreProperties>
</file>