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entury Gothic Paneuropean" panose="020B0604020202020204" charset="0"/>
      <p:regular r:id="rId18"/>
    </p:embeddedFont>
    <p:embeddedFont>
      <p:font typeface="Century Gothic Paneuropean Bold" panose="020B0604020202020204" charset="0"/>
      <p:regular r:id="rId19"/>
    </p:embeddedFont>
    <p:embeddedFont>
      <p:font typeface="Open Sans" panose="020B0606030504020204" pitchFamily="34" charset="0"/>
      <p:regular r:id="rId20"/>
      <p:bold r:id="rId21"/>
      <p:italic r:id="rId22"/>
      <p:boldItalic r:id="rId23"/>
    </p:embeddedFont>
    <p:embeddedFont>
      <p:font typeface="Open Sans Bold" panose="020B0806030504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51705" y="3205994"/>
            <a:ext cx="13018493" cy="668324"/>
          </a:xfrm>
          <a:prstGeom prst="rect">
            <a:avLst/>
          </a:prstGeom>
        </p:spPr>
        <p:txBody>
          <a:bodyPr lIns="0" tIns="0" rIns="0" bIns="0" rtlCol="0" anchor="t">
            <a:spAutoFit/>
          </a:bodyPr>
          <a:lstStyle/>
          <a:p>
            <a:pPr algn="ctr">
              <a:lnSpc>
                <a:spcPts val="5591"/>
              </a:lnSpc>
            </a:pPr>
            <a:r>
              <a:rPr lang="en-IN" sz="4000" b="1" dirty="0">
                <a:effectLst/>
                <a:latin typeface="Times New Roman" panose="02020603050405020304" pitchFamily="18" charset="0"/>
                <a:ea typeface="Times New Roman" panose="02020603050405020304" pitchFamily="18" charset="0"/>
              </a:rPr>
              <a:t>Smart Parcel Delivery Network </a:t>
            </a:r>
            <a:endParaRPr lang="en-US" sz="4000" b="1" dirty="0">
              <a:solidFill>
                <a:srgbClr val="000000"/>
              </a:solidFill>
              <a:latin typeface="Century Gothic Paneuropean Bold"/>
              <a:ea typeface="Century Gothic Paneuropean Bold"/>
              <a:cs typeface="Century Gothic Paneuropean Bold"/>
              <a:sym typeface="Century Gothic Paneuropean Bold"/>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1413431" y="5829593"/>
            <a:ext cx="4316016" cy="1099821"/>
          </a:xfrm>
          <a:prstGeom prst="rect">
            <a:avLst/>
          </a:prstGeom>
        </p:spPr>
        <p:txBody>
          <a:bodyPr lIns="0" tIns="0" rIns="0" bIns="0" rtlCol="0" anchor="t">
            <a:spAutoFit/>
          </a:bodyPr>
          <a:lstStyle/>
          <a:p>
            <a:pPr algn="just">
              <a:lnSpc>
                <a:spcPts val="4479"/>
              </a:lnSpc>
            </a:pPr>
            <a:r>
              <a:rPr lang="en-US" sz="3199">
                <a:solidFill>
                  <a:srgbClr val="000000"/>
                </a:solidFill>
                <a:latin typeface="Open Sans"/>
                <a:ea typeface="Open Sans"/>
                <a:cs typeface="Open Sans"/>
                <a:sym typeface="Open Sans"/>
              </a:rPr>
              <a:t>By</a:t>
            </a:r>
          </a:p>
          <a:p>
            <a:pPr algn="just">
              <a:lnSpc>
                <a:spcPts val="4479"/>
              </a:lnSpc>
              <a:spcBef>
                <a:spcPct val="0"/>
              </a:spcBef>
            </a:pPr>
            <a:r>
              <a:rPr lang="en-US" sz="3199">
                <a:solidFill>
                  <a:srgbClr val="000000"/>
                </a:solidFill>
                <a:latin typeface="Open Sans"/>
                <a:ea typeface="Open Sans"/>
                <a:cs typeface="Open Sans"/>
                <a:sym typeface="Open Sans"/>
              </a:rPr>
              <a:t>SHARAN M - 2222KB42</a:t>
            </a:r>
          </a:p>
        </p:txBody>
      </p:sp>
      <p:sp>
        <p:nvSpPr>
          <p:cNvPr id="15" name="TextBox 15"/>
          <p:cNvSpPr txBox="1"/>
          <p:nvPr/>
        </p:nvSpPr>
        <p:spPr>
          <a:xfrm>
            <a:off x="3185900" y="5874679"/>
            <a:ext cx="3824500" cy="1115818"/>
          </a:xfrm>
          <a:prstGeom prst="rect">
            <a:avLst/>
          </a:prstGeom>
        </p:spPr>
        <p:txBody>
          <a:bodyPr wrap="square" lIns="0" tIns="0" rIns="0" bIns="0" rtlCol="0" anchor="t">
            <a:spAutoFit/>
          </a:bodyPr>
          <a:lstStyle/>
          <a:p>
            <a:pPr algn="just">
              <a:lnSpc>
                <a:spcPts val="4480"/>
              </a:lnSpc>
            </a:pPr>
            <a:r>
              <a:rPr lang="en-US" sz="3200">
                <a:solidFill>
                  <a:srgbClr val="000000"/>
                </a:solidFill>
                <a:latin typeface="Open Sans"/>
                <a:ea typeface="Open Sans"/>
                <a:cs typeface="Open Sans"/>
                <a:sym typeface="Open Sans"/>
              </a:rPr>
              <a:t>PROJECT GUIDE</a:t>
            </a:r>
          </a:p>
          <a:p>
            <a:pPr algn="just">
              <a:lnSpc>
                <a:spcPts val="4480"/>
              </a:lnSpc>
              <a:spcBef>
                <a:spcPct val="0"/>
              </a:spcBef>
            </a:pPr>
            <a:r>
              <a:rPr lang="en-US" sz="3200">
                <a:solidFill>
                  <a:srgbClr val="000000"/>
                </a:solidFill>
                <a:latin typeface="Open Sans"/>
                <a:ea typeface="Open Sans"/>
                <a:cs typeface="Open Sans"/>
                <a:sym typeface="Open Sans"/>
              </a:rPr>
              <a:t>Mr. CHINNARAJU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6442321" y="679148"/>
            <a:ext cx="5403358"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MODULE DESCRIPTION</a:t>
            </a:r>
          </a:p>
        </p:txBody>
      </p:sp>
      <p:sp>
        <p:nvSpPr>
          <p:cNvPr id="14" name="TextBox 14"/>
          <p:cNvSpPr txBox="1"/>
          <p:nvPr/>
        </p:nvSpPr>
        <p:spPr>
          <a:xfrm>
            <a:off x="5713526" y="2457098"/>
            <a:ext cx="6864373" cy="2557527"/>
          </a:xfrm>
          <a:prstGeom prst="rect">
            <a:avLst/>
          </a:prstGeom>
        </p:spPr>
        <p:txBody>
          <a:bodyPr lIns="0" tIns="0" rIns="0" bIns="0" rtlCol="0" anchor="t">
            <a:spAutoFit/>
          </a:bodyPr>
          <a:lstStyle/>
          <a:p>
            <a:pPr algn="just">
              <a:lnSpc>
                <a:spcPts val="3795"/>
              </a:lnSpc>
            </a:pPr>
            <a:r>
              <a:rPr lang="en-US" sz="2599" b="1" spc="122">
                <a:solidFill>
                  <a:srgbClr val="000000"/>
                </a:solidFill>
                <a:latin typeface="Open Sans Bold"/>
                <a:ea typeface="Open Sans Bold"/>
                <a:cs typeface="Open Sans Bold"/>
                <a:sym typeface="Open Sans Bold"/>
              </a:rPr>
              <a:t>5. Payment &amp; Transaction Module</a:t>
            </a:r>
          </a:p>
          <a:p>
            <a:pPr algn="just">
              <a:lnSpc>
                <a:spcPts val="3357"/>
              </a:lnSpc>
            </a:pPr>
            <a:r>
              <a:rPr lang="en-US" sz="2299" spc="108">
                <a:solidFill>
                  <a:srgbClr val="000000"/>
                </a:solidFill>
                <a:latin typeface="Open Sans"/>
                <a:ea typeface="Open Sans"/>
                <a:cs typeface="Open Sans"/>
                <a:sym typeface="Open Sans"/>
              </a:rPr>
              <a:t>Functions:</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Price Entry by Sender (Set the payment amount)</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Payment Confirmation (Traveler receives payment after successful delivery)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6442321" y="679148"/>
            <a:ext cx="5403358"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DATA FLOW DIAGRAM</a:t>
            </a:r>
          </a:p>
        </p:txBody>
      </p:sp>
      <p:pic>
        <p:nvPicPr>
          <p:cNvPr id="17" name="Graphic 7">
            <a:extLst>
              <a:ext uri="{FF2B5EF4-FFF2-40B4-BE49-F238E27FC236}">
                <a16:creationId xmlns:a16="http://schemas.microsoft.com/office/drawing/2014/main" id="{DA6A0D72-354C-4C50-B978-82FB468BBD4E}"/>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1600" y="1358789"/>
            <a:ext cx="8458200" cy="78368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1303313"/>
            <a:ext cx="8537178" cy="679704"/>
          </a:xfrm>
          <a:prstGeom prst="rect">
            <a:avLst/>
          </a:prstGeom>
        </p:spPr>
        <p:txBody>
          <a:bodyPr lIns="0" tIns="0" rIns="0" bIns="0" rtlCol="0" anchor="t">
            <a:spAutoFit/>
          </a:bodyPr>
          <a:lstStyle/>
          <a:p>
            <a:pPr algn="ctr">
              <a:lnSpc>
                <a:spcPts val="5586"/>
              </a:lnSpc>
            </a:pPr>
            <a:r>
              <a:rPr lang="en-US" sz="3990" b="1">
                <a:solidFill>
                  <a:srgbClr val="000000"/>
                </a:solidFill>
                <a:latin typeface="Century Gothic Paneuropean Bold"/>
                <a:ea typeface="Century Gothic Paneuropean Bold"/>
                <a:cs typeface="Century Gothic Paneuropean Bold"/>
                <a:sym typeface="Century Gothic Paneuropean Bold"/>
              </a:rPr>
              <a:t>ABSTRACT</a:t>
            </a:r>
          </a:p>
        </p:txBody>
      </p:sp>
      <p:sp>
        <p:nvSpPr>
          <p:cNvPr id="9" name="TextBox 9"/>
          <p:cNvSpPr txBox="1"/>
          <p:nvPr/>
        </p:nvSpPr>
        <p:spPr>
          <a:xfrm>
            <a:off x="1974369" y="3310567"/>
            <a:ext cx="14342686" cy="5717787"/>
          </a:xfrm>
          <a:prstGeom prst="rect">
            <a:avLst/>
          </a:prstGeom>
        </p:spPr>
        <p:txBody>
          <a:bodyPr lIns="0" tIns="0" rIns="0" bIns="0" rtlCol="0" anchor="t">
            <a:spAutoFit/>
          </a:bodyPr>
          <a:lstStyle/>
          <a:p>
            <a:pPr algn="just">
              <a:lnSpc>
                <a:spcPts val="5096"/>
              </a:lnSpc>
            </a:pPr>
            <a:r>
              <a:rPr lang="en-US" sz="3640">
                <a:solidFill>
                  <a:srgbClr val="000000"/>
                </a:solidFill>
                <a:latin typeface="Century Gothic Paneuropean"/>
                <a:ea typeface="Century Gothic Paneuropean"/>
                <a:cs typeface="Century Gothic Paneuropean"/>
                <a:sym typeface="Century Gothic Paneuropean"/>
              </a:rPr>
              <a:t>This project aims to create a web platform that </a:t>
            </a:r>
            <a:r>
              <a:rPr lang="en-US" sz="3640" b="1">
                <a:solidFill>
                  <a:srgbClr val="000000"/>
                </a:solidFill>
                <a:latin typeface="Century Gothic Paneuropean Bold"/>
                <a:ea typeface="Century Gothic Paneuropean Bold"/>
                <a:cs typeface="Century Gothic Paneuropean Bold"/>
                <a:sym typeface="Century Gothic Paneuropean Bold"/>
              </a:rPr>
              <a:t>serves as a bridge</a:t>
            </a:r>
            <a:r>
              <a:rPr lang="en-US" sz="3640">
                <a:solidFill>
                  <a:srgbClr val="000000"/>
                </a:solidFill>
                <a:latin typeface="Century Gothic Paneuropean"/>
                <a:ea typeface="Century Gothic Paneuropean"/>
                <a:cs typeface="Century Gothic Paneuropean"/>
                <a:sym typeface="Century Gothic Paneuropean"/>
              </a:rPr>
              <a:t> between parcel </a:t>
            </a:r>
            <a:r>
              <a:rPr lang="en-US" sz="3640" b="1">
                <a:solidFill>
                  <a:srgbClr val="000000"/>
                </a:solidFill>
                <a:latin typeface="Century Gothic Paneuropean Bold"/>
                <a:ea typeface="Century Gothic Paneuropean Bold"/>
                <a:cs typeface="Century Gothic Paneuropean Bold"/>
                <a:sym typeface="Century Gothic Paneuropean Bold"/>
              </a:rPr>
              <a:t>senders</a:t>
            </a:r>
            <a:r>
              <a:rPr lang="en-US" sz="3640">
                <a:solidFill>
                  <a:srgbClr val="000000"/>
                </a:solidFill>
                <a:latin typeface="Century Gothic Paneuropean"/>
                <a:ea typeface="Century Gothic Paneuropean"/>
                <a:cs typeface="Century Gothic Paneuropean"/>
                <a:sym typeface="Century Gothic Paneuropean"/>
              </a:rPr>
              <a:t> (those who wish to send items) and public </a:t>
            </a:r>
            <a:r>
              <a:rPr lang="en-US" sz="3640" b="1">
                <a:solidFill>
                  <a:srgbClr val="000000"/>
                </a:solidFill>
                <a:latin typeface="Century Gothic Paneuropean Bold"/>
                <a:ea typeface="Century Gothic Paneuropean Bold"/>
                <a:cs typeface="Century Gothic Paneuropean Bold"/>
                <a:sym typeface="Century Gothic Paneuropean Bold"/>
              </a:rPr>
              <a:t>travelers</a:t>
            </a:r>
            <a:r>
              <a:rPr lang="en-US" sz="3640">
                <a:solidFill>
                  <a:srgbClr val="000000"/>
                </a:solidFill>
                <a:latin typeface="Century Gothic Paneuropean"/>
                <a:ea typeface="Century Gothic Paneuropean"/>
                <a:cs typeface="Century Gothic Paneuropean"/>
                <a:sym typeface="Century Gothic Paneuropean"/>
              </a:rPr>
              <a:t> (those traveling from one place to another). The idea is to enable travelers to deliver parcels while they’re already on their journeys, allowing senders to avoid traditional courier services, and providing travelers with an opportunity to earn money by delivering parcels along their routes.</a:t>
            </a:r>
          </a:p>
          <a:p>
            <a:pPr algn="just">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nvGraphicFramePr>
        <p:xfrm>
          <a:off x="2672216" y="2404265"/>
          <a:ext cx="12946992" cy="6487453"/>
        </p:xfrm>
        <a:graphic>
          <a:graphicData uri="http://schemas.openxmlformats.org/drawingml/2006/table">
            <a:tbl>
              <a:tblPr/>
              <a:tblGrid>
                <a:gridCol w="4315664">
                  <a:extLst>
                    <a:ext uri="{9D8B030D-6E8A-4147-A177-3AD203B41FA5}">
                      <a16:colId xmlns:a16="http://schemas.microsoft.com/office/drawing/2014/main" val="20000"/>
                    </a:ext>
                  </a:extLst>
                </a:gridCol>
                <a:gridCol w="4315664">
                  <a:extLst>
                    <a:ext uri="{9D8B030D-6E8A-4147-A177-3AD203B41FA5}">
                      <a16:colId xmlns:a16="http://schemas.microsoft.com/office/drawing/2014/main" val="20001"/>
                    </a:ext>
                  </a:extLst>
                </a:gridCol>
                <a:gridCol w="4315664">
                  <a:extLst>
                    <a:ext uri="{9D8B030D-6E8A-4147-A177-3AD203B41FA5}">
                      <a16:colId xmlns:a16="http://schemas.microsoft.com/office/drawing/2014/main" val="20002"/>
                    </a:ext>
                  </a:extLst>
                </a:gridCol>
              </a:tblGrid>
              <a:tr h="1254227">
                <a:tc>
                  <a:txBody>
                    <a:bodyPr/>
                    <a:lstStyle/>
                    <a:p>
                      <a:pPr algn="just">
                        <a:lnSpc>
                          <a:spcPts val="3079"/>
                        </a:lnSpc>
                        <a:defRPr/>
                      </a:pPr>
                      <a:r>
                        <a:rPr lang="en-US" sz="2199" b="1">
                          <a:solidFill>
                            <a:srgbClr val="000000"/>
                          </a:solidFill>
                          <a:latin typeface="Open Sans Bold"/>
                          <a:ea typeface="Open Sans Bold"/>
                          <a:cs typeface="Open Sans Bold"/>
                          <a:sym typeface="Open Sans Bold"/>
                        </a:rPr>
                        <a:t>User Registration</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Parcel Posting (Senders)</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Parcel Search Filters (Travelers)</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13207">
                <a:tc>
                  <a:txBody>
                    <a:bodyPr/>
                    <a:lstStyle/>
                    <a:p>
                      <a:pPr algn="just">
                        <a:lnSpc>
                          <a:spcPts val="2799"/>
                        </a:lnSpc>
                        <a:defRPr/>
                      </a:pPr>
                      <a:r>
                        <a:rPr lang="en-US" sz="1999">
                          <a:solidFill>
                            <a:srgbClr val="000000"/>
                          </a:solidFill>
                          <a:latin typeface="Open Sans"/>
                          <a:ea typeface="Open Sans"/>
                          <a:cs typeface="Open Sans"/>
                          <a:sym typeface="Open Sans"/>
                        </a:rPr>
                        <a:t>Name</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Parcel Image</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Pickup Location (From)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67191">
                <a:tc>
                  <a:txBody>
                    <a:bodyPr/>
                    <a:lstStyle/>
                    <a:p>
                      <a:pPr algn="just">
                        <a:lnSpc>
                          <a:spcPts val="2799"/>
                        </a:lnSpc>
                        <a:defRPr/>
                      </a:pPr>
                      <a:r>
                        <a:rPr lang="en-US" sz="1999">
                          <a:solidFill>
                            <a:srgbClr val="000000"/>
                          </a:solidFill>
                          <a:latin typeface="Open Sans"/>
                          <a:ea typeface="Open Sans"/>
                          <a:cs typeface="Open Sans"/>
                          <a:sym typeface="Open Sans"/>
                        </a:rPr>
                        <a:t>Email ID</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Dimensions (Length, Width, Height)</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Delivery Location (To)</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3207">
                <a:tc>
                  <a:txBody>
                    <a:bodyPr/>
                    <a:lstStyle/>
                    <a:p>
                      <a:pPr algn="just">
                        <a:lnSpc>
                          <a:spcPts val="2799"/>
                        </a:lnSpc>
                        <a:defRPr/>
                      </a:pPr>
                      <a:r>
                        <a:rPr lang="en-US" sz="1999">
                          <a:solidFill>
                            <a:srgbClr val="000000"/>
                          </a:solidFill>
                          <a:latin typeface="Open Sans"/>
                          <a:ea typeface="Open Sans"/>
                          <a:cs typeface="Open Sans"/>
                          <a:sym typeface="Open Sans"/>
                        </a:rPr>
                        <a:t>Mobile Number</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Weight</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Parcel Size</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13207">
                <a:tc>
                  <a:txBody>
                    <a:bodyPr/>
                    <a:lstStyle/>
                    <a:p>
                      <a:pPr algn="just">
                        <a:lnSpc>
                          <a:spcPts val="2799"/>
                        </a:lnSpc>
                        <a:defRPr/>
                      </a:pPr>
                      <a:r>
                        <a:rPr lang="en-US" sz="1999">
                          <a:solidFill>
                            <a:srgbClr val="000000"/>
                          </a:solidFill>
                          <a:latin typeface="Open Sans"/>
                          <a:ea typeface="Open Sans"/>
                          <a:cs typeface="Open Sans"/>
                          <a:sym typeface="Open Sans"/>
                        </a:rPr>
                        <a:t>Password</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Price</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Parcel Weight</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13207">
                <a:tc>
                  <a:txBody>
                    <a:bodyPr/>
                    <a:lstStyle/>
                    <a:p>
                      <a:pPr algn="just">
                        <a:lnSpc>
                          <a:spcPts val="2799"/>
                        </a:lnSpc>
                        <a:defRPr/>
                      </a:pPr>
                      <a:r>
                        <a:rPr lang="en-US" sz="1999">
                          <a:solidFill>
                            <a:srgbClr val="000000"/>
                          </a:solidFill>
                          <a:latin typeface="Open Sans"/>
                          <a:ea typeface="Open Sans"/>
                          <a:cs typeface="Open Sans"/>
                          <a:sym typeface="Open Sans"/>
                        </a:rPr>
                        <a:t>Address</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Pickup Location (From)</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13207">
                <a:tc>
                  <a:txBody>
                    <a:bodyPr/>
                    <a:lstStyle/>
                    <a:p>
                      <a:pPr algn="just">
                        <a:lnSpc>
                          <a:spcPts val="2799"/>
                        </a:lnSpc>
                        <a:defRPr/>
                      </a:pPr>
                      <a:r>
                        <a:rPr lang="en-US" sz="1999">
                          <a:solidFill>
                            <a:srgbClr val="000000"/>
                          </a:solidFill>
                          <a:latin typeface="Open Sans"/>
                          <a:ea typeface="Open Sans"/>
                          <a:cs typeface="Open Sans"/>
                          <a:sym typeface="Open Sans"/>
                        </a:rPr>
                        <a:t>Aadhar Card / Driver’s License</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r>
                        <a:rPr lang="en-US" sz="1999">
                          <a:solidFill>
                            <a:srgbClr val="000000"/>
                          </a:solidFill>
                          <a:latin typeface="Open Sans"/>
                          <a:ea typeface="Open Sans"/>
                          <a:cs typeface="Open Sans"/>
                          <a:sym typeface="Open Sans"/>
                        </a:rPr>
                        <a:t>Delivery Location (To)</a:t>
                      </a: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799"/>
                        </a:lnSpc>
                        <a:defRPr/>
                      </a:pPr>
                      <a:endParaRPr lang="en-US" sz="1100"/>
                    </a:p>
                  </a:txBody>
                  <a:tcPr marL="180975" marR="180975" marT="180975" marB="18097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4" name="TextBox 14"/>
          <p:cNvSpPr txBox="1"/>
          <p:nvPr/>
        </p:nvSpPr>
        <p:spPr>
          <a:xfrm>
            <a:off x="7362029" y="679355"/>
            <a:ext cx="3563941"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INPUT DESIGN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nvGraphicFramePr>
        <p:xfrm>
          <a:off x="2941338" y="2310930"/>
          <a:ext cx="12408748" cy="6105527"/>
        </p:xfrm>
        <a:graphic>
          <a:graphicData uri="http://schemas.openxmlformats.org/drawingml/2006/table">
            <a:tbl>
              <a:tblPr/>
              <a:tblGrid>
                <a:gridCol w="3344932">
                  <a:extLst>
                    <a:ext uri="{9D8B030D-6E8A-4147-A177-3AD203B41FA5}">
                      <a16:colId xmlns:a16="http://schemas.microsoft.com/office/drawing/2014/main" val="20000"/>
                    </a:ext>
                  </a:extLst>
                </a:gridCol>
                <a:gridCol w="5598296">
                  <a:extLst>
                    <a:ext uri="{9D8B030D-6E8A-4147-A177-3AD203B41FA5}">
                      <a16:colId xmlns:a16="http://schemas.microsoft.com/office/drawing/2014/main" val="20001"/>
                    </a:ext>
                  </a:extLst>
                </a:gridCol>
                <a:gridCol w="3465520">
                  <a:extLst>
                    <a:ext uri="{9D8B030D-6E8A-4147-A177-3AD203B41FA5}">
                      <a16:colId xmlns:a16="http://schemas.microsoft.com/office/drawing/2014/main" val="20002"/>
                    </a:ext>
                  </a:extLst>
                </a:gridCol>
              </a:tblGrid>
              <a:tr h="880421">
                <a:tc>
                  <a:txBody>
                    <a:bodyPr/>
                    <a:lstStyle/>
                    <a:p>
                      <a:pPr algn="just">
                        <a:lnSpc>
                          <a:spcPts val="3079"/>
                        </a:lnSpc>
                        <a:defRPr/>
                      </a:pPr>
                      <a:r>
                        <a:rPr lang="en-US" sz="2199" b="1">
                          <a:solidFill>
                            <a:srgbClr val="000000"/>
                          </a:solidFill>
                          <a:latin typeface="Open Sans Bold"/>
                          <a:ea typeface="Open Sans Bold"/>
                          <a:cs typeface="Open Sans Bold"/>
                          <a:sym typeface="Open Sans Bold"/>
                        </a:rPr>
                        <a:t>Output Type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Description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Displayed To</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86654">
                <a:tc>
                  <a:txBody>
                    <a:bodyPr/>
                    <a:lstStyle/>
                    <a:p>
                      <a:pPr algn="just">
                        <a:lnSpc>
                          <a:spcPts val="2800"/>
                        </a:lnSpc>
                        <a:defRPr/>
                      </a:pPr>
                      <a:r>
                        <a:rPr lang="en-US" sz="2000">
                          <a:solidFill>
                            <a:srgbClr val="000000"/>
                          </a:solidFill>
                          <a:latin typeface="Open Sans"/>
                          <a:ea typeface="Open Sans"/>
                          <a:cs typeface="Open Sans"/>
                          <a:sym typeface="Open Sans"/>
                        </a:rPr>
                        <a:t>User Dashboard</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Shows user details, parcel status, and history.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Senders &amp; 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2572">
                <a:tc>
                  <a:txBody>
                    <a:bodyPr/>
                    <a:lstStyle/>
                    <a:p>
                      <a:pPr algn="just">
                        <a:lnSpc>
                          <a:spcPts val="2800"/>
                        </a:lnSpc>
                        <a:defRPr/>
                      </a:pPr>
                      <a:r>
                        <a:rPr lang="en-US" sz="2000">
                          <a:solidFill>
                            <a:srgbClr val="000000"/>
                          </a:solidFill>
                          <a:latin typeface="Open Sans"/>
                          <a:ea typeface="Open Sans"/>
                          <a:cs typeface="Open Sans"/>
                          <a:sym typeface="Open Sans"/>
                        </a:rPr>
                        <a:t>Parcel List Page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Displays available parcels with filters.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2572">
                <a:tc>
                  <a:txBody>
                    <a:bodyPr/>
                    <a:lstStyle/>
                    <a:p>
                      <a:pPr algn="just">
                        <a:lnSpc>
                          <a:spcPts val="2800"/>
                        </a:lnSpc>
                        <a:defRPr/>
                      </a:pPr>
                      <a:r>
                        <a:rPr lang="en-US" sz="2000">
                          <a:solidFill>
                            <a:srgbClr val="000000"/>
                          </a:solidFill>
                          <a:latin typeface="Open Sans"/>
                          <a:ea typeface="Open Sans"/>
                          <a:cs typeface="Open Sans"/>
                          <a:sym typeface="Open Sans"/>
                        </a:rPr>
                        <a:t>Tracking Page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Shows real-time parcel status updates.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Senders &amp; 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86654">
                <a:tc>
                  <a:txBody>
                    <a:bodyPr/>
                    <a:lstStyle/>
                    <a:p>
                      <a:pPr algn="just">
                        <a:lnSpc>
                          <a:spcPts val="2800"/>
                        </a:lnSpc>
                        <a:defRPr/>
                      </a:pPr>
                      <a:r>
                        <a:rPr lang="en-US" sz="2000">
                          <a:solidFill>
                            <a:srgbClr val="000000"/>
                          </a:solidFill>
                          <a:latin typeface="Open Sans"/>
                          <a:ea typeface="Open Sans"/>
                          <a:cs typeface="Open Sans"/>
                          <a:sym typeface="Open Sans"/>
                        </a:rPr>
                        <a:t>Notifications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Alerts about parcel selection, pickup, and delivery.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Senders &amp; 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86654">
                <a:tc>
                  <a:txBody>
                    <a:bodyPr/>
                    <a:lstStyle/>
                    <a:p>
                      <a:pPr algn="just">
                        <a:lnSpc>
                          <a:spcPts val="2800"/>
                        </a:lnSpc>
                        <a:defRPr/>
                      </a:pPr>
                      <a:r>
                        <a:rPr lang="en-US" sz="2000">
                          <a:solidFill>
                            <a:srgbClr val="000000"/>
                          </a:solidFill>
                          <a:latin typeface="Open Sans"/>
                          <a:ea typeface="Open Sans"/>
                          <a:cs typeface="Open Sans"/>
                          <a:sym typeface="Open Sans"/>
                        </a:rPr>
                        <a:t>Payment Summary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Shows details of completed deliveries and earnings.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4" name="TextBox 14"/>
          <p:cNvSpPr txBox="1"/>
          <p:nvPr/>
        </p:nvSpPr>
        <p:spPr>
          <a:xfrm>
            <a:off x="7390604" y="679355"/>
            <a:ext cx="3791030"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OUTPUT DESIGN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extLst>
              <p:ext uri="{D42A27DB-BD31-4B8C-83A1-F6EECF244321}">
                <p14:modId xmlns:p14="http://schemas.microsoft.com/office/powerpoint/2010/main" val="2674677043"/>
              </p:ext>
            </p:extLst>
          </p:nvPr>
        </p:nvGraphicFramePr>
        <p:xfrm>
          <a:off x="2188545" y="2319107"/>
          <a:ext cx="13914333" cy="5855772"/>
        </p:xfrm>
        <a:graphic>
          <a:graphicData uri="http://schemas.openxmlformats.org/drawingml/2006/table">
            <a:tbl>
              <a:tblPr/>
              <a:tblGrid>
                <a:gridCol w="2731004">
                  <a:extLst>
                    <a:ext uri="{9D8B030D-6E8A-4147-A177-3AD203B41FA5}">
                      <a16:colId xmlns:a16="http://schemas.microsoft.com/office/drawing/2014/main" val="20000"/>
                    </a:ext>
                  </a:extLst>
                </a:gridCol>
                <a:gridCol w="5618981">
                  <a:extLst>
                    <a:ext uri="{9D8B030D-6E8A-4147-A177-3AD203B41FA5}">
                      <a16:colId xmlns:a16="http://schemas.microsoft.com/office/drawing/2014/main" val="20001"/>
                    </a:ext>
                  </a:extLst>
                </a:gridCol>
                <a:gridCol w="5564348">
                  <a:extLst>
                    <a:ext uri="{9D8B030D-6E8A-4147-A177-3AD203B41FA5}">
                      <a16:colId xmlns:a16="http://schemas.microsoft.com/office/drawing/2014/main" val="20002"/>
                    </a:ext>
                  </a:extLst>
                </a:gridCol>
              </a:tblGrid>
              <a:tr h="773765">
                <a:tc>
                  <a:txBody>
                    <a:bodyPr/>
                    <a:lstStyle/>
                    <a:p>
                      <a:pPr algn="just">
                        <a:lnSpc>
                          <a:spcPts val="3079"/>
                        </a:lnSpc>
                        <a:defRPr/>
                      </a:pPr>
                      <a:r>
                        <a:rPr lang="en-US" sz="2199" b="1">
                          <a:solidFill>
                            <a:srgbClr val="000000"/>
                          </a:solidFill>
                          <a:latin typeface="Open Sans Bold"/>
                          <a:ea typeface="Open Sans Bold"/>
                          <a:cs typeface="Open Sans Bold"/>
                          <a:sym typeface="Open Sans Bold"/>
                        </a:rPr>
                        <a:t>Field Name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Data Type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Description</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userId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INT AUTO_INCREMENT PRIMARY KEY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Unique user identifier (Primary Key)</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name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VARCHAR(25)</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User's full name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emailId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VARCHAR(50) UNIQUE</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User's email address (must be unique)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mobileno</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BIGINT</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User's mobile number (with country code)</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password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VARCHAR(10)</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Hashed user password</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726001">
                <a:tc>
                  <a:txBody>
                    <a:bodyPr/>
                    <a:lstStyle/>
                    <a:p>
                      <a:pPr algn="just">
                        <a:lnSpc>
                          <a:spcPts val="2800"/>
                        </a:lnSpc>
                        <a:defRPr/>
                      </a:pPr>
                      <a:r>
                        <a:rPr lang="en-US" sz="2000">
                          <a:solidFill>
                            <a:srgbClr val="000000"/>
                          </a:solidFill>
                          <a:latin typeface="Open Sans"/>
                          <a:ea typeface="Open Sans"/>
                          <a:cs typeface="Open Sans"/>
                          <a:sym typeface="Open Sans"/>
                        </a:rPr>
                        <a:t>address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VARCHAR(50)</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User's address</a:t>
                      </a:r>
                      <a:endParaRPr lang="en-US" sz="110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726001">
                <a:tc>
                  <a:txBody>
                    <a:bodyPr/>
                    <a:lstStyle/>
                    <a:p>
                      <a:pPr algn="just">
                        <a:lnSpc>
                          <a:spcPts val="2800"/>
                        </a:lnSpc>
                        <a:defRPr/>
                      </a:pPr>
                      <a:r>
                        <a:rPr lang="en-US" sz="2000" dirty="0" err="1">
                          <a:solidFill>
                            <a:srgbClr val="000000"/>
                          </a:solidFill>
                          <a:latin typeface="Open Sans"/>
                          <a:ea typeface="Open Sans"/>
                          <a:cs typeface="Open Sans"/>
                          <a:sym typeface="Open Sans"/>
                        </a:rPr>
                        <a:t>joindate</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DATE</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Date the user joined the platform</a:t>
                      </a:r>
                      <a:endParaRPr lang="en-US" sz="1100" dirty="0"/>
                    </a:p>
                  </a:txBody>
                  <a:tcPr marL="142875" marR="142875" marT="142875" marB="1428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4" name="TextBox 14"/>
          <p:cNvSpPr txBox="1"/>
          <p:nvPr/>
        </p:nvSpPr>
        <p:spPr>
          <a:xfrm>
            <a:off x="6907853" y="679355"/>
            <a:ext cx="4472295"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DATABASE DESIGN</a:t>
            </a:r>
          </a:p>
        </p:txBody>
      </p:sp>
      <p:sp>
        <p:nvSpPr>
          <p:cNvPr id="15" name="TextBox 15"/>
          <p:cNvSpPr txBox="1"/>
          <p:nvPr/>
        </p:nvSpPr>
        <p:spPr>
          <a:xfrm>
            <a:off x="8228648" y="1411389"/>
            <a:ext cx="1830705"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Users 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nvGraphicFramePr>
        <p:xfrm>
          <a:off x="2744912" y="2318317"/>
          <a:ext cx="12801600" cy="6810377"/>
        </p:xfrm>
        <a:graphic>
          <a:graphicData uri="http://schemas.openxmlformats.org/drawingml/2006/table">
            <a:tbl>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879992">
                <a:tc>
                  <a:txBody>
                    <a:bodyPr/>
                    <a:lstStyle/>
                    <a:p>
                      <a:pPr algn="just">
                        <a:lnSpc>
                          <a:spcPts val="3079"/>
                        </a:lnSpc>
                        <a:defRPr/>
                      </a:pPr>
                      <a:r>
                        <a:rPr lang="en-US" sz="2199" b="1">
                          <a:solidFill>
                            <a:srgbClr val="000000"/>
                          </a:solidFill>
                          <a:latin typeface="Open Sans Bold"/>
                          <a:ea typeface="Open Sans Bold"/>
                          <a:cs typeface="Open Sans Bold"/>
                          <a:sym typeface="Open Sans Bold"/>
                        </a:rPr>
                        <a:t>Field Name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Data Type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3079"/>
                        </a:lnSpc>
                        <a:defRPr/>
                      </a:pPr>
                      <a:r>
                        <a:rPr lang="en-US" sz="2199" b="1">
                          <a:solidFill>
                            <a:srgbClr val="000000"/>
                          </a:solidFill>
                          <a:latin typeface="Open Sans Bold"/>
                          <a:ea typeface="Open Sans Bold"/>
                          <a:cs typeface="Open Sans Bold"/>
                          <a:sym typeface="Open Sans Bold"/>
                        </a:rPr>
                        <a:t>Description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86077">
                <a:tc>
                  <a:txBody>
                    <a:bodyPr/>
                    <a:lstStyle/>
                    <a:p>
                      <a:pPr algn="just">
                        <a:lnSpc>
                          <a:spcPts val="2800"/>
                        </a:lnSpc>
                        <a:defRPr/>
                      </a:pPr>
                      <a:r>
                        <a:rPr lang="en-US" sz="2000">
                          <a:solidFill>
                            <a:srgbClr val="000000"/>
                          </a:solidFill>
                          <a:latin typeface="Open Sans"/>
                          <a:ea typeface="Open Sans"/>
                          <a:cs typeface="Open Sans"/>
                          <a:sym typeface="Open Sans"/>
                        </a:rPr>
                        <a:t>travelerId</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INT AUTO_INCREMENT PRIMARY KEY</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Unique traveler identifier</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86077">
                <a:tc>
                  <a:txBody>
                    <a:bodyPr/>
                    <a:lstStyle/>
                    <a:p>
                      <a:pPr algn="just">
                        <a:lnSpc>
                          <a:spcPts val="2800"/>
                        </a:lnSpc>
                        <a:defRPr/>
                      </a:pPr>
                      <a:r>
                        <a:rPr lang="en-US" sz="2000">
                          <a:solidFill>
                            <a:srgbClr val="000000"/>
                          </a:solidFill>
                          <a:latin typeface="Open Sans"/>
                          <a:ea typeface="Open Sans"/>
                          <a:cs typeface="Open Sans"/>
                          <a:sym typeface="Open Sans"/>
                        </a:rPr>
                        <a:t>userId</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INT UNIQUE NOT NULL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Foreign key referencing Users(userId)</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86077">
                <a:tc>
                  <a:txBody>
                    <a:bodyPr/>
                    <a:lstStyle/>
                    <a:p>
                      <a:pPr algn="just">
                        <a:lnSpc>
                          <a:spcPts val="2800"/>
                        </a:lnSpc>
                        <a:defRPr/>
                      </a:pPr>
                      <a:r>
                        <a:rPr lang="en-US" sz="2000">
                          <a:solidFill>
                            <a:srgbClr val="000000"/>
                          </a:solidFill>
                          <a:latin typeface="Open Sans"/>
                          <a:ea typeface="Open Sans"/>
                          <a:cs typeface="Open Sans"/>
                          <a:sym typeface="Open Sans"/>
                        </a:rPr>
                        <a:t>adharNumber</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VARCHAR(20) NOT NULL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Aadhar Card number (mandatory for 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86077">
                <a:tc>
                  <a:txBody>
                    <a:bodyPr/>
                    <a:lstStyle/>
                    <a:p>
                      <a:pPr algn="just">
                        <a:lnSpc>
                          <a:spcPts val="2800"/>
                        </a:lnSpc>
                        <a:defRPr/>
                      </a:pPr>
                      <a:r>
                        <a:rPr lang="en-US" sz="2000">
                          <a:solidFill>
                            <a:srgbClr val="000000"/>
                          </a:solidFill>
                          <a:latin typeface="Open Sans"/>
                          <a:ea typeface="Open Sans"/>
                          <a:cs typeface="Open Sans"/>
                          <a:sym typeface="Open Sans"/>
                        </a:rPr>
                        <a:t>license</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VARCHAR(50) NOT NULL</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Driver's License (mandatory for travelers)</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86077">
                <a:tc>
                  <a:txBody>
                    <a:bodyPr/>
                    <a:lstStyle/>
                    <a:p>
                      <a:pPr algn="just">
                        <a:lnSpc>
                          <a:spcPts val="2800"/>
                        </a:lnSpc>
                        <a:defRPr/>
                      </a:pPr>
                      <a:r>
                        <a:rPr lang="en-US" sz="2000" dirty="0">
                          <a:solidFill>
                            <a:srgbClr val="000000"/>
                          </a:solidFill>
                          <a:latin typeface="Open Sans"/>
                          <a:ea typeface="Open Sans"/>
                          <a:cs typeface="Open Sans"/>
                          <a:sym typeface="Open Sans"/>
                        </a:rPr>
                        <a:t>rating</a:t>
                      </a:r>
                      <a:endParaRPr lang="en-US" sz="1100" dirty="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a:solidFill>
                            <a:srgbClr val="000000"/>
                          </a:solidFill>
                          <a:latin typeface="Open Sans"/>
                          <a:ea typeface="Open Sans"/>
                          <a:cs typeface="Open Sans"/>
                          <a:sym typeface="Open Sans"/>
                        </a:rPr>
                        <a:t>DECIMAL(2,1) DEFAULT 0.0</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just">
                        <a:lnSpc>
                          <a:spcPts val="2800"/>
                        </a:lnSpc>
                        <a:defRPr/>
                      </a:pPr>
                      <a:r>
                        <a:rPr lang="en-US" sz="2000" dirty="0">
                          <a:solidFill>
                            <a:srgbClr val="000000"/>
                          </a:solidFill>
                          <a:latin typeface="Open Sans"/>
                          <a:ea typeface="Open Sans"/>
                          <a:cs typeface="Open Sans"/>
                          <a:sym typeface="Open Sans"/>
                        </a:rPr>
                        <a:t>Traveler’s star rating (e.g., 3.5, 4.7)</a:t>
                      </a:r>
                      <a:endParaRPr lang="en-US" sz="1100" dirty="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4" name="TextBox 14"/>
          <p:cNvSpPr txBox="1"/>
          <p:nvPr/>
        </p:nvSpPr>
        <p:spPr>
          <a:xfrm>
            <a:off x="6907853" y="679355"/>
            <a:ext cx="4472295"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DATABASE DESIGN</a:t>
            </a:r>
          </a:p>
        </p:txBody>
      </p:sp>
      <p:sp>
        <p:nvSpPr>
          <p:cNvPr id="15" name="TextBox 15"/>
          <p:cNvSpPr txBox="1"/>
          <p:nvPr/>
        </p:nvSpPr>
        <p:spPr>
          <a:xfrm>
            <a:off x="7462242" y="1411389"/>
            <a:ext cx="3363516"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TravelerDetails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extLst>
              <p:ext uri="{D42A27DB-BD31-4B8C-83A1-F6EECF244321}">
                <p14:modId xmlns:p14="http://schemas.microsoft.com/office/powerpoint/2010/main" val="1115908550"/>
              </p:ext>
            </p:extLst>
          </p:nvPr>
        </p:nvGraphicFramePr>
        <p:xfrm>
          <a:off x="967340" y="2154340"/>
          <a:ext cx="16353320" cy="7753348"/>
        </p:xfrm>
        <a:graphic>
          <a:graphicData uri="http://schemas.openxmlformats.org/drawingml/2006/table">
            <a:tbl>
              <a:tblPr/>
              <a:tblGrid>
                <a:gridCol w="2738024">
                  <a:extLst>
                    <a:ext uri="{9D8B030D-6E8A-4147-A177-3AD203B41FA5}">
                      <a16:colId xmlns:a16="http://schemas.microsoft.com/office/drawing/2014/main" val="20000"/>
                    </a:ext>
                  </a:extLst>
                </a:gridCol>
                <a:gridCol w="4875145">
                  <a:extLst>
                    <a:ext uri="{9D8B030D-6E8A-4147-A177-3AD203B41FA5}">
                      <a16:colId xmlns:a16="http://schemas.microsoft.com/office/drawing/2014/main" val="20001"/>
                    </a:ext>
                  </a:extLst>
                </a:gridCol>
                <a:gridCol w="8740151">
                  <a:extLst>
                    <a:ext uri="{9D8B030D-6E8A-4147-A177-3AD203B41FA5}">
                      <a16:colId xmlns:a16="http://schemas.microsoft.com/office/drawing/2014/main" val="20002"/>
                    </a:ext>
                  </a:extLst>
                </a:gridCol>
              </a:tblGrid>
              <a:tr h="716135">
                <a:tc>
                  <a:txBody>
                    <a:bodyPr/>
                    <a:lstStyle/>
                    <a:p>
                      <a:pPr algn="l">
                        <a:lnSpc>
                          <a:spcPts val="3079"/>
                        </a:lnSpc>
                        <a:defRPr/>
                      </a:pPr>
                      <a:r>
                        <a:rPr lang="en-US" sz="2199" b="1">
                          <a:solidFill>
                            <a:srgbClr val="000000"/>
                          </a:solidFill>
                          <a:latin typeface="Open Sans Bold"/>
                          <a:ea typeface="Open Sans Bold"/>
                          <a:cs typeface="Open Sans Bold"/>
                          <a:sym typeface="Open Sans Bold"/>
                        </a:rPr>
                        <a:t>Field Name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r>
                        <a:rPr lang="en-US" sz="2199" b="1">
                          <a:solidFill>
                            <a:srgbClr val="000000"/>
                          </a:solidFill>
                          <a:latin typeface="Open Sans Bold"/>
                          <a:ea typeface="Open Sans Bold"/>
                          <a:cs typeface="Open Sans Bold"/>
                          <a:sym typeface="Open Sans Bold"/>
                        </a:rPr>
                        <a:t>Data Type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3079"/>
                        </a:lnSpc>
                        <a:defRPr/>
                      </a:pPr>
                      <a:r>
                        <a:rPr lang="en-US" sz="2199" b="1">
                          <a:solidFill>
                            <a:srgbClr val="000000"/>
                          </a:solidFill>
                          <a:latin typeface="Open Sans Bold"/>
                          <a:ea typeface="Open Sans Bold"/>
                          <a:cs typeface="Open Sans Bold"/>
                          <a:sym typeface="Open Sans Bold"/>
                        </a:rPr>
                        <a:t>Description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productId</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VARCHAR(15)</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Auto-generated unique ID for each parcel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senderId</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BIGINT</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Foreign Key: References Users(userId) (Parcel Sender)</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travellerId</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BIGINT</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Foreign Key: References Users(</a:t>
                      </a:r>
                      <a:r>
                        <a:rPr lang="en-US" sz="2000" dirty="0" err="1">
                          <a:solidFill>
                            <a:srgbClr val="000000"/>
                          </a:solidFill>
                          <a:latin typeface="Open Sans"/>
                          <a:ea typeface="Open Sans"/>
                          <a:cs typeface="Open Sans"/>
                          <a:sym typeface="Open Sans"/>
                        </a:rPr>
                        <a:t>userId</a:t>
                      </a:r>
                      <a:r>
                        <a:rPr lang="en-US" sz="2000" dirty="0">
                          <a:solidFill>
                            <a:srgbClr val="000000"/>
                          </a:solidFill>
                          <a:latin typeface="Open Sans"/>
                          <a:ea typeface="Open Sans"/>
                          <a:cs typeface="Open Sans"/>
                          <a:sym typeface="Open Sans"/>
                        </a:rPr>
                        <a:t>) (Traveler who accepts the parcel)</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image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VARCHAR(100)</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Stores the parcel image path</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dimension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VARCHAR(10) NOT NULL</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Parcel dimensions (e.g., "10x5x3 cm")</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weight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DOUBLE</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Weight of the parcel in kg (e.g., 2.50)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price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INT</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Price offered for delivery</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fromLocation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VARCHAR(50) NOT NULL</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Pickup location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68392">
                <a:tc>
                  <a:txBody>
                    <a:bodyPr/>
                    <a:lstStyle/>
                    <a:p>
                      <a:pPr algn="l">
                        <a:lnSpc>
                          <a:spcPts val="2800"/>
                        </a:lnSpc>
                        <a:defRPr/>
                      </a:pPr>
                      <a:r>
                        <a:rPr lang="en-US" sz="2000">
                          <a:solidFill>
                            <a:srgbClr val="000000"/>
                          </a:solidFill>
                          <a:latin typeface="Open Sans"/>
                          <a:ea typeface="Open Sans"/>
                          <a:cs typeface="Open Sans"/>
                          <a:sym typeface="Open Sans"/>
                        </a:rPr>
                        <a:t>toLocation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VARCHAR(50) NOT NULL</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ns"/>
                          <a:ea typeface="Open Sans"/>
                          <a:cs typeface="Open Sans"/>
                          <a:sym typeface="Open Sans"/>
                        </a:rPr>
                        <a:t>Delivery location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021685">
                <a:tc>
                  <a:txBody>
                    <a:bodyPr/>
                    <a:lstStyle/>
                    <a:p>
                      <a:pPr algn="l">
                        <a:lnSpc>
                          <a:spcPts val="2800"/>
                        </a:lnSpc>
                        <a:defRPr/>
                      </a:pPr>
                      <a:r>
                        <a:rPr lang="en-US" sz="2000">
                          <a:solidFill>
                            <a:srgbClr val="000000"/>
                          </a:solidFill>
                          <a:latin typeface="Open Sans"/>
                          <a:ea typeface="Open Sans"/>
                          <a:cs typeface="Open Sans"/>
                          <a:sym typeface="Open Sans"/>
                        </a:rPr>
                        <a:t>status</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VARCHAR(10)</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800"/>
                        </a:lnSpc>
                        <a:defRPr/>
                      </a:pPr>
                      <a:r>
                        <a:rPr lang="en-US" sz="2000" dirty="0">
                          <a:solidFill>
                            <a:srgbClr val="000000"/>
                          </a:solidFill>
                          <a:latin typeface="Open Sans"/>
                          <a:ea typeface="Open Sans"/>
                          <a:cs typeface="Open Sans"/>
                          <a:sym typeface="Open Sans"/>
                        </a:rPr>
                        <a:t>Parcel status</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4" name="TextBox 14"/>
          <p:cNvSpPr txBox="1"/>
          <p:nvPr/>
        </p:nvSpPr>
        <p:spPr>
          <a:xfrm>
            <a:off x="6907853" y="679148"/>
            <a:ext cx="4472295"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DATABASE DESIGN</a:t>
            </a:r>
          </a:p>
        </p:txBody>
      </p:sp>
      <p:sp>
        <p:nvSpPr>
          <p:cNvPr id="15" name="TextBox 15"/>
          <p:cNvSpPr txBox="1"/>
          <p:nvPr/>
        </p:nvSpPr>
        <p:spPr>
          <a:xfrm>
            <a:off x="8101965" y="1416839"/>
            <a:ext cx="2084070"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Open Sans Bold"/>
                <a:ea typeface="Open Sans Bold"/>
                <a:cs typeface="Open Sans Bold"/>
                <a:sym typeface="Open Sans Bold"/>
              </a:rPr>
              <a:t>Parcels 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6442321" y="679148"/>
            <a:ext cx="5403358"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MODULE DESCRIPTION</a:t>
            </a:r>
          </a:p>
        </p:txBody>
      </p:sp>
      <p:sp>
        <p:nvSpPr>
          <p:cNvPr id="14" name="TextBox 14"/>
          <p:cNvSpPr txBox="1"/>
          <p:nvPr/>
        </p:nvSpPr>
        <p:spPr>
          <a:xfrm>
            <a:off x="2059603" y="2843149"/>
            <a:ext cx="6615237" cy="2976626"/>
          </a:xfrm>
          <a:prstGeom prst="rect">
            <a:avLst/>
          </a:prstGeom>
        </p:spPr>
        <p:txBody>
          <a:bodyPr lIns="0" tIns="0" rIns="0" bIns="0" rtlCol="0" anchor="t">
            <a:spAutoFit/>
          </a:bodyPr>
          <a:lstStyle/>
          <a:p>
            <a:pPr algn="just">
              <a:lnSpc>
                <a:spcPts val="3795"/>
              </a:lnSpc>
            </a:pPr>
            <a:r>
              <a:rPr lang="en-US" sz="2599" b="1" spc="122">
                <a:solidFill>
                  <a:srgbClr val="000000"/>
                </a:solidFill>
                <a:latin typeface="Open Sans Bold"/>
                <a:ea typeface="Open Sans Bold"/>
                <a:cs typeface="Open Sans Bold"/>
                <a:sym typeface="Open Sans Bold"/>
              </a:rPr>
              <a:t>1. User Management Module</a:t>
            </a:r>
          </a:p>
          <a:p>
            <a:pPr algn="just">
              <a:lnSpc>
                <a:spcPts val="3357"/>
              </a:lnSpc>
            </a:pPr>
            <a:r>
              <a:rPr lang="en-US" sz="2299" spc="108">
                <a:solidFill>
                  <a:srgbClr val="000000"/>
                </a:solidFill>
                <a:latin typeface="Open Sans"/>
                <a:ea typeface="Open Sans"/>
                <a:cs typeface="Open Sans"/>
                <a:sym typeface="Open Sans"/>
              </a:rPr>
              <a:t>Functions:</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User Registration (Senders &amp; Travelers)</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Login &amp; Authentication (Email/Password)</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Profile Management (Update details, upload ID proof)</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Role-based Access (Sender, Traveler)</a:t>
            </a:r>
          </a:p>
        </p:txBody>
      </p:sp>
      <p:sp>
        <p:nvSpPr>
          <p:cNvPr id="15" name="TextBox 15"/>
          <p:cNvSpPr txBox="1"/>
          <p:nvPr/>
        </p:nvSpPr>
        <p:spPr>
          <a:xfrm>
            <a:off x="9359418" y="2843149"/>
            <a:ext cx="6864373" cy="3814827"/>
          </a:xfrm>
          <a:prstGeom prst="rect">
            <a:avLst/>
          </a:prstGeom>
        </p:spPr>
        <p:txBody>
          <a:bodyPr lIns="0" tIns="0" rIns="0" bIns="0" rtlCol="0" anchor="t">
            <a:spAutoFit/>
          </a:bodyPr>
          <a:lstStyle/>
          <a:p>
            <a:pPr algn="just">
              <a:lnSpc>
                <a:spcPts val="3795"/>
              </a:lnSpc>
            </a:pPr>
            <a:r>
              <a:rPr lang="en-US" sz="2599" b="1" spc="122">
                <a:solidFill>
                  <a:srgbClr val="000000"/>
                </a:solidFill>
                <a:latin typeface="Open Sans Bold"/>
                <a:ea typeface="Open Sans Bold"/>
                <a:cs typeface="Open Sans Bold"/>
                <a:sym typeface="Open Sans Bold"/>
              </a:rPr>
              <a:t>2. Parcel Management Module</a:t>
            </a:r>
          </a:p>
          <a:p>
            <a:pPr algn="just">
              <a:lnSpc>
                <a:spcPts val="3357"/>
              </a:lnSpc>
            </a:pPr>
            <a:r>
              <a:rPr lang="en-US" sz="2299" spc="108">
                <a:solidFill>
                  <a:srgbClr val="000000"/>
                </a:solidFill>
                <a:latin typeface="Open Sans"/>
                <a:ea typeface="Open Sans"/>
                <a:cs typeface="Open Sans"/>
                <a:sym typeface="Open Sans"/>
              </a:rPr>
              <a:t>Functions:</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Parcel Posting (Upload image, weight, dimensions, pickup/delivery locations, price)</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Parcel Editing &amp; Deletion (Modify details before pickup)</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Parcel Listing (Show available parcels to travelers)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6442321" y="679148"/>
            <a:ext cx="5403358" cy="679641"/>
          </a:xfrm>
          <a:prstGeom prst="rect">
            <a:avLst/>
          </a:prstGeom>
        </p:spPr>
        <p:txBody>
          <a:bodyPr lIns="0" tIns="0" rIns="0" bIns="0" rtlCol="0" anchor="t">
            <a:spAutoFit/>
          </a:bodyPr>
          <a:lstStyle/>
          <a:p>
            <a:pPr algn="l">
              <a:lnSpc>
                <a:spcPts val="5589"/>
              </a:lnSpc>
            </a:pPr>
            <a:r>
              <a:rPr lang="en-US" sz="3992" b="1">
                <a:solidFill>
                  <a:srgbClr val="000000"/>
                </a:solidFill>
                <a:latin typeface="Century Gothic Paneuropean Bold"/>
                <a:ea typeface="Century Gothic Paneuropean Bold"/>
                <a:cs typeface="Century Gothic Paneuropean Bold"/>
                <a:sym typeface="Century Gothic Paneuropean Bold"/>
              </a:rPr>
              <a:t>MODULE DESCRIPTION</a:t>
            </a:r>
          </a:p>
        </p:txBody>
      </p:sp>
      <p:sp>
        <p:nvSpPr>
          <p:cNvPr id="14" name="TextBox 14"/>
          <p:cNvSpPr txBox="1"/>
          <p:nvPr/>
        </p:nvSpPr>
        <p:spPr>
          <a:xfrm>
            <a:off x="2059603" y="2843149"/>
            <a:ext cx="7084397" cy="3395726"/>
          </a:xfrm>
          <a:prstGeom prst="rect">
            <a:avLst/>
          </a:prstGeom>
        </p:spPr>
        <p:txBody>
          <a:bodyPr lIns="0" tIns="0" rIns="0" bIns="0" rtlCol="0" anchor="t">
            <a:spAutoFit/>
          </a:bodyPr>
          <a:lstStyle/>
          <a:p>
            <a:pPr algn="just">
              <a:lnSpc>
                <a:spcPts val="3795"/>
              </a:lnSpc>
            </a:pPr>
            <a:r>
              <a:rPr lang="en-US" sz="2599" b="1" spc="122">
                <a:solidFill>
                  <a:srgbClr val="000000"/>
                </a:solidFill>
                <a:latin typeface="Open Sans Bold"/>
                <a:ea typeface="Open Sans Bold"/>
                <a:cs typeface="Open Sans Bold"/>
                <a:sym typeface="Open Sans Bold"/>
              </a:rPr>
              <a:t>3. Parcel Matching &amp; Selection Module</a:t>
            </a:r>
          </a:p>
          <a:p>
            <a:pPr algn="just">
              <a:lnSpc>
                <a:spcPts val="3357"/>
              </a:lnSpc>
            </a:pPr>
            <a:r>
              <a:rPr lang="en-US" sz="2299" spc="108">
                <a:solidFill>
                  <a:srgbClr val="000000"/>
                </a:solidFill>
                <a:latin typeface="Open Sans"/>
                <a:ea typeface="Open Sans"/>
                <a:cs typeface="Open Sans"/>
                <a:sym typeface="Open Sans"/>
              </a:rPr>
              <a:t>Functions:</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Search &amp; Filter (Filter parcels by location, weight, size)</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Parcel Selection (Travelers reserve parcels)</a:t>
            </a:r>
          </a:p>
          <a:p>
            <a:pPr marL="496569" lvl="1" indent="-248284" algn="just">
              <a:lnSpc>
                <a:spcPts val="3357"/>
              </a:lnSpc>
              <a:buFont typeface="Arial"/>
              <a:buChar char="•"/>
            </a:pPr>
            <a:r>
              <a:rPr lang="en-US" sz="2299" spc="108">
                <a:solidFill>
                  <a:srgbClr val="000000"/>
                </a:solidFill>
                <a:latin typeface="Open Sans"/>
                <a:ea typeface="Open Sans"/>
                <a:cs typeface="Open Sans"/>
                <a:sym typeface="Open Sans"/>
              </a:rPr>
              <a:t>Sender Notifications (Notify sender when a parcel is selected)</a:t>
            </a:r>
          </a:p>
          <a:p>
            <a:pPr algn="just">
              <a:lnSpc>
                <a:spcPts val="3357"/>
              </a:lnSpc>
            </a:pPr>
            <a:endParaRPr lang="en-US" sz="2299" spc="108">
              <a:solidFill>
                <a:srgbClr val="000000"/>
              </a:solidFill>
              <a:latin typeface="Open Sans"/>
              <a:ea typeface="Open Sans"/>
              <a:cs typeface="Open Sans"/>
              <a:sym typeface="Open Sans"/>
            </a:endParaRPr>
          </a:p>
        </p:txBody>
      </p:sp>
      <p:sp>
        <p:nvSpPr>
          <p:cNvPr id="15" name="TextBox 15"/>
          <p:cNvSpPr txBox="1"/>
          <p:nvPr/>
        </p:nvSpPr>
        <p:spPr>
          <a:xfrm>
            <a:off x="9359418" y="2843149"/>
            <a:ext cx="6864373" cy="3395727"/>
          </a:xfrm>
          <a:prstGeom prst="rect">
            <a:avLst/>
          </a:prstGeom>
        </p:spPr>
        <p:txBody>
          <a:bodyPr lIns="0" tIns="0" rIns="0" bIns="0" rtlCol="0" anchor="t">
            <a:spAutoFit/>
          </a:bodyPr>
          <a:lstStyle/>
          <a:p>
            <a:pPr algn="just">
              <a:lnSpc>
                <a:spcPts val="3795"/>
              </a:lnSpc>
            </a:pPr>
            <a:r>
              <a:rPr lang="en-US" sz="2599" b="1" spc="122">
                <a:solidFill>
                  <a:srgbClr val="000000"/>
                </a:solidFill>
                <a:latin typeface="Open Sans Bold"/>
                <a:ea typeface="Open Sans Bold"/>
                <a:cs typeface="Open Sans Bold"/>
                <a:sym typeface="Open Sans Bold"/>
              </a:rPr>
              <a:t>4. Parcel Tracking &amp; Status Module</a:t>
            </a:r>
          </a:p>
          <a:p>
            <a:pPr algn="just">
              <a:lnSpc>
                <a:spcPts val="3357"/>
              </a:lnSpc>
            </a:pPr>
            <a:r>
              <a:rPr lang="en-US" sz="2299" spc="108">
                <a:solidFill>
                  <a:srgbClr val="000000"/>
                </a:solidFill>
                <a:latin typeface="Open Sans"/>
                <a:ea typeface="Open Sans"/>
                <a:cs typeface="Open Sans"/>
                <a:sym typeface="Open Sans"/>
              </a:rPr>
              <a:t>Functions:</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Status Updates (Travelers update status to "Picked Up," "In Transit," "Delivered")</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Real-time Tracking (Display current parcel status to sender)</a:t>
            </a:r>
          </a:p>
          <a:p>
            <a:pPr marL="496567" lvl="1" indent="-248284" algn="just">
              <a:lnSpc>
                <a:spcPts val="3357"/>
              </a:lnSpc>
              <a:buFont typeface="Arial"/>
              <a:buChar char="•"/>
            </a:pPr>
            <a:r>
              <a:rPr lang="en-US" sz="2299" spc="108">
                <a:solidFill>
                  <a:srgbClr val="000000"/>
                </a:solidFill>
                <a:latin typeface="Open Sans"/>
                <a:ea typeface="Open Sans"/>
                <a:cs typeface="Open Sans"/>
                <a:sym typeface="Open Sans"/>
              </a:rPr>
              <a:t>Delivery Confirmation (Sender marks delivery as successful)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712</Words>
  <Application>Microsoft Office PowerPoint</Application>
  <PresentationFormat>Custom</PresentationFormat>
  <Paragraphs>157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Open Sans</vt:lpstr>
      <vt:lpstr>Arial</vt:lpstr>
      <vt:lpstr>Times New Roman</vt:lpstr>
      <vt:lpstr>Century Gothic Paneuropean Bold</vt:lpstr>
      <vt:lpstr>Century Gothic Paneuropean</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design</dc:title>
  <dc:creator>Sharan mohan</dc:creator>
  <cp:lastModifiedBy>sharan</cp:lastModifiedBy>
  <cp:revision>5</cp:revision>
  <dcterms:created xsi:type="dcterms:W3CDTF">2006-08-16T00:00:00Z</dcterms:created>
  <dcterms:modified xsi:type="dcterms:W3CDTF">2025-03-11T16:45:56Z</dcterms:modified>
  <dc:identifier>DAGeO5tkHZw</dc:identifier>
</cp:coreProperties>
</file>