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90" r:id="rId3"/>
    <p:sldId id="289" r:id="rId4"/>
    <p:sldId id="301" r:id="rId5"/>
    <p:sldId id="287" r:id="rId6"/>
    <p:sldId id="270" r:id="rId7"/>
    <p:sldId id="274" r:id="rId8"/>
    <p:sldId id="273" r:id="rId9"/>
    <p:sldId id="275" r:id="rId10"/>
    <p:sldId id="277" r:id="rId11"/>
    <p:sldId id="278" r:id="rId12"/>
    <p:sldId id="279" r:id="rId13"/>
    <p:sldId id="257" r:id="rId14"/>
    <p:sldId id="258" r:id="rId15"/>
    <p:sldId id="281" r:id="rId16"/>
    <p:sldId id="280" r:id="rId17"/>
    <p:sldId id="283" r:id="rId18"/>
    <p:sldId id="282" r:id="rId19"/>
    <p:sldId id="284" r:id="rId20"/>
    <p:sldId id="285" r:id="rId21"/>
    <p:sldId id="286" r:id="rId22"/>
    <p:sldId id="291" r:id="rId23"/>
    <p:sldId id="292" r:id="rId24"/>
    <p:sldId id="293" r:id="rId25"/>
    <p:sldId id="294" r:id="rId26"/>
    <p:sldId id="302" r:id="rId27"/>
    <p:sldId id="295" r:id="rId28"/>
    <p:sldId id="296" r:id="rId29"/>
    <p:sldId id="297" r:id="rId30"/>
    <p:sldId id="298" r:id="rId31"/>
    <p:sldId id="299" r:id="rId32"/>
    <p:sldId id="30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C6C779-7259-4C99-8388-C0C187854E9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777D53F-208D-41DE-9BB0-380486C4CF5A}">
      <dgm:prSet/>
      <dgm:spPr/>
      <dgm:t>
        <a:bodyPr/>
        <a:lstStyle/>
        <a:p>
          <a:r>
            <a:rPr lang="de-DE" b="0" err="1"/>
            <a:t>Use</a:t>
          </a:r>
          <a:r>
            <a:rPr lang="de-DE" b="0"/>
            <a:t> </a:t>
          </a:r>
          <a:r>
            <a:rPr lang="de-DE" b="0" err="1"/>
            <a:t>only</a:t>
          </a:r>
          <a:r>
            <a:rPr lang="de-DE" b="0"/>
            <a:t> a </a:t>
          </a:r>
          <a:r>
            <a:rPr lang="de-DE" b="1" err="1"/>
            <a:t>subset</a:t>
          </a:r>
          <a:r>
            <a:rPr lang="de-DE" b="1"/>
            <a:t> </a:t>
          </a:r>
          <a:r>
            <a:rPr lang="de-DE" b="1" err="1"/>
            <a:t>of</a:t>
          </a:r>
          <a:r>
            <a:rPr lang="de-DE" b="1"/>
            <a:t> </a:t>
          </a:r>
          <a:r>
            <a:rPr lang="de-DE" b="1" err="1"/>
            <a:t>the</a:t>
          </a:r>
          <a:r>
            <a:rPr lang="de-DE" b="1"/>
            <a:t> 10 MHz </a:t>
          </a:r>
          <a:r>
            <a:rPr lang="de-DE" b="1" err="1"/>
            <a:t>frequency</a:t>
          </a:r>
          <a:r>
            <a:rPr lang="de-DE" b="1"/>
            <a:t> </a:t>
          </a:r>
          <a:r>
            <a:rPr lang="de-DE" b="1" err="1"/>
            <a:t>range</a:t>
          </a:r>
          <a:r>
            <a:rPr lang="de-DE" b="1"/>
            <a:t> </a:t>
          </a:r>
          <a:r>
            <a:rPr lang="de-DE" b="0" err="1"/>
            <a:t>to</a:t>
          </a:r>
          <a:r>
            <a:rPr lang="de-DE" b="0"/>
            <a:t> </a:t>
          </a:r>
          <a:r>
            <a:rPr lang="de-DE" b="0" err="1"/>
            <a:t>train</a:t>
          </a:r>
          <a:r>
            <a:rPr lang="de-DE" b="0"/>
            <a:t> </a:t>
          </a:r>
          <a:r>
            <a:rPr lang="de-DE" b="0" err="1"/>
            <a:t>and</a:t>
          </a:r>
          <a:r>
            <a:rPr lang="de-DE" b="0"/>
            <a:t> </a:t>
          </a:r>
          <a:r>
            <a:rPr lang="de-DE" b="0" err="1"/>
            <a:t>test</a:t>
          </a:r>
          <a:r>
            <a:rPr lang="de-DE" b="0"/>
            <a:t> </a:t>
          </a:r>
          <a:r>
            <a:rPr lang="de-DE" b="0" err="1"/>
            <a:t>the</a:t>
          </a:r>
          <a:r>
            <a:rPr lang="de-DE" b="0"/>
            <a:t> </a:t>
          </a:r>
          <a:r>
            <a:rPr lang="de-DE" b="0" err="1"/>
            <a:t>neural</a:t>
          </a:r>
          <a:r>
            <a:rPr lang="de-DE" b="0"/>
            <a:t> </a:t>
          </a:r>
          <a:r>
            <a:rPr lang="de-DE" b="0" err="1"/>
            <a:t>network</a:t>
          </a:r>
          <a:r>
            <a:rPr lang="de-DE" b="0"/>
            <a:t> </a:t>
          </a:r>
          <a:r>
            <a:rPr lang="de-DE" b="0" err="1"/>
            <a:t>classifiers</a:t>
          </a:r>
          <a:endParaRPr lang="en-US"/>
        </a:p>
      </dgm:t>
    </dgm:pt>
    <dgm:pt modelId="{F35B0749-5690-4BF0-BFB1-62AE095ECC2C}" type="parTrans" cxnId="{7319535A-7E99-41D5-8401-7A1CE047C10C}">
      <dgm:prSet/>
      <dgm:spPr/>
      <dgm:t>
        <a:bodyPr/>
        <a:lstStyle/>
        <a:p>
          <a:endParaRPr lang="en-US"/>
        </a:p>
      </dgm:t>
    </dgm:pt>
    <dgm:pt modelId="{CC4D9BBE-4D41-42F7-B17F-3FEFB4D0B69F}" type="sibTrans" cxnId="{7319535A-7E99-41D5-8401-7A1CE047C10C}">
      <dgm:prSet phldrT="1" phldr="0"/>
      <dgm:spPr/>
      <dgm:t>
        <a:bodyPr/>
        <a:lstStyle/>
        <a:p>
          <a:endParaRPr lang="en-US"/>
        </a:p>
      </dgm:t>
    </dgm:pt>
    <dgm:pt modelId="{507EB83B-206F-41F5-97EB-CB34C90E0409}">
      <dgm:prSet/>
      <dgm:spPr/>
      <dgm:t>
        <a:bodyPr/>
        <a:lstStyle/>
        <a:p>
          <a:r>
            <a:rPr lang="de-DE" b="0" err="1"/>
            <a:t>length</a:t>
          </a:r>
          <a:r>
            <a:rPr lang="de-DE" b="0"/>
            <a:t> </a:t>
          </a:r>
          <a:r>
            <a:rPr lang="de-DE" b="0" err="1"/>
            <a:t>of</a:t>
          </a:r>
          <a:r>
            <a:rPr lang="de-DE" b="0"/>
            <a:t> </a:t>
          </a:r>
          <a:r>
            <a:rPr lang="de-DE" b="0" err="1"/>
            <a:t>each</a:t>
          </a:r>
          <a:r>
            <a:rPr lang="de-DE" b="0"/>
            <a:t> sample </a:t>
          </a:r>
          <a:r>
            <a:rPr lang="de-DE" b="0" err="1"/>
            <a:t>is</a:t>
          </a:r>
          <a:r>
            <a:rPr lang="de-DE" b="0"/>
            <a:t> </a:t>
          </a:r>
          <a:r>
            <a:rPr lang="de-DE" b="0" err="1"/>
            <a:t>shorter</a:t>
          </a:r>
          <a:r>
            <a:rPr lang="de-DE" b="0"/>
            <a:t>, </a:t>
          </a:r>
          <a:r>
            <a:rPr lang="de-DE" b="0" err="1"/>
            <a:t>neural</a:t>
          </a:r>
          <a:r>
            <a:rPr lang="de-DE" b="0"/>
            <a:t> </a:t>
          </a:r>
          <a:r>
            <a:rPr lang="de-DE" b="0" err="1"/>
            <a:t>network</a:t>
          </a:r>
          <a:r>
            <a:rPr lang="de-DE" b="0"/>
            <a:t> </a:t>
          </a:r>
          <a:r>
            <a:rPr lang="de-DE" b="0" err="1"/>
            <a:t>shrinks</a:t>
          </a:r>
          <a:r>
            <a:rPr lang="de-DE" b="0"/>
            <a:t> </a:t>
          </a:r>
          <a:r>
            <a:rPr lang="de-DE" b="0" err="1"/>
            <a:t>correspondingly</a:t>
          </a:r>
          <a:endParaRPr lang="en-US"/>
        </a:p>
      </dgm:t>
    </dgm:pt>
    <dgm:pt modelId="{A7F56A2B-697E-4FB4-8EC7-C80AFD07BEE2}" type="parTrans" cxnId="{521424AE-6F85-4B8B-8A7A-D949B5B58021}">
      <dgm:prSet/>
      <dgm:spPr/>
      <dgm:t>
        <a:bodyPr/>
        <a:lstStyle/>
        <a:p>
          <a:endParaRPr lang="en-US"/>
        </a:p>
      </dgm:t>
    </dgm:pt>
    <dgm:pt modelId="{66BA0099-1C4B-48CB-BB10-DB582A20B01F}" type="sibTrans" cxnId="{521424AE-6F85-4B8B-8A7A-D949B5B58021}">
      <dgm:prSet phldrT="2" phldr="0"/>
      <dgm:spPr/>
      <dgm:t>
        <a:bodyPr/>
        <a:lstStyle/>
        <a:p>
          <a:endParaRPr lang="en-US"/>
        </a:p>
      </dgm:t>
    </dgm:pt>
    <dgm:pt modelId="{67A03EC9-8CF0-4B64-9774-4C642AD1BBC1}">
      <dgm:prSet/>
      <dgm:spPr/>
      <dgm:t>
        <a:bodyPr/>
        <a:lstStyle/>
        <a:p>
          <a:r>
            <a:rPr lang="de-DE" b="0"/>
            <a:t>Band </a:t>
          </a:r>
          <a:r>
            <a:rPr lang="de-DE" b="0" err="1"/>
            <a:t>selection</a:t>
          </a:r>
          <a:r>
            <a:rPr lang="de-DE" b="0"/>
            <a:t> </a:t>
          </a:r>
          <a:r>
            <a:rPr lang="de-DE" b="0" err="1"/>
            <a:t>results</a:t>
          </a:r>
          <a:r>
            <a:rPr lang="de-DE" b="0"/>
            <a:t> in </a:t>
          </a:r>
          <a:r>
            <a:rPr lang="de-DE" b="0" err="1"/>
            <a:t>fewer</a:t>
          </a:r>
          <a:r>
            <a:rPr lang="de-DE" b="0"/>
            <a:t> </a:t>
          </a:r>
          <a:r>
            <a:rPr lang="de-DE" b="0" err="1"/>
            <a:t>classes</a:t>
          </a:r>
          <a:r>
            <a:rPr lang="de-DE" b="0"/>
            <a:t>, </a:t>
          </a:r>
          <a:r>
            <a:rPr lang="de-DE" b="0" err="1"/>
            <a:t>since</a:t>
          </a:r>
          <a:r>
            <a:rPr lang="de-DE" b="0"/>
            <a:t> not all </a:t>
          </a:r>
          <a:r>
            <a:rPr lang="de-DE" b="0" err="1"/>
            <a:t>are</a:t>
          </a:r>
          <a:r>
            <a:rPr lang="de-DE" b="0"/>
            <a:t> observable</a:t>
          </a:r>
          <a:endParaRPr lang="en-US"/>
        </a:p>
      </dgm:t>
    </dgm:pt>
    <dgm:pt modelId="{EC97F1F9-E5AB-4BCD-9AA4-9BC1FE6C27AA}" type="parTrans" cxnId="{D2347B90-88D2-43F6-8F1D-0006BA8171EC}">
      <dgm:prSet/>
      <dgm:spPr/>
      <dgm:t>
        <a:bodyPr/>
        <a:lstStyle/>
        <a:p>
          <a:endParaRPr lang="en-US"/>
        </a:p>
      </dgm:t>
    </dgm:pt>
    <dgm:pt modelId="{E6DAE02E-914A-40FB-9D33-6B5ACAAD5DCA}" type="sibTrans" cxnId="{D2347B90-88D2-43F6-8F1D-0006BA8171EC}">
      <dgm:prSet phldrT="3" phldr="0"/>
      <dgm:spPr/>
      <dgm:t>
        <a:bodyPr/>
        <a:lstStyle/>
        <a:p>
          <a:endParaRPr lang="en-US"/>
        </a:p>
      </dgm:t>
    </dgm:pt>
    <dgm:pt modelId="{04833284-7DF6-3449-AEC3-6ADF6383D10D}" type="pres">
      <dgm:prSet presAssocID="{5DC6C779-7259-4C99-8388-C0C187854E9D}" presName="vert0" presStyleCnt="0">
        <dgm:presLayoutVars>
          <dgm:dir/>
          <dgm:animOne val="branch"/>
          <dgm:animLvl val="lvl"/>
        </dgm:presLayoutVars>
      </dgm:prSet>
      <dgm:spPr/>
    </dgm:pt>
    <dgm:pt modelId="{209E783B-AD03-6E40-BFFC-893F02FA94BE}" type="pres">
      <dgm:prSet presAssocID="{B777D53F-208D-41DE-9BB0-380486C4CF5A}" presName="thickLine" presStyleLbl="alignNode1" presStyleIdx="0" presStyleCnt="3"/>
      <dgm:spPr/>
    </dgm:pt>
    <dgm:pt modelId="{8009FF7C-9E7D-164E-AFCA-874CBBDF51A9}" type="pres">
      <dgm:prSet presAssocID="{B777D53F-208D-41DE-9BB0-380486C4CF5A}" presName="horz1" presStyleCnt="0"/>
      <dgm:spPr/>
    </dgm:pt>
    <dgm:pt modelId="{14B2F251-A110-FF42-99CF-1F2B59608A1B}" type="pres">
      <dgm:prSet presAssocID="{B777D53F-208D-41DE-9BB0-380486C4CF5A}" presName="tx1" presStyleLbl="revTx" presStyleIdx="0" presStyleCnt="3"/>
      <dgm:spPr/>
    </dgm:pt>
    <dgm:pt modelId="{020C5C87-4B87-BF40-8D81-15CD3DF2AB33}" type="pres">
      <dgm:prSet presAssocID="{B777D53F-208D-41DE-9BB0-380486C4CF5A}" presName="vert1" presStyleCnt="0"/>
      <dgm:spPr/>
    </dgm:pt>
    <dgm:pt modelId="{7701DA66-CB2A-AA49-A22A-DC049D63C4EB}" type="pres">
      <dgm:prSet presAssocID="{507EB83B-206F-41F5-97EB-CB34C90E0409}" presName="thickLine" presStyleLbl="alignNode1" presStyleIdx="1" presStyleCnt="3"/>
      <dgm:spPr/>
    </dgm:pt>
    <dgm:pt modelId="{7BDB7D49-6E9D-D449-99C6-ED4FF76447D8}" type="pres">
      <dgm:prSet presAssocID="{507EB83B-206F-41F5-97EB-CB34C90E0409}" presName="horz1" presStyleCnt="0"/>
      <dgm:spPr/>
    </dgm:pt>
    <dgm:pt modelId="{55AA6260-7E53-034A-B4A5-2146D3AEE668}" type="pres">
      <dgm:prSet presAssocID="{507EB83B-206F-41F5-97EB-CB34C90E0409}" presName="tx1" presStyleLbl="revTx" presStyleIdx="1" presStyleCnt="3"/>
      <dgm:spPr/>
    </dgm:pt>
    <dgm:pt modelId="{3B821ECD-14AD-D548-8D48-747EA98276D0}" type="pres">
      <dgm:prSet presAssocID="{507EB83B-206F-41F5-97EB-CB34C90E0409}" presName="vert1" presStyleCnt="0"/>
      <dgm:spPr/>
    </dgm:pt>
    <dgm:pt modelId="{F58CC412-73BE-AC47-950C-CE6ECCCB80EA}" type="pres">
      <dgm:prSet presAssocID="{67A03EC9-8CF0-4B64-9774-4C642AD1BBC1}" presName="thickLine" presStyleLbl="alignNode1" presStyleIdx="2" presStyleCnt="3"/>
      <dgm:spPr/>
    </dgm:pt>
    <dgm:pt modelId="{99EB6727-2234-3F49-BB77-C0E8FEA9532E}" type="pres">
      <dgm:prSet presAssocID="{67A03EC9-8CF0-4B64-9774-4C642AD1BBC1}" presName="horz1" presStyleCnt="0"/>
      <dgm:spPr/>
    </dgm:pt>
    <dgm:pt modelId="{48E93AAC-B53C-7648-B766-D603BE0E8FD5}" type="pres">
      <dgm:prSet presAssocID="{67A03EC9-8CF0-4B64-9774-4C642AD1BBC1}" presName="tx1" presStyleLbl="revTx" presStyleIdx="2" presStyleCnt="3"/>
      <dgm:spPr/>
    </dgm:pt>
    <dgm:pt modelId="{5F9B842B-5713-644E-A7F9-41A275D0C57E}" type="pres">
      <dgm:prSet presAssocID="{67A03EC9-8CF0-4B64-9774-4C642AD1BBC1}" presName="vert1" presStyleCnt="0"/>
      <dgm:spPr/>
    </dgm:pt>
  </dgm:ptLst>
  <dgm:cxnLst>
    <dgm:cxn modelId="{731C0102-717D-004A-9F09-1343F5DA4156}" type="presOf" srcId="{5DC6C779-7259-4C99-8388-C0C187854E9D}" destId="{04833284-7DF6-3449-AEC3-6ADF6383D10D}" srcOrd="0" destOrd="0" presId="urn:microsoft.com/office/officeart/2008/layout/LinedList"/>
    <dgm:cxn modelId="{7319535A-7E99-41D5-8401-7A1CE047C10C}" srcId="{5DC6C779-7259-4C99-8388-C0C187854E9D}" destId="{B777D53F-208D-41DE-9BB0-380486C4CF5A}" srcOrd="0" destOrd="0" parTransId="{F35B0749-5690-4BF0-BFB1-62AE095ECC2C}" sibTransId="{CC4D9BBE-4D41-42F7-B17F-3FEFB4D0B69F}"/>
    <dgm:cxn modelId="{D2347B90-88D2-43F6-8F1D-0006BA8171EC}" srcId="{5DC6C779-7259-4C99-8388-C0C187854E9D}" destId="{67A03EC9-8CF0-4B64-9774-4C642AD1BBC1}" srcOrd="2" destOrd="0" parTransId="{EC97F1F9-E5AB-4BCD-9AA4-9BC1FE6C27AA}" sibTransId="{E6DAE02E-914A-40FB-9D33-6B5ACAAD5DCA}"/>
    <dgm:cxn modelId="{521424AE-6F85-4B8B-8A7A-D949B5B58021}" srcId="{5DC6C779-7259-4C99-8388-C0C187854E9D}" destId="{507EB83B-206F-41F5-97EB-CB34C90E0409}" srcOrd="1" destOrd="0" parTransId="{A7F56A2B-697E-4FB4-8EC7-C80AFD07BEE2}" sibTransId="{66BA0099-1C4B-48CB-BB10-DB582A20B01F}"/>
    <dgm:cxn modelId="{E9B3C3B7-E0A5-0B4A-92D7-1F543056C843}" type="presOf" srcId="{67A03EC9-8CF0-4B64-9774-4C642AD1BBC1}" destId="{48E93AAC-B53C-7648-B766-D603BE0E8FD5}" srcOrd="0" destOrd="0" presId="urn:microsoft.com/office/officeart/2008/layout/LinedList"/>
    <dgm:cxn modelId="{B732FBBC-44E4-8D4E-AB83-F1D49ED3F420}" type="presOf" srcId="{B777D53F-208D-41DE-9BB0-380486C4CF5A}" destId="{14B2F251-A110-FF42-99CF-1F2B59608A1B}" srcOrd="0" destOrd="0" presId="urn:microsoft.com/office/officeart/2008/layout/LinedList"/>
    <dgm:cxn modelId="{12B81EBF-D0C2-6544-A7C9-23A115276CDD}" type="presOf" srcId="{507EB83B-206F-41F5-97EB-CB34C90E0409}" destId="{55AA6260-7E53-034A-B4A5-2146D3AEE668}" srcOrd="0" destOrd="0" presId="urn:microsoft.com/office/officeart/2008/layout/LinedList"/>
    <dgm:cxn modelId="{72EC68EB-8C86-6A44-ADD4-EA2ED5EB5493}" type="presParOf" srcId="{04833284-7DF6-3449-AEC3-6ADF6383D10D}" destId="{209E783B-AD03-6E40-BFFC-893F02FA94BE}" srcOrd="0" destOrd="0" presId="urn:microsoft.com/office/officeart/2008/layout/LinedList"/>
    <dgm:cxn modelId="{E813E0C8-DC53-804F-B88D-CB61635B87A4}" type="presParOf" srcId="{04833284-7DF6-3449-AEC3-6ADF6383D10D}" destId="{8009FF7C-9E7D-164E-AFCA-874CBBDF51A9}" srcOrd="1" destOrd="0" presId="urn:microsoft.com/office/officeart/2008/layout/LinedList"/>
    <dgm:cxn modelId="{4549B26F-7C08-B949-92CB-74110C4CC687}" type="presParOf" srcId="{8009FF7C-9E7D-164E-AFCA-874CBBDF51A9}" destId="{14B2F251-A110-FF42-99CF-1F2B59608A1B}" srcOrd="0" destOrd="0" presId="urn:microsoft.com/office/officeart/2008/layout/LinedList"/>
    <dgm:cxn modelId="{57340BED-BA86-3C43-AE0E-0EB4EF991E5D}" type="presParOf" srcId="{8009FF7C-9E7D-164E-AFCA-874CBBDF51A9}" destId="{020C5C87-4B87-BF40-8D81-15CD3DF2AB33}" srcOrd="1" destOrd="0" presId="urn:microsoft.com/office/officeart/2008/layout/LinedList"/>
    <dgm:cxn modelId="{C6C9DB05-CE58-7D43-93D9-D4C61FBB3231}" type="presParOf" srcId="{04833284-7DF6-3449-AEC3-6ADF6383D10D}" destId="{7701DA66-CB2A-AA49-A22A-DC049D63C4EB}" srcOrd="2" destOrd="0" presId="urn:microsoft.com/office/officeart/2008/layout/LinedList"/>
    <dgm:cxn modelId="{7CCEA6AE-6B6C-B14A-979D-5AD87AA5905C}" type="presParOf" srcId="{04833284-7DF6-3449-AEC3-6ADF6383D10D}" destId="{7BDB7D49-6E9D-D449-99C6-ED4FF76447D8}" srcOrd="3" destOrd="0" presId="urn:microsoft.com/office/officeart/2008/layout/LinedList"/>
    <dgm:cxn modelId="{C796E034-A6A6-0C4A-999A-E614ACEE0780}" type="presParOf" srcId="{7BDB7D49-6E9D-D449-99C6-ED4FF76447D8}" destId="{55AA6260-7E53-034A-B4A5-2146D3AEE668}" srcOrd="0" destOrd="0" presId="urn:microsoft.com/office/officeart/2008/layout/LinedList"/>
    <dgm:cxn modelId="{34736E8F-3C18-6A44-A951-EF8998D5043C}" type="presParOf" srcId="{7BDB7D49-6E9D-D449-99C6-ED4FF76447D8}" destId="{3B821ECD-14AD-D548-8D48-747EA98276D0}" srcOrd="1" destOrd="0" presId="urn:microsoft.com/office/officeart/2008/layout/LinedList"/>
    <dgm:cxn modelId="{CD06EECD-6781-2241-A2F6-FC2A36CDAEE9}" type="presParOf" srcId="{04833284-7DF6-3449-AEC3-6ADF6383D10D}" destId="{F58CC412-73BE-AC47-950C-CE6ECCCB80EA}" srcOrd="4" destOrd="0" presId="urn:microsoft.com/office/officeart/2008/layout/LinedList"/>
    <dgm:cxn modelId="{3788DCE9-C38A-764C-8906-FAABD855A121}" type="presParOf" srcId="{04833284-7DF6-3449-AEC3-6ADF6383D10D}" destId="{99EB6727-2234-3F49-BB77-C0E8FEA9532E}" srcOrd="5" destOrd="0" presId="urn:microsoft.com/office/officeart/2008/layout/LinedList"/>
    <dgm:cxn modelId="{04F2ECF7-D08B-AA4A-BE02-87C0C76756F3}" type="presParOf" srcId="{99EB6727-2234-3F49-BB77-C0E8FEA9532E}" destId="{48E93AAC-B53C-7648-B766-D603BE0E8FD5}" srcOrd="0" destOrd="0" presId="urn:microsoft.com/office/officeart/2008/layout/LinedList"/>
    <dgm:cxn modelId="{742B5C05-E029-864C-B87D-681F199325B4}" type="presParOf" srcId="{99EB6727-2234-3F49-BB77-C0E8FEA9532E}" destId="{5F9B842B-5713-644E-A7F9-41A275D0C57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4A5403-147F-4FE0-893D-CFFBF3C2DCB0}" type="doc">
      <dgm:prSet loTypeId="urn:microsoft.com/office/officeart/2005/8/layout/hierarchy1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0A42B8D-2A72-4F62-9AD7-26C70144FE4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Select a </a:t>
          </a:r>
          <a:r>
            <a:rPr lang="de-DE" err="1"/>
            <a:t>narrow</a:t>
          </a:r>
          <a:r>
            <a:rPr lang="de-DE"/>
            <a:t> band </a:t>
          </a:r>
          <a:r>
            <a:rPr lang="de-DE" err="1"/>
            <a:t>of</a:t>
          </a:r>
          <a:r>
            <a:rPr lang="de-DE"/>
            <a:t> </a:t>
          </a:r>
          <a:r>
            <a:rPr lang="de-DE" b="1"/>
            <a:t>2 MHz</a:t>
          </a:r>
          <a:r>
            <a:rPr lang="de-DE"/>
            <a:t>: </a:t>
          </a:r>
          <a:r>
            <a:rPr lang="de-DE" err="1"/>
            <a:t>from</a:t>
          </a:r>
          <a:r>
            <a:rPr lang="de-DE"/>
            <a:t> </a:t>
          </a:r>
          <a:r>
            <a:rPr lang="de-DE" b="1"/>
            <a:t>2429 MHz</a:t>
          </a:r>
          <a:r>
            <a:rPr lang="de-DE"/>
            <a:t> </a:t>
          </a:r>
          <a:r>
            <a:rPr lang="de-DE" err="1"/>
            <a:t>to</a:t>
          </a:r>
          <a:r>
            <a:rPr lang="de-DE"/>
            <a:t> </a:t>
          </a:r>
          <a:r>
            <a:rPr lang="de-DE" b="1"/>
            <a:t>2431</a:t>
          </a:r>
          <a:r>
            <a:rPr lang="de-DE"/>
            <a:t> </a:t>
          </a:r>
          <a:r>
            <a:rPr lang="de-DE" b="1"/>
            <a:t>MHz</a:t>
          </a:r>
          <a:endParaRPr lang="en-US"/>
        </a:p>
      </dgm:t>
    </dgm:pt>
    <dgm:pt modelId="{610BE3B8-3A3C-4503-8665-988ECEFF123B}" type="parTrans" cxnId="{C727A647-5A15-4D8B-9409-A3E270479EE3}">
      <dgm:prSet/>
      <dgm:spPr/>
      <dgm:t>
        <a:bodyPr/>
        <a:lstStyle/>
        <a:p>
          <a:endParaRPr lang="en-US"/>
        </a:p>
      </dgm:t>
    </dgm:pt>
    <dgm:pt modelId="{AF4E4A92-9385-46EC-B4EC-599831140681}" type="sibTrans" cxnId="{C727A647-5A15-4D8B-9409-A3E270479EE3}">
      <dgm:prSet/>
      <dgm:spPr/>
      <dgm:t>
        <a:bodyPr/>
        <a:lstStyle/>
        <a:p>
          <a:endParaRPr lang="en-US"/>
        </a:p>
      </dgm:t>
    </dgm:pt>
    <dgm:pt modelId="{CA8CE73F-73D1-4891-AEDF-B3A4BAB9785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/>
            <a:t>Serious confusion between </a:t>
          </a:r>
          <a:r>
            <a:rPr lang="de-DE" b="1"/>
            <a:t>WiFi RCH 1</a:t>
          </a:r>
          <a:r>
            <a:rPr lang="de-DE" b="0"/>
            <a:t> and </a:t>
          </a:r>
          <a:r>
            <a:rPr lang="de-DE" b="1"/>
            <a:t>WiFi RCH 2</a:t>
          </a:r>
          <a:endParaRPr lang="en-US"/>
        </a:p>
      </dgm:t>
    </dgm:pt>
    <dgm:pt modelId="{2DFDC28F-5A4F-461F-AB09-BD6A3D390987}" type="parTrans" cxnId="{DBD7F6D1-A7D1-49CE-9974-167E6684DFA5}">
      <dgm:prSet/>
      <dgm:spPr/>
      <dgm:t>
        <a:bodyPr/>
        <a:lstStyle/>
        <a:p>
          <a:endParaRPr lang="en-US"/>
        </a:p>
      </dgm:t>
    </dgm:pt>
    <dgm:pt modelId="{CE709304-E043-491B-BBD2-EBD5BEC519BA}" type="sibTrans" cxnId="{DBD7F6D1-A7D1-49CE-9974-167E6684DFA5}">
      <dgm:prSet/>
      <dgm:spPr/>
      <dgm:t>
        <a:bodyPr/>
        <a:lstStyle/>
        <a:p>
          <a:endParaRPr lang="en-US"/>
        </a:p>
      </dgm:t>
    </dgm:pt>
    <dgm:pt modelId="{866E29E7-D5E6-4DAD-AB82-09606AFC052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>
              <a:solidFill>
                <a:srgbClr val="FF0000"/>
              </a:solidFill>
            </a:rPr>
            <a:t>Select </a:t>
          </a:r>
          <a:r>
            <a:rPr lang="de-DE" b="1" err="1">
              <a:solidFill>
                <a:srgbClr val="FF0000"/>
              </a:solidFill>
            </a:rPr>
            <a:t>another</a:t>
          </a:r>
          <a:r>
            <a:rPr lang="de-DE" b="1">
              <a:solidFill>
                <a:srgbClr val="FF0000"/>
              </a:solidFill>
            </a:rPr>
            <a:t> </a:t>
          </a:r>
          <a:r>
            <a:rPr lang="de-DE" b="1" err="1">
              <a:solidFill>
                <a:srgbClr val="FF0000"/>
              </a:solidFill>
            </a:rPr>
            <a:t>narrow</a:t>
          </a:r>
          <a:r>
            <a:rPr lang="de-DE" b="1">
              <a:solidFill>
                <a:srgbClr val="FF0000"/>
              </a:solidFill>
            </a:rPr>
            <a:t> band </a:t>
          </a:r>
          <a:r>
            <a:rPr lang="de-DE" b="1" err="1">
              <a:solidFill>
                <a:srgbClr val="FF0000"/>
              </a:solidFill>
            </a:rPr>
            <a:t>to</a:t>
          </a:r>
          <a:r>
            <a:rPr lang="de-DE" b="1">
              <a:solidFill>
                <a:srgbClr val="FF0000"/>
              </a:solidFill>
            </a:rPr>
            <a:t> </a:t>
          </a:r>
          <a:r>
            <a:rPr lang="de-DE" b="1" err="1">
              <a:solidFill>
                <a:srgbClr val="FF0000"/>
              </a:solidFill>
            </a:rPr>
            <a:t>differentiate</a:t>
          </a:r>
          <a:r>
            <a:rPr lang="de-DE" b="1">
              <a:solidFill>
                <a:srgbClr val="FF0000"/>
              </a:solidFill>
            </a:rPr>
            <a:t> </a:t>
          </a:r>
          <a:r>
            <a:rPr lang="de-DE" b="1" err="1">
              <a:solidFill>
                <a:srgbClr val="FF0000"/>
              </a:solidFill>
            </a:rPr>
            <a:t>them</a:t>
          </a:r>
          <a:r>
            <a:rPr lang="de-DE" b="1">
              <a:solidFill>
                <a:srgbClr val="FF0000"/>
              </a:solidFill>
            </a:rPr>
            <a:t>!</a:t>
          </a:r>
          <a:endParaRPr lang="en-US" b="1">
            <a:solidFill>
              <a:srgbClr val="FF0000"/>
            </a:solidFill>
          </a:endParaRPr>
        </a:p>
      </dgm:t>
    </dgm:pt>
    <dgm:pt modelId="{E296C5D6-3C03-41CA-A36A-CA514275861B}" type="parTrans" cxnId="{CB1CD7DE-30E0-4BFB-AEB7-94BA83C84FB3}">
      <dgm:prSet/>
      <dgm:spPr/>
      <dgm:t>
        <a:bodyPr/>
        <a:lstStyle/>
        <a:p>
          <a:endParaRPr lang="en-US"/>
        </a:p>
      </dgm:t>
    </dgm:pt>
    <dgm:pt modelId="{0EBE28F4-5F58-41AF-8098-C941141CBA55}" type="sibTrans" cxnId="{CB1CD7DE-30E0-4BFB-AEB7-94BA83C84FB3}">
      <dgm:prSet/>
      <dgm:spPr/>
      <dgm:t>
        <a:bodyPr/>
        <a:lstStyle/>
        <a:p>
          <a:endParaRPr lang="en-US"/>
        </a:p>
      </dgm:t>
    </dgm:pt>
    <dgm:pt modelId="{E669BEE1-6262-DC4A-8292-FE0A6456EC34}" type="pres">
      <dgm:prSet presAssocID="{4F4A5403-147F-4FE0-893D-CFFBF3C2DCB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19645B-9C88-424B-A55E-1940D10591C4}" type="pres">
      <dgm:prSet presAssocID="{90A42B8D-2A72-4F62-9AD7-26C70144FE4B}" presName="hierRoot1" presStyleCnt="0"/>
      <dgm:spPr/>
    </dgm:pt>
    <dgm:pt modelId="{118D109C-AF53-0F42-8612-E683E2808706}" type="pres">
      <dgm:prSet presAssocID="{90A42B8D-2A72-4F62-9AD7-26C70144FE4B}" presName="composite" presStyleCnt="0"/>
      <dgm:spPr/>
    </dgm:pt>
    <dgm:pt modelId="{CCB83062-3576-1C4F-9295-9BC3E335BD0C}" type="pres">
      <dgm:prSet presAssocID="{90A42B8D-2A72-4F62-9AD7-26C70144FE4B}" presName="background" presStyleLbl="node0" presStyleIdx="0" presStyleCnt="3"/>
      <dgm:spPr/>
    </dgm:pt>
    <dgm:pt modelId="{16F683D1-DF5E-D04E-8FD6-54F17F5F6AF7}" type="pres">
      <dgm:prSet presAssocID="{90A42B8D-2A72-4F62-9AD7-26C70144FE4B}" presName="text" presStyleLbl="fgAcc0" presStyleIdx="0" presStyleCnt="3">
        <dgm:presLayoutVars>
          <dgm:chPref val="3"/>
        </dgm:presLayoutVars>
      </dgm:prSet>
      <dgm:spPr/>
    </dgm:pt>
    <dgm:pt modelId="{BA312F7C-4149-3D4A-845C-75022DFDDD1A}" type="pres">
      <dgm:prSet presAssocID="{90A42B8D-2A72-4F62-9AD7-26C70144FE4B}" presName="hierChild2" presStyleCnt="0"/>
      <dgm:spPr/>
    </dgm:pt>
    <dgm:pt modelId="{197D004D-B3DD-8448-8A43-4546AA2BDA53}" type="pres">
      <dgm:prSet presAssocID="{CA8CE73F-73D1-4891-AEDF-B3A4BAB97856}" presName="hierRoot1" presStyleCnt="0"/>
      <dgm:spPr/>
    </dgm:pt>
    <dgm:pt modelId="{5D6C9B07-4BEA-AB46-A560-D87E3B73C3A0}" type="pres">
      <dgm:prSet presAssocID="{CA8CE73F-73D1-4891-AEDF-B3A4BAB97856}" presName="composite" presStyleCnt="0"/>
      <dgm:spPr/>
    </dgm:pt>
    <dgm:pt modelId="{5807C2A5-81D1-3146-B14C-5DA91C50E88C}" type="pres">
      <dgm:prSet presAssocID="{CA8CE73F-73D1-4891-AEDF-B3A4BAB97856}" presName="background" presStyleLbl="node0" presStyleIdx="1" presStyleCnt="3"/>
      <dgm:spPr/>
    </dgm:pt>
    <dgm:pt modelId="{7CA50EF3-319A-E947-96F7-A482D084F625}" type="pres">
      <dgm:prSet presAssocID="{CA8CE73F-73D1-4891-AEDF-B3A4BAB97856}" presName="text" presStyleLbl="fgAcc0" presStyleIdx="1" presStyleCnt="3">
        <dgm:presLayoutVars>
          <dgm:chPref val="3"/>
        </dgm:presLayoutVars>
      </dgm:prSet>
      <dgm:spPr/>
    </dgm:pt>
    <dgm:pt modelId="{47D0E7DF-5447-3E43-AC24-C2DBA2CE1848}" type="pres">
      <dgm:prSet presAssocID="{CA8CE73F-73D1-4891-AEDF-B3A4BAB97856}" presName="hierChild2" presStyleCnt="0"/>
      <dgm:spPr/>
    </dgm:pt>
    <dgm:pt modelId="{3985FFBD-C4E3-C446-B89B-3440927D4603}" type="pres">
      <dgm:prSet presAssocID="{866E29E7-D5E6-4DAD-AB82-09606AFC0524}" presName="hierRoot1" presStyleCnt="0"/>
      <dgm:spPr/>
    </dgm:pt>
    <dgm:pt modelId="{59B8F13E-3961-D647-831A-FDD2E1E69FBB}" type="pres">
      <dgm:prSet presAssocID="{866E29E7-D5E6-4DAD-AB82-09606AFC0524}" presName="composite" presStyleCnt="0"/>
      <dgm:spPr/>
    </dgm:pt>
    <dgm:pt modelId="{30DA9B4E-DFA9-054E-876A-1DBF8C4BB8B1}" type="pres">
      <dgm:prSet presAssocID="{866E29E7-D5E6-4DAD-AB82-09606AFC0524}" presName="background" presStyleLbl="node0" presStyleIdx="2" presStyleCnt="3"/>
      <dgm:spPr/>
    </dgm:pt>
    <dgm:pt modelId="{A6AD64BC-A80A-3A4D-89CF-C9803F4C8F8D}" type="pres">
      <dgm:prSet presAssocID="{866E29E7-D5E6-4DAD-AB82-09606AFC0524}" presName="text" presStyleLbl="fgAcc0" presStyleIdx="2" presStyleCnt="3">
        <dgm:presLayoutVars>
          <dgm:chPref val="3"/>
        </dgm:presLayoutVars>
      </dgm:prSet>
      <dgm:spPr/>
    </dgm:pt>
    <dgm:pt modelId="{DF6D7E62-4F57-4746-87BB-E2F06C5803A8}" type="pres">
      <dgm:prSet presAssocID="{866E29E7-D5E6-4DAD-AB82-09606AFC0524}" presName="hierChild2" presStyleCnt="0"/>
      <dgm:spPr/>
    </dgm:pt>
  </dgm:ptLst>
  <dgm:cxnLst>
    <dgm:cxn modelId="{C017F905-9051-5046-8D31-E025E8D88E94}" type="presOf" srcId="{4F4A5403-147F-4FE0-893D-CFFBF3C2DCB0}" destId="{E669BEE1-6262-DC4A-8292-FE0A6456EC34}" srcOrd="0" destOrd="0" presId="urn:microsoft.com/office/officeart/2005/8/layout/hierarchy1"/>
    <dgm:cxn modelId="{5EADF20B-2D7C-D945-BD84-271E9617C2B9}" type="presOf" srcId="{90A42B8D-2A72-4F62-9AD7-26C70144FE4B}" destId="{16F683D1-DF5E-D04E-8FD6-54F17F5F6AF7}" srcOrd="0" destOrd="0" presId="urn:microsoft.com/office/officeart/2005/8/layout/hierarchy1"/>
    <dgm:cxn modelId="{C727A647-5A15-4D8B-9409-A3E270479EE3}" srcId="{4F4A5403-147F-4FE0-893D-CFFBF3C2DCB0}" destId="{90A42B8D-2A72-4F62-9AD7-26C70144FE4B}" srcOrd="0" destOrd="0" parTransId="{610BE3B8-3A3C-4503-8665-988ECEFF123B}" sibTransId="{AF4E4A92-9385-46EC-B4EC-599831140681}"/>
    <dgm:cxn modelId="{1FF6C382-8390-7E45-BAB9-77AD0FC7DCBF}" type="presOf" srcId="{CA8CE73F-73D1-4891-AEDF-B3A4BAB97856}" destId="{7CA50EF3-319A-E947-96F7-A482D084F625}" srcOrd="0" destOrd="0" presId="urn:microsoft.com/office/officeart/2005/8/layout/hierarchy1"/>
    <dgm:cxn modelId="{DBD7F6D1-A7D1-49CE-9974-167E6684DFA5}" srcId="{4F4A5403-147F-4FE0-893D-CFFBF3C2DCB0}" destId="{CA8CE73F-73D1-4891-AEDF-B3A4BAB97856}" srcOrd="1" destOrd="0" parTransId="{2DFDC28F-5A4F-461F-AB09-BD6A3D390987}" sibTransId="{CE709304-E043-491B-BBD2-EBD5BEC519BA}"/>
    <dgm:cxn modelId="{CB1CD7DE-30E0-4BFB-AEB7-94BA83C84FB3}" srcId="{4F4A5403-147F-4FE0-893D-CFFBF3C2DCB0}" destId="{866E29E7-D5E6-4DAD-AB82-09606AFC0524}" srcOrd="2" destOrd="0" parTransId="{E296C5D6-3C03-41CA-A36A-CA514275861B}" sibTransId="{0EBE28F4-5F58-41AF-8098-C941141CBA55}"/>
    <dgm:cxn modelId="{8CCF6BE8-A970-1C43-AD88-C2433B1CC025}" type="presOf" srcId="{866E29E7-D5E6-4DAD-AB82-09606AFC0524}" destId="{A6AD64BC-A80A-3A4D-89CF-C9803F4C8F8D}" srcOrd="0" destOrd="0" presId="urn:microsoft.com/office/officeart/2005/8/layout/hierarchy1"/>
    <dgm:cxn modelId="{9CBAE59B-134C-6D42-8917-33F2DB740F12}" type="presParOf" srcId="{E669BEE1-6262-DC4A-8292-FE0A6456EC34}" destId="{7C19645B-9C88-424B-A55E-1940D10591C4}" srcOrd="0" destOrd="0" presId="urn:microsoft.com/office/officeart/2005/8/layout/hierarchy1"/>
    <dgm:cxn modelId="{DD314CE2-A956-0842-B0B5-FA5BA87115CD}" type="presParOf" srcId="{7C19645B-9C88-424B-A55E-1940D10591C4}" destId="{118D109C-AF53-0F42-8612-E683E2808706}" srcOrd="0" destOrd="0" presId="urn:microsoft.com/office/officeart/2005/8/layout/hierarchy1"/>
    <dgm:cxn modelId="{DE2BF0B0-26E1-884F-8D2E-9F6DC7C86204}" type="presParOf" srcId="{118D109C-AF53-0F42-8612-E683E2808706}" destId="{CCB83062-3576-1C4F-9295-9BC3E335BD0C}" srcOrd="0" destOrd="0" presId="urn:microsoft.com/office/officeart/2005/8/layout/hierarchy1"/>
    <dgm:cxn modelId="{790B56FD-FDB3-F84D-8CA9-AFF3FEEE1613}" type="presParOf" srcId="{118D109C-AF53-0F42-8612-E683E2808706}" destId="{16F683D1-DF5E-D04E-8FD6-54F17F5F6AF7}" srcOrd="1" destOrd="0" presId="urn:microsoft.com/office/officeart/2005/8/layout/hierarchy1"/>
    <dgm:cxn modelId="{52815395-F4DD-054E-AA1C-79041975A5C5}" type="presParOf" srcId="{7C19645B-9C88-424B-A55E-1940D10591C4}" destId="{BA312F7C-4149-3D4A-845C-75022DFDDD1A}" srcOrd="1" destOrd="0" presId="urn:microsoft.com/office/officeart/2005/8/layout/hierarchy1"/>
    <dgm:cxn modelId="{362FBAE4-9F82-CA4E-B2D1-9C46DBB0399B}" type="presParOf" srcId="{E669BEE1-6262-DC4A-8292-FE0A6456EC34}" destId="{197D004D-B3DD-8448-8A43-4546AA2BDA53}" srcOrd="1" destOrd="0" presId="urn:microsoft.com/office/officeart/2005/8/layout/hierarchy1"/>
    <dgm:cxn modelId="{E8ECB60A-2CAB-7F40-8FA8-BE3BD7CD4A96}" type="presParOf" srcId="{197D004D-B3DD-8448-8A43-4546AA2BDA53}" destId="{5D6C9B07-4BEA-AB46-A560-D87E3B73C3A0}" srcOrd="0" destOrd="0" presId="urn:microsoft.com/office/officeart/2005/8/layout/hierarchy1"/>
    <dgm:cxn modelId="{000DA35B-60C7-2449-8126-CC5F184D0B89}" type="presParOf" srcId="{5D6C9B07-4BEA-AB46-A560-D87E3B73C3A0}" destId="{5807C2A5-81D1-3146-B14C-5DA91C50E88C}" srcOrd="0" destOrd="0" presId="urn:microsoft.com/office/officeart/2005/8/layout/hierarchy1"/>
    <dgm:cxn modelId="{BC48CC62-5E75-8C4B-A407-96EF95976D76}" type="presParOf" srcId="{5D6C9B07-4BEA-AB46-A560-D87E3B73C3A0}" destId="{7CA50EF3-319A-E947-96F7-A482D084F625}" srcOrd="1" destOrd="0" presId="urn:microsoft.com/office/officeart/2005/8/layout/hierarchy1"/>
    <dgm:cxn modelId="{7ACB008B-2B86-7E45-8695-849A2A50839C}" type="presParOf" srcId="{197D004D-B3DD-8448-8A43-4546AA2BDA53}" destId="{47D0E7DF-5447-3E43-AC24-C2DBA2CE1848}" srcOrd="1" destOrd="0" presId="urn:microsoft.com/office/officeart/2005/8/layout/hierarchy1"/>
    <dgm:cxn modelId="{47478DD3-D663-C34E-AE3E-BCCFA57B2F8C}" type="presParOf" srcId="{E669BEE1-6262-DC4A-8292-FE0A6456EC34}" destId="{3985FFBD-C4E3-C446-B89B-3440927D4603}" srcOrd="2" destOrd="0" presId="urn:microsoft.com/office/officeart/2005/8/layout/hierarchy1"/>
    <dgm:cxn modelId="{DA66CF44-8C66-FE4A-B617-CBE20B692DF7}" type="presParOf" srcId="{3985FFBD-C4E3-C446-B89B-3440927D4603}" destId="{59B8F13E-3961-D647-831A-FDD2E1E69FBB}" srcOrd="0" destOrd="0" presId="urn:microsoft.com/office/officeart/2005/8/layout/hierarchy1"/>
    <dgm:cxn modelId="{1835ADCF-3F9F-304E-B141-8A2F9A8C7D23}" type="presParOf" srcId="{59B8F13E-3961-D647-831A-FDD2E1E69FBB}" destId="{30DA9B4E-DFA9-054E-876A-1DBF8C4BB8B1}" srcOrd="0" destOrd="0" presId="urn:microsoft.com/office/officeart/2005/8/layout/hierarchy1"/>
    <dgm:cxn modelId="{5AC3C797-4611-1F4F-93DD-32F8B3653D07}" type="presParOf" srcId="{59B8F13E-3961-D647-831A-FDD2E1E69FBB}" destId="{A6AD64BC-A80A-3A4D-89CF-C9803F4C8F8D}" srcOrd="1" destOrd="0" presId="urn:microsoft.com/office/officeart/2005/8/layout/hierarchy1"/>
    <dgm:cxn modelId="{B4399981-F9AD-7247-8EC8-238A9F4C8C5B}" type="presParOf" srcId="{3985FFBD-C4E3-C446-B89B-3440927D4603}" destId="{DF6D7E62-4F57-4746-87BB-E2F06C5803A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3FDC98-9B2C-426A-9A42-088A5278025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C01B2EC-8355-489E-8534-8DF6E55E13AF}">
      <dgm:prSet/>
      <dgm:spPr/>
      <dgm:t>
        <a:bodyPr/>
        <a:lstStyle/>
        <a:p>
          <a:r>
            <a:rPr lang="en-US" b="0"/>
            <a:t>Ensemble method combines decisions from multiple models to improve the overall performance</a:t>
          </a:r>
          <a:endParaRPr lang="en-US"/>
        </a:p>
      </dgm:t>
    </dgm:pt>
    <dgm:pt modelId="{0556D6D7-51EE-4025-B502-15F6B6FEBA1D}" type="parTrans" cxnId="{61CA98C3-A3EA-4BC9-B79F-2AC456749274}">
      <dgm:prSet/>
      <dgm:spPr/>
      <dgm:t>
        <a:bodyPr/>
        <a:lstStyle/>
        <a:p>
          <a:endParaRPr lang="en-US"/>
        </a:p>
      </dgm:t>
    </dgm:pt>
    <dgm:pt modelId="{4369B88B-5118-46E8-940C-46D66155ED3D}" type="sibTrans" cxnId="{61CA98C3-A3EA-4BC9-B79F-2AC456749274}">
      <dgm:prSet/>
      <dgm:spPr/>
      <dgm:t>
        <a:bodyPr/>
        <a:lstStyle/>
        <a:p>
          <a:endParaRPr lang="en-US"/>
        </a:p>
      </dgm:t>
    </dgm:pt>
    <dgm:pt modelId="{151F957C-8BA0-46F4-9B4C-8535D8C99D08}">
      <dgm:prSet/>
      <dgm:spPr/>
      <dgm:t>
        <a:bodyPr/>
        <a:lstStyle/>
        <a:p>
          <a:r>
            <a:rPr lang="en-US" b="0"/>
            <a:t>The simplest ensemble method is voting </a:t>
          </a:r>
          <a:endParaRPr lang="en-US"/>
        </a:p>
      </dgm:t>
    </dgm:pt>
    <dgm:pt modelId="{2E5EE264-E1FF-499F-99B2-31E7F0490584}" type="parTrans" cxnId="{B5095051-D0A7-4CD5-8268-1409D263AAAF}">
      <dgm:prSet/>
      <dgm:spPr/>
      <dgm:t>
        <a:bodyPr/>
        <a:lstStyle/>
        <a:p>
          <a:endParaRPr lang="en-US"/>
        </a:p>
      </dgm:t>
    </dgm:pt>
    <dgm:pt modelId="{18213B79-A860-4359-B5EB-F87BD9B1405D}" type="sibTrans" cxnId="{B5095051-D0A7-4CD5-8268-1409D263AAAF}">
      <dgm:prSet/>
      <dgm:spPr/>
      <dgm:t>
        <a:bodyPr/>
        <a:lstStyle/>
        <a:p>
          <a:endParaRPr lang="en-US"/>
        </a:p>
      </dgm:t>
    </dgm:pt>
    <dgm:pt modelId="{958C254D-E6D2-4202-9A9A-9C0165DDAFB8}">
      <dgm:prSet/>
      <dgm:spPr/>
      <dgm:t>
        <a:bodyPr/>
        <a:lstStyle/>
        <a:p>
          <a:r>
            <a:rPr lang="en-US" b="0"/>
            <a:t>We tried voting, it doesn’t work well…</a:t>
          </a:r>
          <a:endParaRPr lang="en-US"/>
        </a:p>
      </dgm:t>
    </dgm:pt>
    <dgm:pt modelId="{C1E0FF36-21CF-4B9D-8CD9-657EA14CD160}" type="parTrans" cxnId="{4B8010B6-7DDD-4DC4-90C4-0D2F1074DAA6}">
      <dgm:prSet/>
      <dgm:spPr/>
      <dgm:t>
        <a:bodyPr/>
        <a:lstStyle/>
        <a:p>
          <a:endParaRPr lang="en-US"/>
        </a:p>
      </dgm:t>
    </dgm:pt>
    <dgm:pt modelId="{7A695EF4-D118-4FD8-BF5E-FF4FBAD4E1C1}" type="sibTrans" cxnId="{4B8010B6-7DDD-4DC4-90C4-0D2F1074DAA6}">
      <dgm:prSet/>
      <dgm:spPr/>
      <dgm:t>
        <a:bodyPr/>
        <a:lstStyle/>
        <a:p>
          <a:endParaRPr lang="en-US"/>
        </a:p>
      </dgm:t>
    </dgm:pt>
    <dgm:pt modelId="{87524988-89A0-4324-95E9-D687451C182A}">
      <dgm:prSet/>
      <dgm:spPr/>
      <dgm:t>
        <a:bodyPr/>
        <a:lstStyle/>
        <a:p>
          <a:r>
            <a:rPr lang="en-US" b="0"/>
            <a:t>Instead, for every decision made by each model, we assign </a:t>
          </a:r>
          <a:r>
            <a:rPr lang="en-US" b="1"/>
            <a:t>a confidence score</a:t>
          </a:r>
          <a:r>
            <a:rPr lang="en-US" b="0"/>
            <a:t> for it</a:t>
          </a:r>
          <a:endParaRPr lang="en-US"/>
        </a:p>
      </dgm:t>
    </dgm:pt>
    <dgm:pt modelId="{51F7C18F-B99E-4E68-8892-89E884B0F044}" type="parTrans" cxnId="{942FB6C4-EDBB-45ED-A7A5-30EFA8AAA129}">
      <dgm:prSet/>
      <dgm:spPr/>
      <dgm:t>
        <a:bodyPr/>
        <a:lstStyle/>
        <a:p>
          <a:endParaRPr lang="en-US"/>
        </a:p>
      </dgm:t>
    </dgm:pt>
    <dgm:pt modelId="{59F40614-8CFC-402A-9CEB-A6E053DEFFA7}" type="sibTrans" cxnId="{942FB6C4-EDBB-45ED-A7A5-30EFA8AAA129}">
      <dgm:prSet/>
      <dgm:spPr/>
      <dgm:t>
        <a:bodyPr/>
        <a:lstStyle/>
        <a:p>
          <a:endParaRPr lang="en-US"/>
        </a:p>
      </dgm:t>
    </dgm:pt>
    <dgm:pt modelId="{BFF80DFB-B7DF-4869-975A-0433CD62FE0F}">
      <dgm:prSet/>
      <dgm:spPr/>
      <dgm:t>
        <a:bodyPr/>
        <a:lstStyle/>
        <a:p>
          <a:r>
            <a:rPr lang="en-US" b="0"/>
            <a:t>To predict the label for each sample in the test set, we choose </a:t>
          </a:r>
          <a:r>
            <a:rPr lang="en-US" b="1"/>
            <a:t>the most confident model </a:t>
          </a:r>
          <a:r>
            <a:rPr lang="en-US" b="0"/>
            <a:t>to make the decision</a:t>
          </a:r>
          <a:endParaRPr lang="en-US"/>
        </a:p>
      </dgm:t>
    </dgm:pt>
    <dgm:pt modelId="{E121978D-90B9-4405-A0E8-173534A3BCF1}" type="parTrans" cxnId="{9071DF5C-A3A6-4594-8817-22A094897BA3}">
      <dgm:prSet/>
      <dgm:spPr/>
      <dgm:t>
        <a:bodyPr/>
        <a:lstStyle/>
        <a:p>
          <a:endParaRPr lang="en-US"/>
        </a:p>
      </dgm:t>
    </dgm:pt>
    <dgm:pt modelId="{7F183D95-8FAD-4E47-9223-DE745D0E8E5C}" type="sibTrans" cxnId="{9071DF5C-A3A6-4594-8817-22A094897BA3}">
      <dgm:prSet/>
      <dgm:spPr/>
      <dgm:t>
        <a:bodyPr/>
        <a:lstStyle/>
        <a:p>
          <a:endParaRPr lang="en-US"/>
        </a:p>
      </dgm:t>
    </dgm:pt>
    <dgm:pt modelId="{A967B831-D1CA-4C42-BCF6-5849F6803C0C}">
      <dgm:prSet/>
      <dgm:spPr/>
      <dgm:t>
        <a:bodyPr/>
        <a:lstStyle/>
        <a:p>
          <a:r>
            <a:rPr lang="en-US" b="0"/>
            <a:t>There are two candidate confidence scores: </a:t>
          </a:r>
          <a:endParaRPr lang="en-US"/>
        </a:p>
      </dgm:t>
    </dgm:pt>
    <dgm:pt modelId="{A40CFEC3-25A5-4324-A17D-F3A036DF7A61}" type="parTrans" cxnId="{180BBDBB-2529-4703-BD4A-398D08D8A541}">
      <dgm:prSet/>
      <dgm:spPr/>
      <dgm:t>
        <a:bodyPr/>
        <a:lstStyle/>
        <a:p>
          <a:endParaRPr lang="en-US"/>
        </a:p>
      </dgm:t>
    </dgm:pt>
    <dgm:pt modelId="{530A4E8C-912A-42A3-BEE3-C7ABDC02A0E2}" type="sibTrans" cxnId="{180BBDBB-2529-4703-BD4A-398D08D8A541}">
      <dgm:prSet/>
      <dgm:spPr/>
      <dgm:t>
        <a:bodyPr/>
        <a:lstStyle/>
        <a:p>
          <a:endParaRPr lang="en-US"/>
        </a:p>
      </dgm:t>
    </dgm:pt>
    <dgm:pt modelId="{345AA607-0F1A-4DBD-9722-12341A6D7149}">
      <dgm:prSet/>
      <dgm:spPr/>
      <dgm:t>
        <a:bodyPr/>
        <a:lstStyle/>
        <a:p>
          <a:r>
            <a:rPr lang="de-DE" b="0"/>
            <a:t>The precision score</a:t>
          </a:r>
          <a:endParaRPr lang="en-US"/>
        </a:p>
      </dgm:t>
    </dgm:pt>
    <dgm:pt modelId="{5B70F9D8-B690-4582-9E00-42B25765441C}" type="parTrans" cxnId="{D6ED0E3E-9473-4F47-B87D-E7851B1DA39F}">
      <dgm:prSet/>
      <dgm:spPr/>
      <dgm:t>
        <a:bodyPr/>
        <a:lstStyle/>
        <a:p>
          <a:endParaRPr lang="en-US"/>
        </a:p>
      </dgm:t>
    </dgm:pt>
    <dgm:pt modelId="{158991B9-BE7C-4FAD-A532-39224EA3B4E6}" type="sibTrans" cxnId="{D6ED0E3E-9473-4F47-B87D-E7851B1DA39F}">
      <dgm:prSet/>
      <dgm:spPr/>
      <dgm:t>
        <a:bodyPr/>
        <a:lstStyle/>
        <a:p>
          <a:endParaRPr lang="en-US"/>
        </a:p>
      </dgm:t>
    </dgm:pt>
    <dgm:pt modelId="{08615792-D7BD-49B1-9E79-EF688509A9DE}">
      <dgm:prSet/>
      <dgm:spPr/>
      <dgm:t>
        <a:bodyPr/>
        <a:lstStyle/>
        <a:p>
          <a:r>
            <a:rPr lang="de-DE" b="0"/>
            <a:t>The output of the last layer (softmax)</a:t>
          </a:r>
          <a:endParaRPr lang="en-US"/>
        </a:p>
      </dgm:t>
    </dgm:pt>
    <dgm:pt modelId="{0D1D7484-B063-4B8C-AD48-E45AB376C402}" type="parTrans" cxnId="{9832273A-CDD3-41DA-AB32-90836DFA4A3A}">
      <dgm:prSet/>
      <dgm:spPr/>
      <dgm:t>
        <a:bodyPr/>
        <a:lstStyle/>
        <a:p>
          <a:endParaRPr lang="en-US"/>
        </a:p>
      </dgm:t>
    </dgm:pt>
    <dgm:pt modelId="{71529743-B262-430B-976C-76E54C265031}" type="sibTrans" cxnId="{9832273A-CDD3-41DA-AB32-90836DFA4A3A}">
      <dgm:prSet/>
      <dgm:spPr/>
      <dgm:t>
        <a:bodyPr/>
        <a:lstStyle/>
        <a:p>
          <a:endParaRPr lang="en-US"/>
        </a:p>
      </dgm:t>
    </dgm:pt>
    <dgm:pt modelId="{E85816F7-E451-C440-8109-FE076C248C37}" type="pres">
      <dgm:prSet presAssocID="{E83FDC98-9B2C-426A-9A42-088A5278025D}" presName="linear" presStyleCnt="0">
        <dgm:presLayoutVars>
          <dgm:animLvl val="lvl"/>
          <dgm:resizeHandles val="exact"/>
        </dgm:presLayoutVars>
      </dgm:prSet>
      <dgm:spPr/>
    </dgm:pt>
    <dgm:pt modelId="{13AEA03E-1749-884E-8FEE-1B817CBA0714}" type="pres">
      <dgm:prSet presAssocID="{2C01B2EC-8355-489E-8534-8DF6E55E13A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DE49FBB-ED37-4744-8E56-010CE20A742E}" type="pres">
      <dgm:prSet presAssocID="{4369B88B-5118-46E8-940C-46D66155ED3D}" presName="spacer" presStyleCnt="0"/>
      <dgm:spPr/>
    </dgm:pt>
    <dgm:pt modelId="{5C2CB732-D21B-D843-A8F3-89C74FA4CB50}" type="pres">
      <dgm:prSet presAssocID="{151F957C-8BA0-46F4-9B4C-8535D8C99D0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83C4A1E-ED11-F348-BFEF-607576B44666}" type="pres">
      <dgm:prSet presAssocID="{18213B79-A860-4359-B5EB-F87BD9B1405D}" presName="spacer" presStyleCnt="0"/>
      <dgm:spPr/>
    </dgm:pt>
    <dgm:pt modelId="{2497BD33-B6AA-2849-A6EC-8145D1FF0010}" type="pres">
      <dgm:prSet presAssocID="{958C254D-E6D2-4202-9A9A-9C0165DDAFB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4B90A40-71B3-4048-B5AC-25CCC642DF44}" type="pres">
      <dgm:prSet presAssocID="{7A695EF4-D118-4FD8-BF5E-FF4FBAD4E1C1}" presName="spacer" presStyleCnt="0"/>
      <dgm:spPr/>
    </dgm:pt>
    <dgm:pt modelId="{9F7BEE18-D21C-104C-835A-F70915006813}" type="pres">
      <dgm:prSet presAssocID="{87524988-89A0-4324-95E9-D687451C182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D866BDA-336C-474E-8940-72B6364BDFF9}" type="pres">
      <dgm:prSet presAssocID="{59F40614-8CFC-402A-9CEB-A6E053DEFFA7}" presName="spacer" presStyleCnt="0"/>
      <dgm:spPr/>
    </dgm:pt>
    <dgm:pt modelId="{285B12A3-FE34-EC45-ABAD-A7FDA82120E5}" type="pres">
      <dgm:prSet presAssocID="{BFF80DFB-B7DF-4869-975A-0433CD62FE0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EDA786A-EE8F-5347-B0AB-B43ED5BFDD5F}" type="pres">
      <dgm:prSet presAssocID="{7F183D95-8FAD-4E47-9223-DE745D0E8E5C}" presName="spacer" presStyleCnt="0"/>
      <dgm:spPr/>
    </dgm:pt>
    <dgm:pt modelId="{F75C1148-88B0-194D-8D5E-AACE822A80F6}" type="pres">
      <dgm:prSet presAssocID="{A967B831-D1CA-4C42-BCF6-5849F6803C0C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7CD31F7F-AB7B-E542-BD16-469692FBFCA5}" type="pres">
      <dgm:prSet presAssocID="{A967B831-D1CA-4C42-BCF6-5849F6803C0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A5DF924-E254-EE48-8651-044196425E82}" type="presOf" srcId="{958C254D-E6D2-4202-9A9A-9C0165DDAFB8}" destId="{2497BD33-B6AA-2849-A6EC-8145D1FF0010}" srcOrd="0" destOrd="0" presId="urn:microsoft.com/office/officeart/2005/8/layout/vList2"/>
    <dgm:cxn modelId="{3AEAB02C-FACD-ED44-9CA6-6CD89D45B0B7}" type="presOf" srcId="{345AA607-0F1A-4DBD-9722-12341A6D7149}" destId="{7CD31F7F-AB7B-E542-BD16-469692FBFCA5}" srcOrd="0" destOrd="0" presId="urn:microsoft.com/office/officeart/2005/8/layout/vList2"/>
    <dgm:cxn modelId="{29B0F02E-7A77-AB4D-8EF1-B26D9EBB748B}" type="presOf" srcId="{2C01B2EC-8355-489E-8534-8DF6E55E13AF}" destId="{13AEA03E-1749-884E-8FEE-1B817CBA0714}" srcOrd="0" destOrd="0" presId="urn:microsoft.com/office/officeart/2005/8/layout/vList2"/>
    <dgm:cxn modelId="{C3ED3031-14D0-AB4A-95DF-B7C1F64DF9DD}" type="presOf" srcId="{BFF80DFB-B7DF-4869-975A-0433CD62FE0F}" destId="{285B12A3-FE34-EC45-ABAD-A7FDA82120E5}" srcOrd="0" destOrd="0" presId="urn:microsoft.com/office/officeart/2005/8/layout/vList2"/>
    <dgm:cxn modelId="{9832273A-CDD3-41DA-AB32-90836DFA4A3A}" srcId="{A967B831-D1CA-4C42-BCF6-5849F6803C0C}" destId="{08615792-D7BD-49B1-9E79-EF688509A9DE}" srcOrd="1" destOrd="0" parTransId="{0D1D7484-B063-4B8C-AD48-E45AB376C402}" sibTransId="{71529743-B262-430B-976C-76E54C265031}"/>
    <dgm:cxn modelId="{D6ED0E3E-9473-4F47-B87D-E7851B1DA39F}" srcId="{A967B831-D1CA-4C42-BCF6-5849F6803C0C}" destId="{345AA607-0F1A-4DBD-9722-12341A6D7149}" srcOrd="0" destOrd="0" parTransId="{5B70F9D8-B690-4582-9E00-42B25765441C}" sibTransId="{158991B9-BE7C-4FAD-A532-39224EA3B4E6}"/>
    <dgm:cxn modelId="{9071DF5C-A3A6-4594-8817-22A094897BA3}" srcId="{E83FDC98-9B2C-426A-9A42-088A5278025D}" destId="{BFF80DFB-B7DF-4869-975A-0433CD62FE0F}" srcOrd="4" destOrd="0" parTransId="{E121978D-90B9-4405-A0E8-173534A3BCF1}" sibTransId="{7F183D95-8FAD-4E47-9223-DE745D0E8E5C}"/>
    <dgm:cxn modelId="{B5095051-D0A7-4CD5-8268-1409D263AAAF}" srcId="{E83FDC98-9B2C-426A-9A42-088A5278025D}" destId="{151F957C-8BA0-46F4-9B4C-8535D8C99D08}" srcOrd="1" destOrd="0" parTransId="{2E5EE264-E1FF-499F-99B2-31E7F0490584}" sibTransId="{18213B79-A860-4359-B5EB-F87BD9B1405D}"/>
    <dgm:cxn modelId="{55EE2289-F879-D94D-AD76-E8573D679075}" type="presOf" srcId="{151F957C-8BA0-46F4-9B4C-8535D8C99D08}" destId="{5C2CB732-D21B-D843-A8F3-89C74FA4CB50}" srcOrd="0" destOrd="0" presId="urn:microsoft.com/office/officeart/2005/8/layout/vList2"/>
    <dgm:cxn modelId="{C13F8F95-3C9A-BC41-8ECA-32B380927F32}" type="presOf" srcId="{E83FDC98-9B2C-426A-9A42-088A5278025D}" destId="{E85816F7-E451-C440-8109-FE076C248C37}" srcOrd="0" destOrd="0" presId="urn:microsoft.com/office/officeart/2005/8/layout/vList2"/>
    <dgm:cxn modelId="{A91F43A6-9002-E14E-9092-3537BBC4A785}" type="presOf" srcId="{87524988-89A0-4324-95E9-D687451C182A}" destId="{9F7BEE18-D21C-104C-835A-F70915006813}" srcOrd="0" destOrd="0" presId="urn:microsoft.com/office/officeart/2005/8/layout/vList2"/>
    <dgm:cxn modelId="{4B8010B6-7DDD-4DC4-90C4-0D2F1074DAA6}" srcId="{E83FDC98-9B2C-426A-9A42-088A5278025D}" destId="{958C254D-E6D2-4202-9A9A-9C0165DDAFB8}" srcOrd="2" destOrd="0" parTransId="{C1E0FF36-21CF-4B9D-8CD9-657EA14CD160}" sibTransId="{7A695EF4-D118-4FD8-BF5E-FF4FBAD4E1C1}"/>
    <dgm:cxn modelId="{180BBDBB-2529-4703-BD4A-398D08D8A541}" srcId="{E83FDC98-9B2C-426A-9A42-088A5278025D}" destId="{A967B831-D1CA-4C42-BCF6-5849F6803C0C}" srcOrd="5" destOrd="0" parTransId="{A40CFEC3-25A5-4324-A17D-F3A036DF7A61}" sibTransId="{530A4E8C-912A-42A3-BEE3-C7ABDC02A0E2}"/>
    <dgm:cxn modelId="{301187BC-B091-9F45-9D6D-9B9FE290CD9C}" type="presOf" srcId="{08615792-D7BD-49B1-9E79-EF688509A9DE}" destId="{7CD31F7F-AB7B-E542-BD16-469692FBFCA5}" srcOrd="0" destOrd="1" presId="urn:microsoft.com/office/officeart/2005/8/layout/vList2"/>
    <dgm:cxn modelId="{61CA98C3-A3EA-4BC9-B79F-2AC456749274}" srcId="{E83FDC98-9B2C-426A-9A42-088A5278025D}" destId="{2C01B2EC-8355-489E-8534-8DF6E55E13AF}" srcOrd="0" destOrd="0" parTransId="{0556D6D7-51EE-4025-B502-15F6B6FEBA1D}" sibTransId="{4369B88B-5118-46E8-940C-46D66155ED3D}"/>
    <dgm:cxn modelId="{942FB6C4-EDBB-45ED-A7A5-30EFA8AAA129}" srcId="{E83FDC98-9B2C-426A-9A42-088A5278025D}" destId="{87524988-89A0-4324-95E9-D687451C182A}" srcOrd="3" destOrd="0" parTransId="{51F7C18F-B99E-4E68-8892-89E884B0F044}" sibTransId="{59F40614-8CFC-402A-9CEB-A6E053DEFFA7}"/>
    <dgm:cxn modelId="{DA540ED1-7CDA-7547-A082-A13775EFBF10}" type="presOf" srcId="{A967B831-D1CA-4C42-BCF6-5849F6803C0C}" destId="{F75C1148-88B0-194D-8D5E-AACE822A80F6}" srcOrd="0" destOrd="0" presId="urn:microsoft.com/office/officeart/2005/8/layout/vList2"/>
    <dgm:cxn modelId="{9B729EC8-CD54-8245-92AE-11CA30A71A39}" type="presParOf" srcId="{E85816F7-E451-C440-8109-FE076C248C37}" destId="{13AEA03E-1749-884E-8FEE-1B817CBA0714}" srcOrd="0" destOrd="0" presId="urn:microsoft.com/office/officeart/2005/8/layout/vList2"/>
    <dgm:cxn modelId="{18331C23-CB90-264E-9005-C9DE5FD9B492}" type="presParOf" srcId="{E85816F7-E451-C440-8109-FE076C248C37}" destId="{5DE49FBB-ED37-4744-8E56-010CE20A742E}" srcOrd="1" destOrd="0" presId="urn:microsoft.com/office/officeart/2005/8/layout/vList2"/>
    <dgm:cxn modelId="{866179CF-37BE-714A-AD13-BB183A72FEAC}" type="presParOf" srcId="{E85816F7-E451-C440-8109-FE076C248C37}" destId="{5C2CB732-D21B-D843-A8F3-89C74FA4CB50}" srcOrd="2" destOrd="0" presId="urn:microsoft.com/office/officeart/2005/8/layout/vList2"/>
    <dgm:cxn modelId="{A7D885CC-252B-3F40-BB2B-208C4D29AD24}" type="presParOf" srcId="{E85816F7-E451-C440-8109-FE076C248C37}" destId="{B83C4A1E-ED11-F348-BFEF-607576B44666}" srcOrd="3" destOrd="0" presId="urn:microsoft.com/office/officeart/2005/8/layout/vList2"/>
    <dgm:cxn modelId="{0F50DE4A-D0A9-C148-A72D-E4BCB7223CA2}" type="presParOf" srcId="{E85816F7-E451-C440-8109-FE076C248C37}" destId="{2497BD33-B6AA-2849-A6EC-8145D1FF0010}" srcOrd="4" destOrd="0" presId="urn:microsoft.com/office/officeart/2005/8/layout/vList2"/>
    <dgm:cxn modelId="{777E9A9B-1293-0041-83DB-EF446D273911}" type="presParOf" srcId="{E85816F7-E451-C440-8109-FE076C248C37}" destId="{14B90A40-71B3-4048-B5AC-25CCC642DF44}" srcOrd="5" destOrd="0" presId="urn:microsoft.com/office/officeart/2005/8/layout/vList2"/>
    <dgm:cxn modelId="{BF9B3633-F2C5-B04C-BC1F-02B20530B88A}" type="presParOf" srcId="{E85816F7-E451-C440-8109-FE076C248C37}" destId="{9F7BEE18-D21C-104C-835A-F70915006813}" srcOrd="6" destOrd="0" presId="urn:microsoft.com/office/officeart/2005/8/layout/vList2"/>
    <dgm:cxn modelId="{63CDD9D4-8B76-5342-BDB6-52A2DC158FAC}" type="presParOf" srcId="{E85816F7-E451-C440-8109-FE076C248C37}" destId="{8D866BDA-336C-474E-8940-72B6364BDFF9}" srcOrd="7" destOrd="0" presId="urn:microsoft.com/office/officeart/2005/8/layout/vList2"/>
    <dgm:cxn modelId="{5E519B78-987A-1C4F-B08B-7CF672127404}" type="presParOf" srcId="{E85816F7-E451-C440-8109-FE076C248C37}" destId="{285B12A3-FE34-EC45-ABAD-A7FDA82120E5}" srcOrd="8" destOrd="0" presId="urn:microsoft.com/office/officeart/2005/8/layout/vList2"/>
    <dgm:cxn modelId="{25F761B1-74FA-924A-9808-CE9EBCD1E0E8}" type="presParOf" srcId="{E85816F7-E451-C440-8109-FE076C248C37}" destId="{EEDA786A-EE8F-5347-B0AB-B43ED5BFDD5F}" srcOrd="9" destOrd="0" presId="urn:microsoft.com/office/officeart/2005/8/layout/vList2"/>
    <dgm:cxn modelId="{1070EAAB-159B-284E-B29A-5825DFBB2278}" type="presParOf" srcId="{E85816F7-E451-C440-8109-FE076C248C37}" destId="{F75C1148-88B0-194D-8D5E-AACE822A80F6}" srcOrd="10" destOrd="0" presId="urn:microsoft.com/office/officeart/2005/8/layout/vList2"/>
    <dgm:cxn modelId="{5DDE049C-A756-F744-B95A-036DB2F70443}" type="presParOf" srcId="{E85816F7-E451-C440-8109-FE076C248C37}" destId="{7CD31F7F-AB7B-E542-BD16-469692FBFCA5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E783B-AD03-6E40-BFFC-893F02FA94BE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2F251-A110-FF42-99CF-1F2B59608A1B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b="0" kern="1200" err="1"/>
            <a:t>Use</a:t>
          </a:r>
          <a:r>
            <a:rPr lang="de-DE" sz="3400" b="0" kern="1200"/>
            <a:t> </a:t>
          </a:r>
          <a:r>
            <a:rPr lang="de-DE" sz="3400" b="0" kern="1200" err="1"/>
            <a:t>only</a:t>
          </a:r>
          <a:r>
            <a:rPr lang="de-DE" sz="3400" b="0" kern="1200"/>
            <a:t> a </a:t>
          </a:r>
          <a:r>
            <a:rPr lang="de-DE" sz="3400" b="1" kern="1200" err="1"/>
            <a:t>subset</a:t>
          </a:r>
          <a:r>
            <a:rPr lang="de-DE" sz="3400" b="1" kern="1200"/>
            <a:t> </a:t>
          </a:r>
          <a:r>
            <a:rPr lang="de-DE" sz="3400" b="1" kern="1200" err="1"/>
            <a:t>of</a:t>
          </a:r>
          <a:r>
            <a:rPr lang="de-DE" sz="3400" b="1" kern="1200"/>
            <a:t> </a:t>
          </a:r>
          <a:r>
            <a:rPr lang="de-DE" sz="3400" b="1" kern="1200" err="1"/>
            <a:t>the</a:t>
          </a:r>
          <a:r>
            <a:rPr lang="de-DE" sz="3400" b="1" kern="1200"/>
            <a:t> 10 MHz </a:t>
          </a:r>
          <a:r>
            <a:rPr lang="de-DE" sz="3400" b="1" kern="1200" err="1"/>
            <a:t>frequency</a:t>
          </a:r>
          <a:r>
            <a:rPr lang="de-DE" sz="3400" b="1" kern="1200"/>
            <a:t> </a:t>
          </a:r>
          <a:r>
            <a:rPr lang="de-DE" sz="3400" b="1" kern="1200" err="1"/>
            <a:t>range</a:t>
          </a:r>
          <a:r>
            <a:rPr lang="de-DE" sz="3400" b="1" kern="1200"/>
            <a:t> </a:t>
          </a:r>
          <a:r>
            <a:rPr lang="de-DE" sz="3400" b="0" kern="1200" err="1"/>
            <a:t>to</a:t>
          </a:r>
          <a:r>
            <a:rPr lang="de-DE" sz="3400" b="0" kern="1200"/>
            <a:t> </a:t>
          </a:r>
          <a:r>
            <a:rPr lang="de-DE" sz="3400" b="0" kern="1200" err="1"/>
            <a:t>train</a:t>
          </a:r>
          <a:r>
            <a:rPr lang="de-DE" sz="3400" b="0" kern="1200"/>
            <a:t> </a:t>
          </a:r>
          <a:r>
            <a:rPr lang="de-DE" sz="3400" b="0" kern="1200" err="1"/>
            <a:t>and</a:t>
          </a:r>
          <a:r>
            <a:rPr lang="de-DE" sz="3400" b="0" kern="1200"/>
            <a:t> </a:t>
          </a:r>
          <a:r>
            <a:rPr lang="de-DE" sz="3400" b="0" kern="1200" err="1"/>
            <a:t>test</a:t>
          </a:r>
          <a:r>
            <a:rPr lang="de-DE" sz="3400" b="0" kern="1200"/>
            <a:t> </a:t>
          </a:r>
          <a:r>
            <a:rPr lang="de-DE" sz="3400" b="0" kern="1200" err="1"/>
            <a:t>the</a:t>
          </a:r>
          <a:r>
            <a:rPr lang="de-DE" sz="3400" b="0" kern="1200"/>
            <a:t> </a:t>
          </a:r>
          <a:r>
            <a:rPr lang="de-DE" sz="3400" b="0" kern="1200" err="1"/>
            <a:t>neural</a:t>
          </a:r>
          <a:r>
            <a:rPr lang="de-DE" sz="3400" b="0" kern="1200"/>
            <a:t> </a:t>
          </a:r>
          <a:r>
            <a:rPr lang="de-DE" sz="3400" b="0" kern="1200" err="1"/>
            <a:t>network</a:t>
          </a:r>
          <a:r>
            <a:rPr lang="de-DE" sz="3400" b="0" kern="1200"/>
            <a:t> </a:t>
          </a:r>
          <a:r>
            <a:rPr lang="de-DE" sz="3400" b="0" kern="1200" err="1"/>
            <a:t>classifiers</a:t>
          </a:r>
          <a:endParaRPr lang="en-US" sz="3400" kern="1200"/>
        </a:p>
      </dsp:txBody>
      <dsp:txXfrm>
        <a:off x="0" y="2492"/>
        <a:ext cx="6492875" cy="1700138"/>
      </dsp:txXfrm>
    </dsp:sp>
    <dsp:sp modelId="{7701DA66-CB2A-AA49-A22A-DC049D63C4EB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A6260-7E53-034A-B4A5-2146D3AEE668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b="0" kern="1200" err="1"/>
            <a:t>length</a:t>
          </a:r>
          <a:r>
            <a:rPr lang="de-DE" sz="3400" b="0" kern="1200"/>
            <a:t> </a:t>
          </a:r>
          <a:r>
            <a:rPr lang="de-DE" sz="3400" b="0" kern="1200" err="1"/>
            <a:t>of</a:t>
          </a:r>
          <a:r>
            <a:rPr lang="de-DE" sz="3400" b="0" kern="1200"/>
            <a:t> </a:t>
          </a:r>
          <a:r>
            <a:rPr lang="de-DE" sz="3400" b="0" kern="1200" err="1"/>
            <a:t>each</a:t>
          </a:r>
          <a:r>
            <a:rPr lang="de-DE" sz="3400" b="0" kern="1200"/>
            <a:t> sample </a:t>
          </a:r>
          <a:r>
            <a:rPr lang="de-DE" sz="3400" b="0" kern="1200" err="1"/>
            <a:t>is</a:t>
          </a:r>
          <a:r>
            <a:rPr lang="de-DE" sz="3400" b="0" kern="1200"/>
            <a:t> </a:t>
          </a:r>
          <a:r>
            <a:rPr lang="de-DE" sz="3400" b="0" kern="1200" err="1"/>
            <a:t>shorter</a:t>
          </a:r>
          <a:r>
            <a:rPr lang="de-DE" sz="3400" b="0" kern="1200"/>
            <a:t>, </a:t>
          </a:r>
          <a:r>
            <a:rPr lang="de-DE" sz="3400" b="0" kern="1200" err="1"/>
            <a:t>neural</a:t>
          </a:r>
          <a:r>
            <a:rPr lang="de-DE" sz="3400" b="0" kern="1200"/>
            <a:t> </a:t>
          </a:r>
          <a:r>
            <a:rPr lang="de-DE" sz="3400" b="0" kern="1200" err="1"/>
            <a:t>network</a:t>
          </a:r>
          <a:r>
            <a:rPr lang="de-DE" sz="3400" b="0" kern="1200"/>
            <a:t> </a:t>
          </a:r>
          <a:r>
            <a:rPr lang="de-DE" sz="3400" b="0" kern="1200" err="1"/>
            <a:t>shrinks</a:t>
          </a:r>
          <a:r>
            <a:rPr lang="de-DE" sz="3400" b="0" kern="1200"/>
            <a:t> </a:t>
          </a:r>
          <a:r>
            <a:rPr lang="de-DE" sz="3400" b="0" kern="1200" err="1"/>
            <a:t>correspondingly</a:t>
          </a:r>
          <a:endParaRPr lang="en-US" sz="3400" kern="1200"/>
        </a:p>
      </dsp:txBody>
      <dsp:txXfrm>
        <a:off x="0" y="1702630"/>
        <a:ext cx="6492875" cy="1700138"/>
      </dsp:txXfrm>
    </dsp:sp>
    <dsp:sp modelId="{F58CC412-73BE-AC47-950C-CE6ECCCB80EA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93AAC-B53C-7648-B766-D603BE0E8FD5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b="0" kern="1200"/>
            <a:t>Band </a:t>
          </a:r>
          <a:r>
            <a:rPr lang="de-DE" sz="3400" b="0" kern="1200" err="1"/>
            <a:t>selection</a:t>
          </a:r>
          <a:r>
            <a:rPr lang="de-DE" sz="3400" b="0" kern="1200"/>
            <a:t> </a:t>
          </a:r>
          <a:r>
            <a:rPr lang="de-DE" sz="3400" b="0" kern="1200" err="1"/>
            <a:t>results</a:t>
          </a:r>
          <a:r>
            <a:rPr lang="de-DE" sz="3400" b="0" kern="1200"/>
            <a:t> in </a:t>
          </a:r>
          <a:r>
            <a:rPr lang="de-DE" sz="3400" b="0" kern="1200" err="1"/>
            <a:t>fewer</a:t>
          </a:r>
          <a:r>
            <a:rPr lang="de-DE" sz="3400" b="0" kern="1200"/>
            <a:t> </a:t>
          </a:r>
          <a:r>
            <a:rPr lang="de-DE" sz="3400" b="0" kern="1200" err="1"/>
            <a:t>classes</a:t>
          </a:r>
          <a:r>
            <a:rPr lang="de-DE" sz="3400" b="0" kern="1200"/>
            <a:t>, </a:t>
          </a:r>
          <a:r>
            <a:rPr lang="de-DE" sz="3400" b="0" kern="1200" err="1"/>
            <a:t>since</a:t>
          </a:r>
          <a:r>
            <a:rPr lang="de-DE" sz="3400" b="0" kern="1200"/>
            <a:t> not all </a:t>
          </a:r>
          <a:r>
            <a:rPr lang="de-DE" sz="3400" b="0" kern="1200" err="1"/>
            <a:t>are</a:t>
          </a:r>
          <a:r>
            <a:rPr lang="de-DE" sz="3400" b="0" kern="1200"/>
            <a:t> observable</a:t>
          </a:r>
          <a:endParaRPr lang="en-US" sz="3400" kern="1200"/>
        </a:p>
      </dsp:txBody>
      <dsp:txXfrm>
        <a:off x="0" y="3402769"/>
        <a:ext cx="6492875" cy="1700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83062-3576-1C4F-9295-9BC3E335BD0C}">
      <dsp:nvSpPr>
        <dsp:cNvPr id="0" name=""/>
        <dsp:cNvSpPr/>
      </dsp:nvSpPr>
      <dsp:spPr>
        <a:xfrm>
          <a:off x="494188" y="391"/>
          <a:ext cx="1743699" cy="11072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6F683D1-DF5E-D04E-8FD6-54F17F5F6AF7}">
      <dsp:nvSpPr>
        <dsp:cNvPr id="0" name=""/>
        <dsp:cNvSpPr/>
      </dsp:nvSpPr>
      <dsp:spPr>
        <a:xfrm>
          <a:off x="687933" y="184448"/>
          <a:ext cx="1743699" cy="110724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Select a </a:t>
          </a:r>
          <a:r>
            <a:rPr lang="de-DE" sz="1400" kern="1200" err="1"/>
            <a:t>narrow</a:t>
          </a:r>
          <a:r>
            <a:rPr lang="de-DE" sz="1400" kern="1200"/>
            <a:t> band </a:t>
          </a:r>
          <a:r>
            <a:rPr lang="de-DE" sz="1400" kern="1200" err="1"/>
            <a:t>of</a:t>
          </a:r>
          <a:r>
            <a:rPr lang="de-DE" sz="1400" kern="1200"/>
            <a:t> </a:t>
          </a:r>
          <a:r>
            <a:rPr lang="de-DE" sz="1400" b="1" kern="1200"/>
            <a:t>2 MHz</a:t>
          </a:r>
          <a:r>
            <a:rPr lang="de-DE" sz="1400" kern="1200"/>
            <a:t>: </a:t>
          </a:r>
          <a:r>
            <a:rPr lang="de-DE" sz="1400" kern="1200" err="1"/>
            <a:t>from</a:t>
          </a:r>
          <a:r>
            <a:rPr lang="de-DE" sz="1400" kern="1200"/>
            <a:t> </a:t>
          </a:r>
          <a:r>
            <a:rPr lang="de-DE" sz="1400" b="1" kern="1200"/>
            <a:t>2429 MHz</a:t>
          </a:r>
          <a:r>
            <a:rPr lang="de-DE" sz="1400" kern="1200"/>
            <a:t> </a:t>
          </a:r>
          <a:r>
            <a:rPr lang="de-DE" sz="1400" kern="1200" err="1"/>
            <a:t>to</a:t>
          </a:r>
          <a:r>
            <a:rPr lang="de-DE" sz="1400" kern="1200"/>
            <a:t> </a:t>
          </a:r>
          <a:r>
            <a:rPr lang="de-DE" sz="1400" b="1" kern="1200"/>
            <a:t>2431</a:t>
          </a:r>
          <a:r>
            <a:rPr lang="de-DE" sz="1400" kern="1200"/>
            <a:t> </a:t>
          </a:r>
          <a:r>
            <a:rPr lang="de-DE" sz="1400" b="1" kern="1200"/>
            <a:t>MHz</a:t>
          </a:r>
          <a:endParaRPr lang="en-US" sz="1400" kern="1200"/>
        </a:p>
      </dsp:txBody>
      <dsp:txXfrm>
        <a:off x="720363" y="216878"/>
        <a:ext cx="1678839" cy="1042389"/>
      </dsp:txXfrm>
    </dsp:sp>
    <dsp:sp modelId="{5807C2A5-81D1-3146-B14C-5DA91C50E88C}">
      <dsp:nvSpPr>
        <dsp:cNvPr id="0" name=""/>
        <dsp:cNvSpPr/>
      </dsp:nvSpPr>
      <dsp:spPr>
        <a:xfrm>
          <a:off x="2625377" y="391"/>
          <a:ext cx="1743699" cy="11072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CA50EF3-319A-E947-96F7-A482D084F625}">
      <dsp:nvSpPr>
        <dsp:cNvPr id="0" name=""/>
        <dsp:cNvSpPr/>
      </dsp:nvSpPr>
      <dsp:spPr>
        <a:xfrm>
          <a:off x="2819121" y="184448"/>
          <a:ext cx="1743699" cy="110724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kern="1200"/>
            <a:t>Serious confusion between </a:t>
          </a:r>
          <a:r>
            <a:rPr lang="de-DE" sz="1400" b="1" kern="1200"/>
            <a:t>WiFi RCH 1</a:t>
          </a:r>
          <a:r>
            <a:rPr lang="de-DE" sz="1400" b="0" kern="1200"/>
            <a:t> and </a:t>
          </a:r>
          <a:r>
            <a:rPr lang="de-DE" sz="1400" b="1" kern="1200"/>
            <a:t>WiFi RCH 2</a:t>
          </a:r>
          <a:endParaRPr lang="en-US" sz="1400" kern="1200"/>
        </a:p>
      </dsp:txBody>
      <dsp:txXfrm>
        <a:off x="2851551" y="216878"/>
        <a:ext cx="1678839" cy="1042389"/>
      </dsp:txXfrm>
    </dsp:sp>
    <dsp:sp modelId="{30DA9B4E-DFA9-054E-876A-1DBF8C4BB8B1}">
      <dsp:nvSpPr>
        <dsp:cNvPr id="0" name=""/>
        <dsp:cNvSpPr/>
      </dsp:nvSpPr>
      <dsp:spPr>
        <a:xfrm>
          <a:off x="4756566" y="391"/>
          <a:ext cx="1743699" cy="11072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6AD64BC-A80A-3A4D-89CF-C9803F4C8F8D}">
      <dsp:nvSpPr>
        <dsp:cNvPr id="0" name=""/>
        <dsp:cNvSpPr/>
      </dsp:nvSpPr>
      <dsp:spPr>
        <a:xfrm>
          <a:off x="4950310" y="184448"/>
          <a:ext cx="1743699" cy="110724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>
              <a:solidFill>
                <a:srgbClr val="FF0000"/>
              </a:solidFill>
            </a:rPr>
            <a:t>Select </a:t>
          </a:r>
          <a:r>
            <a:rPr lang="de-DE" sz="1400" b="1" kern="1200" err="1">
              <a:solidFill>
                <a:srgbClr val="FF0000"/>
              </a:solidFill>
            </a:rPr>
            <a:t>another</a:t>
          </a:r>
          <a:r>
            <a:rPr lang="de-DE" sz="1400" b="1" kern="1200">
              <a:solidFill>
                <a:srgbClr val="FF0000"/>
              </a:solidFill>
            </a:rPr>
            <a:t> </a:t>
          </a:r>
          <a:r>
            <a:rPr lang="de-DE" sz="1400" b="1" kern="1200" err="1">
              <a:solidFill>
                <a:srgbClr val="FF0000"/>
              </a:solidFill>
            </a:rPr>
            <a:t>narrow</a:t>
          </a:r>
          <a:r>
            <a:rPr lang="de-DE" sz="1400" b="1" kern="1200">
              <a:solidFill>
                <a:srgbClr val="FF0000"/>
              </a:solidFill>
            </a:rPr>
            <a:t> band </a:t>
          </a:r>
          <a:r>
            <a:rPr lang="de-DE" sz="1400" b="1" kern="1200" err="1">
              <a:solidFill>
                <a:srgbClr val="FF0000"/>
              </a:solidFill>
            </a:rPr>
            <a:t>to</a:t>
          </a:r>
          <a:r>
            <a:rPr lang="de-DE" sz="1400" b="1" kern="1200">
              <a:solidFill>
                <a:srgbClr val="FF0000"/>
              </a:solidFill>
            </a:rPr>
            <a:t> </a:t>
          </a:r>
          <a:r>
            <a:rPr lang="de-DE" sz="1400" b="1" kern="1200" err="1">
              <a:solidFill>
                <a:srgbClr val="FF0000"/>
              </a:solidFill>
            </a:rPr>
            <a:t>differentiate</a:t>
          </a:r>
          <a:r>
            <a:rPr lang="de-DE" sz="1400" b="1" kern="1200">
              <a:solidFill>
                <a:srgbClr val="FF0000"/>
              </a:solidFill>
            </a:rPr>
            <a:t> </a:t>
          </a:r>
          <a:r>
            <a:rPr lang="de-DE" sz="1400" b="1" kern="1200" err="1">
              <a:solidFill>
                <a:srgbClr val="FF0000"/>
              </a:solidFill>
            </a:rPr>
            <a:t>them</a:t>
          </a:r>
          <a:r>
            <a:rPr lang="de-DE" sz="1400" b="1" kern="1200">
              <a:solidFill>
                <a:srgbClr val="FF0000"/>
              </a:solidFill>
            </a:rPr>
            <a:t>!</a:t>
          </a:r>
          <a:endParaRPr lang="en-US" sz="1400" b="1" kern="1200">
            <a:solidFill>
              <a:srgbClr val="FF0000"/>
            </a:solidFill>
          </a:endParaRPr>
        </a:p>
      </dsp:txBody>
      <dsp:txXfrm>
        <a:off x="4982740" y="216878"/>
        <a:ext cx="1678839" cy="10423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EA03E-1749-884E-8FEE-1B817CBA0714}">
      <dsp:nvSpPr>
        <dsp:cNvPr id="0" name=""/>
        <dsp:cNvSpPr/>
      </dsp:nvSpPr>
      <dsp:spPr>
        <a:xfrm>
          <a:off x="0" y="8251"/>
          <a:ext cx="6513603" cy="8353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/>
            <a:t>Ensemble method combines decisions from multiple models to improve the overall performance</a:t>
          </a:r>
          <a:endParaRPr lang="en-US" sz="2100" kern="1200"/>
        </a:p>
      </dsp:txBody>
      <dsp:txXfrm>
        <a:off x="40780" y="49031"/>
        <a:ext cx="6432043" cy="753819"/>
      </dsp:txXfrm>
    </dsp:sp>
    <dsp:sp modelId="{5C2CB732-D21B-D843-A8F3-89C74FA4CB50}">
      <dsp:nvSpPr>
        <dsp:cNvPr id="0" name=""/>
        <dsp:cNvSpPr/>
      </dsp:nvSpPr>
      <dsp:spPr>
        <a:xfrm>
          <a:off x="0" y="904111"/>
          <a:ext cx="6513603" cy="835379"/>
        </a:xfrm>
        <a:prstGeom prst="round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/>
            <a:t>The simplest ensemble method is voting </a:t>
          </a:r>
          <a:endParaRPr lang="en-US" sz="2100" kern="1200"/>
        </a:p>
      </dsp:txBody>
      <dsp:txXfrm>
        <a:off x="40780" y="944891"/>
        <a:ext cx="6432043" cy="753819"/>
      </dsp:txXfrm>
    </dsp:sp>
    <dsp:sp modelId="{2497BD33-B6AA-2849-A6EC-8145D1FF0010}">
      <dsp:nvSpPr>
        <dsp:cNvPr id="0" name=""/>
        <dsp:cNvSpPr/>
      </dsp:nvSpPr>
      <dsp:spPr>
        <a:xfrm>
          <a:off x="0" y="1799971"/>
          <a:ext cx="6513603" cy="835379"/>
        </a:xfrm>
        <a:prstGeom prst="round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/>
            <a:t>We tried voting, it doesn’t work well…</a:t>
          </a:r>
          <a:endParaRPr lang="en-US" sz="2100" kern="1200"/>
        </a:p>
      </dsp:txBody>
      <dsp:txXfrm>
        <a:off x="40780" y="1840751"/>
        <a:ext cx="6432043" cy="753819"/>
      </dsp:txXfrm>
    </dsp:sp>
    <dsp:sp modelId="{9F7BEE18-D21C-104C-835A-F70915006813}">
      <dsp:nvSpPr>
        <dsp:cNvPr id="0" name=""/>
        <dsp:cNvSpPr/>
      </dsp:nvSpPr>
      <dsp:spPr>
        <a:xfrm>
          <a:off x="0" y="2695831"/>
          <a:ext cx="6513603" cy="835379"/>
        </a:xfrm>
        <a:prstGeom prst="round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/>
            <a:t>Instead, for every decision made by each model, we assign </a:t>
          </a:r>
          <a:r>
            <a:rPr lang="en-US" sz="2100" b="1" kern="1200"/>
            <a:t>a confidence score</a:t>
          </a:r>
          <a:r>
            <a:rPr lang="en-US" sz="2100" b="0" kern="1200"/>
            <a:t> for it</a:t>
          </a:r>
          <a:endParaRPr lang="en-US" sz="2100" kern="1200"/>
        </a:p>
      </dsp:txBody>
      <dsp:txXfrm>
        <a:off x="40780" y="2736611"/>
        <a:ext cx="6432043" cy="753819"/>
      </dsp:txXfrm>
    </dsp:sp>
    <dsp:sp modelId="{285B12A3-FE34-EC45-ABAD-A7FDA82120E5}">
      <dsp:nvSpPr>
        <dsp:cNvPr id="0" name=""/>
        <dsp:cNvSpPr/>
      </dsp:nvSpPr>
      <dsp:spPr>
        <a:xfrm>
          <a:off x="0" y="3591691"/>
          <a:ext cx="6513603" cy="835379"/>
        </a:xfrm>
        <a:prstGeom prst="roundRect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/>
            <a:t>To predict the label for each sample in the test set, we choose </a:t>
          </a:r>
          <a:r>
            <a:rPr lang="en-US" sz="2100" b="1" kern="1200"/>
            <a:t>the most confident model </a:t>
          </a:r>
          <a:r>
            <a:rPr lang="en-US" sz="2100" b="0" kern="1200"/>
            <a:t>to make the decision</a:t>
          </a:r>
          <a:endParaRPr lang="en-US" sz="2100" kern="1200"/>
        </a:p>
      </dsp:txBody>
      <dsp:txXfrm>
        <a:off x="40780" y="3632471"/>
        <a:ext cx="6432043" cy="753819"/>
      </dsp:txXfrm>
    </dsp:sp>
    <dsp:sp modelId="{F75C1148-88B0-194D-8D5E-AACE822A80F6}">
      <dsp:nvSpPr>
        <dsp:cNvPr id="0" name=""/>
        <dsp:cNvSpPr/>
      </dsp:nvSpPr>
      <dsp:spPr>
        <a:xfrm>
          <a:off x="0" y="4487551"/>
          <a:ext cx="6513603" cy="835379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/>
            <a:t>There are two candidate confidence scores: </a:t>
          </a:r>
          <a:endParaRPr lang="en-US" sz="2100" kern="1200"/>
        </a:p>
      </dsp:txBody>
      <dsp:txXfrm>
        <a:off x="40780" y="4528331"/>
        <a:ext cx="6432043" cy="753819"/>
      </dsp:txXfrm>
    </dsp:sp>
    <dsp:sp modelId="{7CD31F7F-AB7B-E542-BD16-469692FBFCA5}">
      <dsp:nvSpPr>
        <dsp:cNvPr id="0" name=""/>
        <dsp:cNvSpPr/>
      </dsp:nvSpPr>
      <dsp:spPr>
        <a:xfrm>
          <a:off x="0" y="5322931"/>
          <a:ext cx="6513603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b="0" kern="1200"/>
            <a:t>The precision score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b="0" kern="1200"/>
            <a:t>The output of the last layer (softmax)</a:t>
          </a:r>
          <a:endParaRPr lang="en-US" sz="1600" kern="1200"/>
        </a:p>
      </dsp:txBody>
      <dsp:txXfrm>
        <a:off x="0" y="5322931"/>
        <a:ext cx="6513603" cy="554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65755-1697-0549-A8CA-4CCA6B8675FA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43DF6-A293-E243-8CE8-C36A0185C9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177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2FD9-230A-C748-B85A-C91D44373F09}" type="datetime1">
              <a:rPr lang="de-DE" smtClean="0"/>
              <a:t>04.07.2019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M. Schmidt, D. Block, U. Meier. (online, Mar. 2017). Wireless Interference Identification with Convolutional Neural Networks. ArXiv preprint: 1703.00737.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E761-005D-4688-B87B-CD41C2308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5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6EFD-BA31-D04A-B2AC-BCEA1195ACBF}" type="datetime1">
              <a:rPr lang="de-DE" smtClean="0"/>
              <a:t>04.07.2019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M. Schmidt, D. Block, U. Meier. (online, Mar. 2017). Wireless Interference Identification with Convolutional Neural Networks. ArXiv preprint: 1703.00737.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E761-005D-4688-B87B-CD41C2308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D4F2-1842-E044-B8D1-991734400354}" type="datetime1">
              <a:rPr lang="de-DE" smtClean="0"/>
              <a:t>04.07.2019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M. Schmidt, D. Block, U. Meier. (online, Mar. 2017). Wireless Interference Identification with Convolutional Neural Networks. ArXiv preprint: 1703.00737.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E761-005D-4688-B87B-CD41C2308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0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55896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0B94-30B1-C34F-9C2C-180CF4F405D0}" type="datetime1">
              <a:rPr lang="de-DE" smtClean="0"/>
              <a:t>04.07.2019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M. Schmidt, D. Block, U. Meier. (online, Mar. 2017). Wireless Interference Identification with Convolutional Neural Networks. ArXiv preprint: 1703.00737.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E761-005D-4688-B87B-CD41C2308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2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9A44-CD58-9141-9B3B-65792379CB73}" type="datetime1">
              <a:rPr lang="de-DE" smtClean="0"/>
              <a:t>04.07.2019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M. Schmidt, D. Block, U. Meier. (online, Mar. 2017). Wireless Interference Identification with Convolutional Neural Networks. ArXiv preprint: 1703.00737.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E761-005D-4688-B87B-CD41C2308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5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388F-2B7E-7E4D-AA5E-3C9911D73E8A}" type="datetime1">
              <a:rPr lang="de-DE" smtClean="0"/>
              <a:t>04.07.2019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M. Schmidt, D. Block, U. Meier. (online, Mar. 2017). Wireless Interference Identification with Convolutional Neural Networks. ArXiv preprint: 1703.00737.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E761-005D-4688-B87B-CD41C2308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EB9D-A468-DA44-BA3D-5FF0615054F2}" type="datetime1">
              <a:rPr lang="de-DE" smtClean="0"/>
              <a:t>04.07.2019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M. Schmidt, D. Block, U. Meier. (online, Mar. 2017). Wireless Interference Identification with Convolutional Neural Networks. ArXiv preprint: 1703.00737.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E761-005D-4688-B87B-CD41C2308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0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0C2A-954D-8E42-A166-728C152A4252}" type="datetime1">
              <a:rPr lang="de-DE" smtClean="0"/>
              <a:t>04.07.2019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M. Schmidt, D. Block, U. Meier. (online, Mar. 2017). Wireless Interference Identification with Convolutional Neural Networks. ArXiv preprint: 1703.00737.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E761-005D-4688-B87B-CD41C2308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1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4D94-62B3-CA43-92A0-4CDA39BDE1D4}" type="datetime1">
              <a:rPr lang="de-DE" smtClean="0"/>
              <a:t>04.07.2019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M. Schmidt, D. Block, U. Meier. (online, Mar. 2017). Wireless Interference Identification with Convolutional Neural Networks. ArXiv preprint: 1703.00737.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E761-005D-4688-B87B-CD41C2308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8E60-6306-E941-A33B-9C7D58D0BCB0}" type="datetime1">
              <a:rPr lang="de-DE" smtClean="0"/>
              <a:t>04.07.2019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M. Schmidt, D. Block, U. Meier. (online, Mar. 2017). Wireless Interference Identification with Convolutional Neural Networks. ArXiv preprint: 1703.00737.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E761-005D-4688-B87B-CD41C2308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5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D895-1905-4F40-BB12-C7D76B2AB226}" type="datetime1">
              <a:rPr lang="de-DE" smtClean="0"/>
              <a:t>04.07.2019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M. Schmidt, D. Block, U. Meier. (online, Mar. 2017). Wireless Interference Identification with Convolutional Neural Networks. ArXiv preprint: 1703.00737.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E761-005D-4688-B87B-CD41C2308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2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BAA6D-540E-0544-AD3E-DA57E3EA340E}" type="datetime1">
              <a:rPr lang="de-DE" smtClean="0"/>
              <a:t>04.07.2019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 M. Schmidt, D. Block, U. Meier. (online, Mar. 2017). Wireless Interference Identification with Convolutional Neural Networks. ArXiv preprint: 1703.00737.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3E761-005D-4688-B87B-CD41C2308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1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77009"/>
            <a:ext cx="9144000" cy="1151076"/>
          </a:xfrm>
        </p:spPr>
        <p:txBody>
          <a:bodyPr>
            <a:normAutofit/>
          </a:bodyPr>
          <a:lstStyle/>
          <a:p>
            <a:r>
              <a:rPr lang="de-DE" sz="3600" err="1"/>
              <a:t>Deep</a:t>
            </a:r>
            <a:r>
              <a:rPr lang="de-DE" sz="3600"/>
              <a:t> Learning </a:t>
            </a:r>
            <a:r>
              <a:rPr lang="de-DE" sz="3600" err="1"/>
              <a:t>for</a:t>
            </a:r>
            <a:r>
              <a:rPr lang="de-DE" sz="3600"/>
              <a:t> </a:t>
            </a:r>
            <a:r>
              <a:rPr lang="de-DE" sz="3600" err="1"/>
              <a:t>Interference</a:t>
            </a:r>
            <a:r>
              <a:rPr lang="de-DE" sz="3600"/>
              <a:t> </a:t>
            </a:r>
            <a:r>
              <a:rPr lang="de-DE" sz="3600" err="1"/>
              <a:t>Identification</a:t>
            </a:r>
            <a:r>
              <a:rPr lang="de-DE" sz="3600"/>
              <a:t>: Band, Training SNR, </a:t>
            </a:r>
            <a:r>
              <a:rPr lang="de-DE" sz="3600" err="1"/>
              <a:t>and</a:t>
            </a:r>
            <a:r>
              <a:rPr lang="de-DE" sz="3600"/>
              <a:t> Sample </a:t>
            </a:r>
            <a:r>
              <a:rPr lang="de-DE" sz="3600" err="1"/>
              <a:t>Selection</a:t>
            </a: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765" y="3305005"/>
            <a:ext cx="5910469" cy="1389749"/>
          </a:xfrm>
        </p:spPr>
        <p:txBody>
          <a:bodyPr>
            <a:normAutofit/>
          </a:bodyPr>
          <a:lstStyle/>
          <a:p>
            <a:r>
              <a:rPr lang="de-DE" sz="1800" err="1"/>
              <a:t>Xiwen</a:t>
            </a:r>
            <a:r>
              <a:rPr lang="de-DE" sz="1800"/>
              <a:t> Zhang, Tolunay Seyfi, </a:t>
            </a:r>
            <a:r>
              <a:rPr lang="de-DE" sz="1800" err="1"/>
              <a:t>Shengtai</a:t>
            </a:r>
            <a:r>
              <a:rPr lang="de-DE" sz="1800"/>
              <a:t> </a:t>
            </a:r>
            <a:r>
              <a:rPr lang="de-DE" sz="1800" err="1"/>
              <a:t>Ju</a:t>
            </a:r>
            <a:r>
              <a:rPr lang="de-DE" sz="1800"/>
              <a:t>, </a:t>
            </a:r>
            <a:r>
              <a:rPr lang="de-DE" sz="1800" err="1"/>
              <a:t>Sharan</a:t>
            </a:r>
            <a:r>
              <a:rPr lang="de-DE" sz="1800"/>
              <a:t> </a:t>
            </a:r>
            <a:r>
              <a:rPr lang="de-DE" sz="1800" err="1"/>
              <a:t>Ramjee</a:t>
            </a:r>
            <a:r>
              <a:rPr lang="de-DE" sz="1800"/>
              <a:t>, Prof. Aly </a:t>
            </a:r>
            <a:r>
              <a:rPr lang="de-DE" sz="1800" err="1"/>
              <a:t>El</a:t>
            </a:r>
            <a:r>
              <a:rPr lang="de-DE" sz="1800"/>
              <a:t> Gamal, </a:t>
            </a:r>
            <a:r>
              <a:rPr lang="en-US" sz="1800"/>
              <a:t>ECE Department, Purdue University </a:t>
            </a:r>
          </a:p>
          <a:p>
            <a:r>
              <a:rPr lang="de-DE" sz="1800"/>
              <a:t>Prof. </a:t>
            </a:r>
            <a:r>
              <a:rPr lang="de-DE" sz="1800" err="1"/>
              <a:t>Yonina</a:t>
            </a:r>
            <a:r>
              <a:rPr lang="de-DE" sz="1800"/>
              <a:t> C. </a:t>
            </a:r>
            <a:r>
              <a:rPr lang="de-DE" sz="1800" err="1"/>
              <a:t>Eldar</a:t>
            </a:r>
            <a:r>
              <a:rPr lang="de-DE" sz="1800"/>
              <a:t>,  </a:t>
            </a:r>
            <a:r>
              <a:rPr lang="de-DE" sz="1800" err="1"/>
              <a:t>Math</a:t>
            </a:r>
            <a:r>
              <a:rPr lang="de-DE" sz="1800"/>
              <a:t> </a:t>
            </a:r>
            <a:r>
              <a:rPr lang="de-DE" sz="1800" err="1"/>
              <a:t>and</a:t>
            </a:r>
            <a:r>
              <a:rPr lang="de-DE" sz="1800"/>
              <a:t> Computer Science Department, Weizmann Institute </a:t>
            </a:r>
            <a:r>
              <a:rPr lang="de-DE" sz="1800" err="1"/>
              <a:t>of</a:t>
            </a:r>
            <a:r>
              <a:rPr lang="de-DE" sz="1800"/>
              <a:t> Science</a:t>
            </a:r>
          </a:p>
          <a:p>
            <a:endParaRPr lang="de-DE" sz="1800"/>
          </a:p>
          <a:p>
            <a:endParaRPr lang="de-DE" sz="1800"/>
          </a:p>
          <a:p>
            <a:endParaRPr lang="en-US" sz="180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577E1C9-D09D-AC42-8524-1664692F0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1674"/>
            <a:ext cx="3489917" cy="1586326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04D071F-096F-4445-AB06-A42B591FE4F6}"/>
              </a:ext>
            </a:extLst>
          </p:cNvPr>
          <p:cNvSpPr txBox="1"/>
          <p:nvPr/>
        </p:nvSpPr>
        <p:spPr>
          <a:xfrm>
            <a:off x="243958" y="4583105"/>
            <a:ext cx="211038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>
                <a:solidFill>
                  <a:schemeClr val="accent2"/>
                </a:solidFill>
              </a:rPr>
              <a:t>SPAWC, 2019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25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85D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57A674-0DD3-B348-B1EF-4C9184467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90" y="1487272"/>
            <a:ext cx="3522134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de-DE" sz="2600">
                <a:solidFill>
                  <a:srgbClr val="FFFFFF"/>
                </a:solidFill>
              </a:rPr>
              <a:t>Band </a:t>
            </a:r>
            <a:r>
              <a:rPr lang="de-DE" sz="2600" err="1">
                <a:solidFill>
                  <a:srgbClr val="FFFFFF"/>
                </a:solidFill>
              </a:rPr>
              <a:t>Selection</a:t>
            </a:r>
            <a:r>
              <a:rPr lang="de-DE" sz="2600">
                <a:solidFill>
                  <a:srgbClr val="FFFFFF"/>
                </a:solidFill>
              </a:rPr>
              <a:t>:</a:t>
            </a:r>
            <a:br>
              <a:rPr lang="de-DE" sz="2600">
                <a:solidFill>
                  <a:srgbClr val="FFFFFF"/>
                </a:solidFill>
              </a:rPr>
            </a:br>
            <a:r>
              <a:rPr lang="de-DE" sz="2600">
                <a:solidFill>
                  <a:srgbClr val="FFFFFF"/>
                </a:solidFill>
              </a:rPr>
              <a:t>2 MHz</a:t>
            </a:r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C344B7B-043E-F341-8545-3C4C05ACB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303" y="889687"/>
            <a:ext cx="7258861" cy="3502402"/>
          </a:xfrm>
          <a:prstGeom prst="rect">
            <a:avLst/>
          </a:prstGeom>
        </p:spPr>
      </p:pic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1ADF1A06-7F4E-48C7-A550-C54AF2FB20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303912"/>
              </p:ext>
            </p:extLst>
          </p:nvPr>
        </p:nvGraphicFramePr>
        <p:xfrm>
          <a:off x="4038600" y="4884873"/>
          <a:ext cx="7188199" cy="1292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968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3F0DCF-84DA-6D43-87EA-3A35D6B36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de-DE" sz="2800">
                <a:solidFill>
                  <a:srgbClr val="FFFFFF"/>
                </a:solidFill>
              </a:rPr>
              <a:t>Band </a:t>
            </a:r>
            <a:r>
              <a:rPr lang="de-DE" sz="2800" err="1">
                <a:solidFill>
                  <a:srgbClr val="FFFFFF"/>
                </a:solidFill>
              </a:rPr>
              <a:t>Selection</a:t>
            </a:r>
            <a:r>
              <a:rPr lang="de-DE" sz="2800">
                <a:solidFill>
                  <a:srgbClr val="FFFFFF"/>
                </a:solidFill>
              </a:rPr>
              <a:t>:</a:t>
            </a:r>
            <a:br>
              <a:rPr lang="de-DE" sz="2800">
                <a:solidFill>
                  <a:srgbClr val="FFFFFF"/>
                </a:solidFill>
              </a:rPr>
            </a:br>
            <a:r>
              <a:rPr lang="de-DE" sz="2800">
                <a:solidFill>
                  <a:srgbClr val="FFFFFF"/>
                </a:solidFill>
              </a:rPr>
              <a:t>4 MHz</a:t>
            </a:r>
            <a:endParaRPr lang="de-DE" sz="280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EB023A-BE4B-BD41-88C7-6E8D567C9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333375" indent="-333375">
              <a:buSzPct val="145000"/>
              <a:defRPr sz="2000" b="0"/>
            </a:pPr>
            <a:r>
              <a:rPr lang="de-DE" sz="2000">
                <a:solidFill>
                  <a:schemeClr val="bg1"/>
                </a:solidFill>
              </a:rPr>
              <a:t>Select 2 </a:t>
            </a:r>
            <a:r>
              <a:rPr lang="de-DE" sz="2000" err="1">
                <a:solidFill>
                  <a:schemeClr val="bg1"/>
                </a:solidFill>
              </a:rPr>
              <a:t>narrow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err="1">
                <a:solidFill>
                  <a:schemeClr val="bg1"/>
                </a:solidFill>
              </a:rPr>
              <a:t>bands</a:t>
            </a:r>
            <a:r>
              <a:rPr lang="de-DE" sz="2000">
                <a:solidFill>
                  <a:schemeClr val="bg1"/>
                </a:solidFill>
              </a:rPr>
              <a:t>: </a:t>
            </a:r>
            <a:r>
              <a:rPr lang="de-DE" sz="2000" b="1">
                <a:solidFill>
                  <a:schemeClr val="bg1"/>
                </a:solidFill>
              </a:rPr>
              <a:t>2422-2424 </a:t>
            </a:r>
            <a:r>
              <a:rPr lang="de-DE" sz="2000">
                <a:solidFill>
                  <a:schemeClr val="bg1"/>
                </a:solidFill>
              </a:rPr>
              <a:t>MHz </a:t>
            </a:r>
            <a:r>
              <a:rPr lang="de-DE" sz="2000" err="1">
                <a:solidFill>
                  <a:schemeClr val="bg1"/>
                </a:solidFill>
              </a:rPr>
              <a:t>and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b="1">
                <a:solidFill>
                  <a:schemeClr val="bg1"/>
                </a:solidFill>
              </a:rPr>
              <a:t>2429-2431</a:t>
            </a:r>
            <a:r>
              <a:rPr lang="de-DE" sz="2000">
                <a:solidFill>
                  <a:schemeClr val="bg1"/>
                </a:solidFill>
              </a:rPr>
              <a:t> MHz</a:t>
            </a:r>
          </a:p>
          <a:p>
            <a:pPr marL="333375" indent="-333375">
              <a:buSzPct val="145000"/>
              <a:defRPr sz="2000" b="0"/>
            </a:pPr>
            <a:r>
              <a:rPr lang="de-DE" sz="2000" b="1">
                <a:solidFill>
                  <a:schemeClr val="bg1"/>
                </a:solidFill>
              </a:rPr>
              <a:t>10</a:t>
            </a:r>
            <a:r>
              <a:rPr lang="de-DE" sz="2000">
                <a:solidFill>
                  <a:schemeClr val="bg1"/>
                </a:solidFill>
              </a:rPr>
              <a:t> observable </a:t>
            </a:r>
            <a:r>
              <a:rPr lang="de-DE" sz="2000" err="1">
                <a:solidFill>
                  <a:schemeClr val="bg1"/>
                </a:solidFill>
              </a:rPr>
              <a:t>classes</a:t>
            </a:r>
            <a:r>
              <a:rPr lang="de-DE" sz="2000">
                <a:solidFill>
                  <a:schemeClr val="bg1"/>
                </a:solidFill>
              </a:rPr>
              <a:t>: </a:t>
            </a:r>
            <a:r>
              <a:rPr lang="de-DE" sz="2000" b="1">
                <a:solidFill>
                  <a:schemeClr val="bg1"/>
                </a:solidFill>
              </a:rPr>
              <a:t>6 </a:t>
            </a:r>
            <a:r>
              <a:rPr lang="de-DE" sz="2000" b="1" err="1">
                <a:solidFill>
                  <a:schemeClr val="bg1"/>
                </a:solidFill>
              </a:rPr>
              <a:t>bluetooth</a:t>
            </a:r>
            <a:r>
              <a:rPr lang="de-DE" sz="2000" b="1">
                <a:solidFill>
                  <a:schemeClr val="bg1"/>
                </a:solidFill>
              </a:rPr>
              <a:t>, 3 WiFi, 1 </a:t>
            </a:r>
            <a:r>
              <a:rPr lang="de-DE" sz="2000" b="1" err="1">
                <a:solidFill>
                  <a:schemeClr val="bg1"/>
                </a:solidFill>
              </a:rPr>
              <a:t>Zigbee</a:t>
            </a:r>
            <a:endParaRPr lang="de-DE" sz="2000" b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000">
              <a:solidFill>
                <a:schemeClr val="bg1"/>
              </a:solidFill>
            </a:endParaRPr>
          </a:p>
          <a:p>
            <a:endParaRPr lang="de-DE" sz="2000">
              <a:solidFill>
                <a:schemeClr val="bg1"/>
              </a:solidFill>
            </a:endParaRPr>
          </a:p>
        </p:txBody>
      </p:sp>
      <p:pic>
        <p:nvPicPr>
          <p:cNvPr id="4" name="cnn-confusion-all-2422-2424-2429-2431.png" descr="cnn-confusion-all-2422-2424-2429-2431.png">
            <a:extLst>
              <a:ext uri="{FF2B5EF4-FFF2-40B4-BE49-F238E27FC236}">
                <a16:creationId xmlns:a16="http://schemas.microsoft.com/office/drawing/2014/main" id="{64DC291F-8717-C341-9C10-99074C2D9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848259"/>
            <a:ext cx="6250769" cy="500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19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36DD7-6477-0A4B-9E45-AC0B6F47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de-DE"/>
              <a:t>Band </a:t>
            </a:r>
            <a:r>
              <a:rPr lang="de-DE" err="1"/>
              <a:t>Selection</a:t>
            </a:r>
            <a:endParaRPr lang="de-DE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4ADE56-3C05-EC4E-9FF0-A010B0ACE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pPr marL="333375" indent="-333375">
              <a:buSzPct val="145000"/>
              <a:defRPr sz="2000" b="0"/>
            </a:pPr>
            <a:r>
              <a:rPr lang="de-DE" sz="2000" err="1">
                <a:solidFill>
                  <a:srgbClr val="FFFFFF"/>
                </a:solidFill>
              </a:rPr>
              <a:t>Accuracy</a:t>
            </a:r>
            <a:r>
              <a:rPr lang="de-DE" sz="2000">
                <a:solidFill>
                  <a:srgbClr val="FFFFFF"/>
                </a:solidFill>
              </a:rPr>
              <a:t> </a:t>
            </a:r>
            <a:r>
              <a:rPr lang="de-DE" sz="2000" err="1">
                <a:solidFill>
                  <a:srgbClr val="FFFFFF"/>
                </a:solidFill>
              </a:rPr>
              <a:t>for</a:t>
            </a:r>
            <a:r>
              <a:rPr lang="de-DE" sz="2000">
                <a:solidFill>
                  <a:srgbClr val="FFFFFF"/>
                </a:solidFill>
              </a:rPr>
              <a:t> </a:t>
            </a:r>
            <a:r>
              <a:rPr lang="de-DE" sz="2000" b="1">
                <a:solidFill>
                  <a:srgbClr val="FFFFFF"/>
                </a:solidFill>
              </a:rPr>
              <a:t>WiFi </a:t>
            </a:r>
            <a:r>
              <a:rPr lang="de-DE" sz="2000" b="1" err="1">
                <a:solidFill>
                  <a:srgbClr val="FFFFFF"/>
                </a:solidFill>
              </a:rPr>
              <a:t>signals</a:t>
            </a:r>
            <a:r>
              <a:rPr lang="de-DE" sz="2000">
                <a:solidFill>
                  <a:srgbClr val="FFFFFF"/>
                </a:solidFill>
              </a:rPr>
              <a:t> </a:t>
            </a:r>
            <a:r>
              <a:rPr lang="de-DE" sz="2000" err="1">
                <a:solidFill>
                  <a:srgbClr val="FFFFFF"/>
                </a:solidFill>
              </a:rPr>
              <a:t>is</a:t>
            </a:r>
            <a:r>
              <a:rPr lang="de-DE" sz="2000">
                <a:solidFill>
                  <a:srgbClr val="FFFFFF"/>
                </a:solidFill>
              </a:rPr>
              <a:t> </a:t>
            </a:r>
            <a:r>
              <a:rPr lang="de-DE" sz="2000" err="1">
                <a:solidFill>
                  <a:srgbClr val="FFFFFF"/>
                </a:solidFill>
              </a:rPr>
              <a:t>improved</a:t>
            </a:r>
            <a:r>
              <a:rPr lang="de-DE" sz="2000">
                <a:solidFill>
                  <a:srgbClr val="FFFFFF"/>
                </a:solidFill>
              </a:rPr>
              <a:t> </a:t>
            </a:r>
            <a:r>
              <a:rPr lang="de-DE" sz="2000" err="1">
                <a:solidFill>
                  <a:srgbClr val="FFFFFF"/>
                </a:solidFill>
              </a:rPr>
              <a:t>by</a:t>
            </a:r>
            <a:r>
              <a:rPr lang="de-DE" sz="2000">
                <a:solidFill>
                  <a:srgbClr val="FFFFFF"/>
                </a:solidFill>
              </a:rPr>
              <a:t> </a:t>
            </a:r>
            <a:r>
              <a:rPr lang="de-DE" sz="2000" b="1">
                <a:solidFill>
                  <a:srgbClr val="FFFFFF"/>
                </a:solidFill>
              </a:rPr>
              <a:t>20%</a:t>
            </a:r>
          </a:p>
          <a:p>
            <a:pPr marL="333375" indent="-333375">
              <a:buSzPct val="145000"/>
              <a:defRPr sz="2000" b="0"/>
            </a:pPr>
            <a:r>
              <a:rPr lang="de-DE" sz="2000">
                <a:solidFill>
                  <a:srgbClr val="FFFFFF"/>
                </a:solidFill>
              </a:rPr>
              <a:t>4 MHz band </a:t>
            </a:r>
            <a:r>
              <a:rPr lang="de-DE" sz="2000" err="1">
                <a:solidFill>
                  <a:srgbClr val="FFFFFF"/>
                </a:solidFill>
              </a:rPr>
              <a:t>selection</a:t>
            </a:r>
            <a:r>
              <a:rPr lang="de-DE" sz="2000">
                <a:solidFill>
                  <a:srgbClr val="FFFFFF"/>
                </a:solidFill>
              </a:rPr>
              <a:t> </a:t>
            </a:r>
            <a:r>
              <a:rPr lang="de-DE" sz="2000" err="1">
                <a:solidFill>
                  <a:srgbClr val="FFFFFF"/>
                </a:solidFill>
              </a:rPr>
              <a:t>reduces</a:t>
            </a:r>
            <a:r>
              <a:rPr lang="de-DE" sz="2000">
                <a:solidFill>
                  <a:srgbClr val="FFFFFF"/>
                </a:solidFill>
              </a:rPr>
              <a:t> </a:t>
            </a:r>
            <a:r>
              <a:rPr lang="de-DE" sz="2000" err="1">
                <a:solidFill>
                  <a:srgbClr val="FFFFFF"/>
                </a:solidFill>
              </a:rPr>
              <a:t>the</a:t>
            </a:r>
            <a:r>
              <a:rPr lang="de-DE" sz="2000">
                <a:solidFill>
                  <a:srgbClr val="FFFFFF"/>
                </a:solidFill>
              </a:rPr>
              <a:t> </a:t>
            </a:r>
            <a:r>
              <a:rPr lang="de-DE" sz="2000" err="1">
                <a:solidFill>
                  <a:srgbClr val="FFFFFF"/>
                </a:solidFill>
              </a:rPr>
              <a:t>training</a:t>
            </a:r>
            <a:r>
              <a:rPr lang="de-DE" sz="2000">
                <a:solidFill>
                  <a:srgbClr val="FFFFFF"/>
                </a:solidFill>
              </a:rPr>
              <a:t> time </a:t>
            </a:r>
            <a:r>
              <a:rPr lang="de-DE" sz="2000" err="1">
                <a:solidFill>
                  <a:srgbClr val="FFFFFF"/>
                </a:solidFill>
              </a:rPr>
              <a:t>by</a:t>
            </a:r>
            <a:r>
              <a:rPr lang="de-DE" sz="2000">
                <a:solidFill>
                  <a:srgbClr val="FFFFFF"/>
                </a:solidFill>
              </a:rPr>
              <a:t> </a:t>
            </a:r>
            <a:r>
              <a:rPr lang="de-DE" sz="2000" b="1">
                <a:solidFill>
                  <a:srgbClr val="FFFFFF"/>
                </a:solidFill>
              </a:rPr>
              <a:t>40%</a:t>
            </a:r>
          </a:p>
          <a:p>
            <a:pPr marL="333375" indent="-333375">
              <a:buSzPct val="145000"/>
              <a:defRPr sz="2000" b="0"/>
            </a:pPr>
            <a:r>
              <a:rPr lang="de-DE" sz="2000" err="1">
                <a:solidFill>
                  <a:srgbClr val="FFFFFF"/>
                </a:solidFill>
              </a:rPr>
              <a:t>Accuracy</a:t>
            </a:r>
            <a:r>
              <a:rPr lang="de-DE" sz="2000">
                <a:solidFill>
                  <a:srgbClr val="FFFFFF"/>
                </a:solidFill>
              </a:rPr>
              <a:t> </a:t>
            </a:r>
            <a:r>
              <a:rPr lang="de-DE" sz="2000" err="1">
                <a:solidFill>
                  <a:srgbClr val="FFFFFF"/>
                </a:solidFill>
              </a:rPr>
              <a:t>for</a:t>
            </a:r>
            <a:r>
              <a:rPr lang="de-DE" sz="2000">
                <a:solidFill>
                  <a:srgbClr val="FFFFFF"/>
                </a:solidFill>
              </a:rPr>
              <a:t> </a:t>
            </a:r>
            <a:r>
              <a:rPr lang="de-DE" sz="2000" err="1">
                <a:solidFill>
                  <a:srgbClr val="FFFFFF"/>
                </a:solidFill>
              </a:rPr>
              <a:t>every</a:t>
            </a:r>
            <a:r>
              <a:rPr lang="de-DE" sz="2000">
                <a:solidFill>
                  <a:srgbClr val="FFFFFF"/>
                </a:solidFill>
              </a:rPr>
              <a:t> </a:t>
            </a:r>
            <a:r>
              <a:rPr lang="de-DE" sz="2000" err="1">
                <a:solidFill>
                  <a:srgbClr val="FFFFFF"/>
                </a:solidFill>
              </a:rPr>
              <a:t>technology</a:t>
            </a:r>
            <a:r>
              <a:rPr lang="de-DE" sz="2000">
                <a:solidFill>
                  <a:srgbClr val="FFFFFF"/>
                </a:solidFill>
              </a:rPr>
              <a:t> </a:t>
            </a:r>
            <a:r>
              <a:rPr lang="de-DE" sz="2000" err="1">
                <a:solidFill>
                  <a:srgbClr val="FFFFFF"/>
                </a:solidFill>
              </a:rPr>
              <a:t>is</a:t>
            </a:r>
            <a:r>
              <a:rPr lang="de-DE" sz="2000">
                <a:solidFill>
                  <a:srgbClr val="FFFFFF"/>
                </a:solidFill>
              </a:rPr>
              <a:t> </a:t>
            </a:r>
            <a:r>
              <a:rPr lang="de-DE" sz="2000" err="1">
                <a:solidFill>
                  <a:srgbClr val="FFFFFF"/>
                </a:solidFill>
              </a:rPr>
              <a:t>preserved</a:t>
            </a:r>
            <a:endParaRPr lang="de-DE" sz="2000" b="1">
              <a:solidFill>
                <a:srgbClr val="FFFFFF"/>
              </a:solidFill>
            </a:endParaRPr>
          </a:p>
          <a:p>
            <a:endParaRPr lang="de-DE" sz="2000">
              <a:solidFill>
                <a:srgbClr val="FFFFFF"/>
              </a:solidFill>
            </a:endParaRPr>
          </a:p>
        </p:txBody>
      </p:sp>
      <p:graphicFrame>
        <p:nvGraphicFramePr>
          <p:cNvPr id="4" name="表格">
            <a:extLst>
              <a:ext uri="{FF2B5EF4-FFF2-40B4-BE49-F238E27FC236}">
                <a16:creationId xmlns:a16="http://schemas.microsoft.com/office/drawing/2014/main" id="{D665845B-67A4-C54D-8D9F-F5A2A8754C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2931579"/>
              </p:ext>
            </p:extLst>
          </p:nvPr>
        </p:nvGraphicFramePr>
        <p:xfrm>
          <a:off x="6183088" y="2585858"/>
          <a:ext cx="5170713" cy="317853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796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0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396">
                <a:tc>
                  <a:txBody>
                    <a:bodyPr/>
                    <a:lstStyle/>
                    <a:p>
                      <a:pPr defTabSz="914400">
                        <a:defRPr sz="1800">
                          <a:sym typeface="Helvetica Neue"/>
                        </a:defRPr>
                      </a:pPr>
                      <a:endParaRPr lang="de-DE" sz="2000"/>
                    </a:p>
                  </a:txBody>
                  <a:tcPr marL="55960" marR="55960" marT="55960" marB="5596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2000">
                          <a:sym typeface="Helvetica Neue"/>
                        </a:rPr>
                        <a:t>10 MHz</a:t>
                      </a:r>
                    </a:p>
                  </a:txBody>
                  <a:tcPr marL="55960" marR="55960" marT="55960" marB="5596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2000">
                          <a:sym typeface="Helvetica Neue"/>
                        </a:rPr>
                        <a:t>2 MHz</a:t>
                      </a:r>
                    </a:p>
                  </a:txBody>
                  <a:tcPr marL="55960" marR="55960" marT="55960" marB="5596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2000">
                          <a:sym typeface="Helvetica Neue"/>
                        </a:rPr>
                        <a:t>4 MHz</a:t>
                      </a:r>
                    </a:p>
                  </a:txBody>
                  <a:tcPr marL="55960" marR="55960" marT="55960" marB="5596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2000">
                          <a:sym typeface="Helvetica Neue"/>
                        </a:rPr>
                        <a:t>Bluetooth Accuracy</a:t>
                      </a:r>
                    </a:p>
                  </a:txBody>
                  <a:tcPr marL="55960" marR="55960" marT="55960" marB="5596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2000">
                          <a:sym typeface="Helvetica Neue"/>
                        </a:rPr>
                        <a:t>94.02%</a:t>
                      </a:r>
                    </a:p>
                  </a:txBody>
                  <a:tcPr marL="55960" marR="55960" marT="55960" marB="5596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2000">
                          <a:sym typeface="Helvetica Neue"/>
                        </a:rPr>
                        <a:t>91.49%</a:t>
                      </a:r>
                    </a:p>
                  </a:txBody>
                  <a:tcPr marL="55960" marR="55960" marT="55960" marB="5596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2000">
                          <a:sym typeface="Helvetica Neue"/>
                        </a:rPr>
                        <a:t>91.96%</a:t>
                      </a:r>
                    </a:p>
                  </a:txBody>
                  <a:tcPr marL="55960" marR="55960" marT="55960" marB="5596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3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2000">
                          <a:sym typeface="Helvetica Neue"/>
                        </a:rPr>
                        <a:t>WiFi Accuracy</a:t>
                      </a:r>
                    </a:p>
                  </a:txBody>
                  <a:tcPr marL="55960" marR="55960" marT="55960" marB="5596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2000">
                          <a:sym typeface="Helvetica Neue"/>
                        </a:rPr>
                        <a:t>74.67%</a:t>
                      </a:r>
                    </a:p>
                  </a:txBody>
                  <a:tcPr marL="55960" marR="55960" marT="55960" marB="5596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2000">
                          <a:sym typeface="Helvetica Neue"/>
                        </a:rPr>
                        <a:t>52.55%</a:t>
                      </a:r>
                    </a:p>
                  </a:txBody>
                  <a:tcPr marL="55960" marR="55960" marT="55960" marB="5596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2000">
                          <a:sym typeface="Helvetica Neue"/>
                        </a:rPr>
                        <a:t>73.23%</a:t>
                      </a:r>
                      <a:endParaRPr lang="de-DE" sz="2000" b="1">
                        <a:sym typeface="Helvetica Neue"/>
                      </a:endParaRPr>
                    </a:p>
                  </a:txBody>
                  <a:tcPr marL="55960" marR="55960" marT="55960" marB="5596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2000">
                          <a:sym typeface="Helvetica Neue"/>
                        </a:rPr>
                        <a:t>Zigbee Accuracy</a:t>
                      </a:r>
                    </a:p>
                  </a:txBody>
                  <a:tcPr marL="55960" marR="55960" marT="55960" marB="5596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2000">
                          <a:sym typeface="Helvetica Neue"/>
                        </a:rPr>
                        <a:t>89.18%</a:t>
                      </a:r>
                    </a:p>
                  </a:txBody>
                  <a:tcPr marL="55960" marR="55960" marT="55960" marB="5596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2000">
                          <a:sym typeface="Helvetica Neue"/>
                        </a:rPr>
                        <a:t>92.86%</a:t>
                      </a:r>
                    </a:p>
                  </a:txBody>
                  <a:tcPr marL="55960" marR="55960" marT="55960" marB="5596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2000">
                          <a:sym typeface="Helvetica Neue"/>
                        </a:rPr>
                        <a:t>89.67%</a:t>
                      </a:r>
                    </a:p>
                  </a:txBody>
                  <a:tcPr marL="55960" marR="55960" marT="55960" marB="5596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2000">
                          <a:sym typeface="Helvetica Neue"/>
                        </a:rPr>
                        <a:t>Total Training Time</a:t>
                      </a:r>
                    </a:p>
                  </a:txBody>
                  <a:tcPr marL="55960" marR="55960" marT="55960" marB="5596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2000">
                          <a:sym typeface="Helvetica Neue"/>
                        </a:rPr>
                        <a:t>108.64s</a:t>
                      </a:r>
                    </a:p>
                  </a:txBody>
                  <a:tcPr marL="55960" marR="55960" marT="55960" marB="5596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2000">
                          <a:sym typeface="Helvetica Neue"/>
                        </a:rPr>
                        <a:t>40.75s</a:t>
                      </a:r>
                    </a:p>
                  </a:txBody>
                  <a:tcPr marL="55960" marR="55960" marT="55960" marB="5596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2000">
                          <a:sym typeface="Helvetica Neue"/>
                        </a:rPr>
                        <a:t>60.10s</a:t>
                      </a:r>
                    </a:p>
                  </a:txBody>
                  <a:tcPr marL="55960" marR="55960" marT="55960" marB="5596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492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Training SNR Selection: 10 MHz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Use data at a single SNR value to train the model</a:t>
            </a:r>
          </a:p>
          <a:p>
            <a:r>
              <a:rPr lang="en-US" sz="1700">
                <a:solidFill>
                  <a:schemeClr val="bg1"/>
                </a:solidFill>
              </a:rPr>
              <a:t>Training time was reduced drastically</a:t>
            </a:r>
          </a:p>
          <a:p>
            <a:r>
              <a:rPr lang="en-US" sz="1700">
                <a:solidFill>
                  <a:schemeClr val="bg1"/>
                </a:solidFill>
              </a:rPr>
              <a:t>High accuracy for high SNR values</a:t>
            </a:r>
          </a:p>
          <a:p>
            <a:r>
              <a:rPr lang="en-US" sz="1700">
                <a:solidFill>
                  <a:schemeClr val="bg1"/>
                </a:solidFill>
              </a:rPr>
              <a:t>Testing accuracies for different training SNR values are close</a:t>
            </a:r>
          </a:p>
          <a:p>
            <a:r>
              <a:rPr lang="en-US" sz="1700">
                <a:solidFill>
                  <a:schemeClr val="bg1"/>
                </a:solidFill>
              </a:rPr>
              <a:t>Training with -10 dB results in the best average accuracy of about 80%</a:t>
            </a:r>
          </a:p>
          <a:p>
            <a:endParaRPr lang="en-US" sz="1700">
              <a:solidFill>
                <a:schemeClr val="bg1"/>
              </a:solidFill>
            </a:endParaRPr>
          </a:p>
          <a:p>
            <a:endParaRPr lang="en-US" sz="1700">
              <a:solidFill>
                <a:schemeClr val="bg1"/>
              </a:solidFill>
            </a:endParaRPr>
          </a:p>
          <a:p>
            <a:endParaRPr lang="en-US" sz="1700">
              <a:solidFill>
                <a:schemeClr val="bg1"/>
              </a:solidFill>
            </a:endParaRPr>
          </a:p>
          <a:p>
            <a:endParaRPr lang="en-US" sz="1700">
              <a:solidFill>
                <a:schemeClr val="bg1"/>
              </a:solidFill>
            </a:endParaRPr>
          </a:p>
        </p:txBody>
      </p:sp>
      <p:pic>
        <p:nvPicPr>
          <p:cNvPr id="10" name="Grafik 9" descr="Ein Bild, das Screenshot, Himmel enthält.&#10;&#10;Automatisch generierte Beschreibung">
            <a:extLst>
              <a:ext uri="{FF2B5EF4-FFF2-40B4-BE49-F238E27FC236}">
                <a16:creationId xmlns:a16="http://schemas.microsoft.com/office/drawing/2014/main" id="{681A3826-DEEE-2E4E-B1EB-29D75E9B4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738993"/>
            <a:ext cx="6250769" cy="3219146"/>
          </a:xfrm>
          <a:prstGeom prst="rect">
            <a:avLst/>
          </a:prstGeom>
        </p:spPr>
      </p:pic>
      <p:sp>
        <p:nvSpPr>
          <p:cNvPr id="6" name="the average testing accuracies for different training SNR values">
            <a:extLst>
              <a:ext uri="{FF2B5EF4-FFF2-40B4-BE49-F238E27FC236}">
                <a16:creationId xmlns:a16="http://schemas.microsoft.com/office/drawing/2014/main" id="{DAD4994B-FA07-2C45-A5B5-139201D1F5DC}"/>
              </a:ext>
            </a:extLst>
          </p:cNvPr>
          <p:cNvSpPr txBox="1"/>
          <p:nvPr/>
        </p:nvSpPr>
        <p:spPr>
          <a:xfrm>
            <a:off x="5946525" y="4903181"/>
            <a:ext cx="6241797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600"/>
            </a:lvl1pPr>
          </a:lstStyle>
          <a:p>
            <a:r>
              <a:t>the average testing accuracies for different training SNR values</a:t>
            </a:r>
          </a:p>
        </p:txBody>
      </p:sp>
    </p:spTree>
    <p:extLst>
      <p:ext uri="{BB962C8B-B14F-4D97-AF65-F5344CB8AC3E}">
        <p14:creationId xmlns:p14="http://schemas.microsoft.com/office/powerpoint/2010/main" val="2972179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Training SNR Selection: 10 MHz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277812" indent="-277812">
              <a:buSzPct val="145000"/>
              <a:defRPr sz="2000" b="0"/>
            </a:pPr>
            <a:r>
              <a:rPr lang="de-DE" sz="2000">
                <a:solidFill>
                  <a:schemeClr val="bg1"/>
                </a:solidFill>
              </a:rPr>
              <a:t>Training time per </a:t>
            </a:r>
            <a:r>
              <a:rPr lang="de-DE" sz="2000" err="1">
                <a:solidFill>
                  <a:schemeClr val="bg1"/>
                </a:solidFill>
              </a:rPr>
              <a:t>epoch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err="1">
                <a:solidFill>
                  <a:schemeClr val="bg1"/>
                </a:solidFill>
              </a:rPr>
              <a:t>is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err="1">
                <a:solidFill>
                  <a:schemeClr val="bg1"/>
                </a:solidFill>
              </a:rPr>
              <a:t>reduced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err="1">
                <a:solidFill>
                  <a:schemeClr val="bg1"/>
                </a:solidFill>
              </a:rPr>
              <a:t>from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b="1">
                <a:solidFill>
                  <a:schemeClr val="bg1"/>
                </a:solidFill>
              </a:rPr>
              <a:t>16.37s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err="1">
                <a:solidFill>
                  <a:schemeClr val="bg1"/>
                </a:solidFill>
              </a:rPr>
              <a:t>to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b="1">
                <a:solidFill>
                  <a:schemeClr val="bg1"/>
                </a:solidFill>
              </a:rPr>
              <a:t>0.984s</a:t>
            </a:r>
            <a:endParaRPr lang="de-DE" sz="2000">
              <a:solidFill>
                <a:schemeClr val="bg1"/>
              </a:solidFill>
            </a:endParaRPr>
          </a:p>
          <a:p>
            <a:pPr marL="277812" indent="-277812">
              <a:buSzPct val="145000"/>
              <a:defRPr sz="2000" b="0"/>
            </a:pPr>
            <a:r>
              <a:rPr lang="de-DE" sz="2000">
                <a:solidFill>
                  <a:schemeClr val="bg1"/>
                </a:solidFill>
              </a:rPr>
              <a:t>Total </a:t>
            </a:r>
            <a:r>
              <a:rPr lang="de-DE" sz="2000" err="1">
                <a:solidFill>
                  <a:schemeClr val="bg1"/>
                </a:solidFill>
              </a:rPr>
              <a:t>training</a:t>
            </a:r>
            <a:r>
              <a:rPr lang="de-DE" sz="2000">
                <a:solidFill>
                  <a:schemeClr val="bg1"/>
                </a:solidFill>
              </a:rPr>
              <a:t> time </a:t>
            </a:r>
            <a:r>
              <a:rPr lang="de-DE" sz="2000" err="1">
                <a:solidFill>
                  <a:schemeClr val="bg1"/>
                </a:solidFill>
              </a:rPr>
              <a:t>is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err="1">
                <a:solidFill>
                  <a:schemeClr val="bg1"/>
                </a:solidFill>
              </a:rPr>
              <a:t>reduced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err="1">
                <a:solidFill>
                  <a:schemeClr val="bg1"/>
                </a:solidFill>
              </a:rPr>
              <a:t>by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b="1">
                <a:solidFill>
                  <a:schemeClr val="bg1"/>
                </a:solidFill>
              </a:rPr>
              <a:t>92.3%</a:t>
            </a:r>
            <a:endParaRPr lang="de-DE" sz="2000">
              <a:solidFill>
                <a:schemeClr val="bg1"/>
              </a:solidFill>
            </a:endParaRPr>
          </a:p>
        </p:txBody>
      </p:sp>
      <p:pic>
        <p:nvPicPr>
          <p:cNvPr id="5" name="Grafik 4" descr="Ein Bild, das Karte enthält.&#10;&#10;Automatisch generierte Beschreibung">
            <a:extLst>
              <a:ext uri="{FF2B5EF4-FFF2-40B4-BE49-F238E27FC236}">
                <a16:creationId xmlns:a16="http://schemas.microsoft.com/office/drawing/2014/main" id="{ABE4AE41-129B-3E41-A14D-C1FE0A816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809314"/>
            <a:ext cx="6250769" cy="3078504"/>
          </a:xfrm>
          <a:prstGeom prst="rect">
            <a:avLst/>
          </a:prstGeom>
        </p:spPr>
      </p:pic>
      <p:sp>
        <p:nvSpPr>
          <p:cNvPr id="6" name="testing accuracy for each SNR value while training with -10 dB">
            <a:extLst>
              <a:ext uri="{FF2B5EF4-FFF2-40B4-BE49-F238E27FC236}">
                <a16:creationId xmlns:a16="http://schemas.microsoft.com/office/drawing/2014/main" id="{DB82B618-F6B3-5F4A-A0F3-A870C15DA800}"/>
              </a:ext>
            </a:extLst>
          </p:cNvPr>
          <p:cNvSpPr txBox="1"/>
          <p:nvPr/>
        </p:nvSpPr>
        <p:spPr>
          <a:xfrm>
            <a:off x="5884747" y="4719314"/>
            <a:ext cx="6145887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600"/>
            </a:lvl1pPr>
          </a:lstStyle>
          <a:p>
            <a:r>
              <a:t>testing accuracy for each SNR value while training with -10 dB</a:t>
            </a:r>
          </a:p>
        </p:txBody>
      </p:sp>
    </p:spTree>
    <p:extLst>
      <p:ext uri="{BB962C8B-B14F-4D97-AF65-F5344CB8AC3E}">
        <p14:creationId xmlns:p14="http://schemas.microsoft.com/office/powerpoint/2010/main" val="4638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0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607FEE-D530-A84B-AFB0-A82B601BE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Training SNR Selection: 4 MHz dataset</a:t>
            </a:r>
            <a:endParaRPr lang="de-DE">
              <a:solidFill>
                <a:srgbClr val="FFFFFF"/>
              </a:solidFill>
            </a:endParaRPr>
          </a:p>
        </p:txBody>
      </p:sp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62B538D-593E-F646-B15C-04C841789D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4384"/>
          <a:stretch/>
        </p:blipFill>
        <p:spPr>
          <a:xfrm>
            <a:off x="481886" y="1254336"/>
            <a:ext cx="3662730" cy="123769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 descr="Ein Bild, das Screenshot, Karte enthält.&#10;&#10;Automatisch generierte Beschreibung">
            <a:extLst>
              <a:ext uri="{FF2B5EF4-FFF2-40B4-BE49-F238E27FC236}">
                <a16:creationId xmlns:a16="http://schemas.microsoft.com/office/drawing/2014/main" id="{69CE7329-1CC4-3A43-A385-BCBF414F0FD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9823"/>
          <a:stretch/>
        </p:blipFill>
        <p:spPr>
          <a:xfrm>
            <a:off x="481886" y="4166833"/>
            <a:ext cx="3662730" cy="163498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AAEE8E-B8A8-9C43-9718-00A5035CE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pPr marL="277812" indent="-277812">
              <a:buSzPct val="145000"/>
              <a:defRPr sz="2000" b="0"/>
            </a:pPr>
            <a:r>
              <a:rPr lang="de-DE" sz="2400">
                <a:solidFill>
                  <a:srgbClr val="FFFFFF"/>
                </a:solidFill>
              </a:rPr>
              <a:t>Training </a:t>
            </a:r>
            <a:r>
              <a:rPr lang="de-DE" sz="2400" err="1">
                <a:solidFill>
                  <a:srgbClr val="FFFFFF"/>
                </a:solidFill>
              </a:rPr>
              <a:t>with</a:t>
            </a:r>
            <a:r>
              <a:rPr lang="de-DE" sz="2400">
                <a:solidFill>
                  <a:srgbClr val="FFFFFF"/>
                </a:solidFill>
              </a:rPr>
              <a:t> </a:t>
            </a:r>
            <a:r>
              <a:rPr lang="de-DE" sz="2400" err="1">
                <a:solidFill>
                  <a:srgbClr val="FFFFFF"/>
                </a:solidFill>
              </a:rPr>
              <a:t>only</a:t>
            </a:r>
            <a:r>
              <a:rPr lang="de-DE" sz="2400">
                <a:solidFill>
                  <a:srgbClr val="FFFFFF"/>
                </a:solidFill>
              </a:rPr>
              <a:t> -2 dB </a:t>
            </a:r>
            <a:r>
              <a:rPr lang="de-DE" sz="2400" err="1">
                <a:solidFill>
                  <a:srgbClr val="FFFFFF"/>
                </a:solidFill>
              </a:rPr>
              <a:t>data</a:t>
            </a:r>
            <a:r>
              <a:rPr lang="de-DE" sz="2400">
                <a:solidFill>
                  <a:srgbClr val="FFFFFF"/>
                </a:solidFill>
              </a:rPr>
              <a:t> </a:t>
            </a:r>
            <a:r>
              <a:rPr lang="de-DE" sz="2400" err="1">
                <a:solidFill>
                  <a:srgbClr val="FFFFFF"/>
                </a:solidFill>
              </a:rPr>
              <a:t>led</a:t>
            </a:r>
            <a:r>
              <a:rPr lang="de-DE" sz="2400">
                <a:solidFill>
                  <a:srgbClr val="FFFFFF"/>
                </a:solidFill>
              </a:rPr>
              <a:t> </a:t>
            </a:r>
            <a:r>
              <a:rPr lang="de-DE" sz="2400" err="1">
                <a:solidFill>
                  <a:srgbClr val="FFFFFF"/>
                </a:solidFill>
              </a:rPr>
              <a:t>to</a:t>
            </a:r>
            <a:r>
              <a:rPr lang="de-DE" sz="2400">
                <a:solidFill>
                  <a:srgbClr val="FFFFFF"/>
                </a:solidFill>
              </a:rPr>
              <a:t> </a:t>
            </a:r>
            <a:r>
              <a:rPr lang="de-DE" sz="2400" err="1">
                <a:solidFill>
                  <a:srgbClr val="FFFFFF"/>
                </a:solidFill>
              </a:rPr>
              <a:t>best</a:t>
            </a:r>
            <a:r>
              <a:rPr lang="de-DE" sz="2400">
                <a:solidFill>
                  <a:srgbClr val="FFFFFF"/>
                </a:solidFill>
              </a:rPr>
              <a:t> </a:t>
            </a:r>
            <a:r>
              <a:rPr lang="de-DE" sz="2400" err="1">
                <a:solidFill>
                  <a:srgbClr val="FFFFFF"/>
                </a:solidFill>
              </a:rPr>
              <a:t>performance</a:t>
            </a:r>
            <a:r>
              <a:rPr lang="de-DE" sz="2400">
                <a:solidFill>
                  <a:srgbClr val="FFFFFF"/>
                </a:solidFill>
              </a:rPr>
              <a:t> </a:t>
            </a:r>
            <a:r>
              <a:rPr lang="de-DE" sz="2400" err="1">
                <a:solidFill>
                  <a:srgbClr val="FFFFFF"/>
                </a:solidFill>
              </a:rPr>
              <a:t>with</a:t>
            </a:r>
            <a:r>
              <a:rPr lang="de-DE" sz="2400">
                <a:solidFill>
                  <a:srgbClr val="FFFFFF"/>
                </a:solidFill>
              </a:rPr>
              <a:t> an </a:t>
            </a:r>
            <a:r>
              <a:rPr lang="de-DE" sz="2400" err="1">
                <a:solidFill>
                  <a:srgbClr val="FFFFFF"/>
                </a:solidFill>
              </a:rPr>
              <a:t>accuracy</a:t>
            </a:r>
            <a:r>
              <a:rPr lang="de-DE" sz="2400">
                <a:solidFill>
                  <a:srgbClr val="FFFFFF"/>
                </a:solidFill>
              </a:rPr>
              <a:t> </a:t>
            </a:r>
            <a:r>
              <a:rPr lang="de-DE" sz="2400" err="1">
                <a:solidFill>
                  <a:srgbClr val="FFFFFF"/>
                </a:solidFill>
              </a:rPr>
              <a:t>of</a:t>
            </a:r>
            <a:r>
              <a:rPr lang="de-DE" sz="2400">
                <a:solidFill>
                  <a:srgbClr val="FFFFFF"/>
                </a:solidFill>
              </a:rPr>
              <a:t> </a:t>
            </a:r>
            <a:r>
              <a:rPr lang="de-DE" sz="2400" b="1">
                <a:solidFill>
                  <a:srgbClr val="FFFFFF"/>
                </a:solidFill>
              </a:rPr>
              <a:t>77%</a:t>
            </a:r>
            <a:endParaRPr lang="de-DE" sz="2400">
              <a:solidFill>
                <a:srgbClr val="FFFFFF"/>
              </a:solidFill>
            </a:endParaRPr>
          </a:p>
          <a:p>
            <a:pPr marL="277812" indent="-277812">
              <a:buSzPct val="145000"/>
              <a:defRPr sz="2000" b="0"/>
            </a:pPr>
            <a:r>
              <a:rPr lang="de-DE" sz="2400">
                <a:solidFill>
                  <a:srgbClr val="FFFFFF"/>
                </a:solidFill>
              </a:rPr>
              <a:t>Total </a:t>
            </a:r>
            <a:r>
              <a:rPr lang="de-DE" sz="2400" err="1">
                <a:solidFill>
                  <a:srgbClr val="FFFFFF"/>
                </a:solidFill>
              </a:rPr>
              <a:t>training</a:t>
            </a:r>
            <a:r>
              <a:rPr lang="de-DE" sz="2400">
                <a:solidFill>
                  <a:srgbClr val="FFFFFF"/>
                </a:solidFill>
              </a:rPr>
              <a:t> time </a:t>
            </a:r>
            <a:r>
              <a:rPr lang="de-DE" sz="2400" err="1">
                <a:solidFill>
                  <a:srgbClr val="FFFFFF"/>
                </a:solidFill>
              </a:rPr>
              <a:t>is</a:t>
            </a:r>
            <a:r>
              <a:rPr lang="de-DE" sz="2400">
                <a:solidFill>
                  <a:srgbClr val="FFFFFF"/>
                </a:solidFill>
              </a:rPr>
              <a:t> </a:t>
            </a:r>
            <a:r>
              <a:rPr lang="de-DE" sz="2400" err="1">
                <a:solidFill>
                  <a:srgbClr val="FFFFFF"/>
                </a:solidFill>
              </a:rPr>
              <a:t>reduced</a:t>
            </a:r>
            <a:r>
              <a:rPr lang="de-DE" sz="2400">
                <a:solidFill>
                  <a:srgbClr val="FFFFFF"/>
                </a:solidFill>
              </a:rPr>
              <a:t> </a:t>
            </a:r>
            <a:r>
              <a:rPr lang="de-DE" sz="2400" err="1">
                <a:solidFill>
                  <a:srgbClr val="FFFFFF"/>
                </a:solidFill>
              </a:rPr>
              <a:t>by</a:t>
            </a:r>
            <a:r>
              <a:rPr lang="de-DE" sz="2400">
                <a:solidFill>
                  <a:srgbClr val="FFFFFF"/>
                </a:solidFill>
              </a:rPr>
              <a:t> </a:t>
            </a:r>
            <a:r>
              <a:rPr lang="de-DE" sz="2400" b="1">
                <a:solidFill>
                  <a:srgbClr val="FFFFFF"/>
                </a:solidFill>
              </a:rPr>
              <a:t>90.9%</a:t>
            </a:r>
            <a:endParaRPr lang="de-DE" sz="2400">
              <a:solidFill>
                <a:srgbClr val="FFFFFF"/>
              </a:solidFill>
            </a:endParaRPr>
          </a:p>
          <a:p>
            <a:endParaRPr lang="de-DE" sz="2400">
              <a:solidFill>
                <a:srgbClr val="FFFFFF"/>
              </a:solidFill>
            </a:endParaRPr>
          </a:p>
        </p:txBody>
      </p:sp>
      <p:sp>
        <p:nvSpPr>
          <p:cNvPr id="8" name="the average testing accuracies for different training SNR values">
            <a:extLst>
              <a:ext uri="{FF2B5EF4-FFF2-40B4-BE49-F238E27FC236}">
                <a16:creationId xmlns:a16="http://schemas.microsoft.com/office/drawing/2014/main" id="{96802FD8-E3C1-7B4B-AA48-44EDA48510BF}"/>
              </a:ext>
            </a:extLst>
          </p:cNvPr>
          <p:cNvSpPr txBox="1"/>
          <p:nvPr/>
        </p:nvSpPr>
        <p:spPr>
          <a:xfrm>
            <a:off x="613322" y="2412045"/>
            <a:ext cx="624179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1600"/>
            </a:lvl1pPr>
          </a:lstStyle>
          <a:p>
            <a:r>
              <a:rPr sz="1000"/>
              <a:t>the average testing accuracies for different training SNR values</a:t>
            </a:r>
          </a:p>
        </p:txBody>
      </p:sp>
      <p:sp>
        <p:nvSpPr>
          <p:cNvPr id="10" name="testing accuracy for each SNR value while training with -2 dB">
            <a:extLst>
              <a:ext uri="{FF2B5EF4-FFF2-40B4-BE49-F238E27FC236}">
                <a16:creationId xmlns:a16="http://schemas.microsoft.com/office/drawing/2014/main" id="{187930B0-DA17-104C-9E0E-37262CAE9FF6}"/>
              </a:ext>
            </a:extLst>
          </p:cNvPr>
          <p:cNvSpPr txBox="1"/>
          <p:nvPr/>
        </p:nvSpPr>
        <p:spPr>
          <a:xfrm>
            <a:off x="613322" y="5787432"/>
            <a:ext cx="3662730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1600"/>
            </a:lvl1pPr>
          </a:lstStyle>
          <a:p>
            <a:r>
              <a:rPr sz="1000"/>
              <a:t>testing accuracy for each SNR value while training with -2 dB</a:t>
            </a:r>
          </a:p>
        </p:txBody>
      </p:sp>
    </p:spTree>
    <p:extLst>
      <p:ext uri="{BB962C8B-B14F-4D97-AF65-F5344CB8AC3E}">
        <p14:creationId xmlns:p14="http://schemas.microsoft.com/office/powerpoint/2010/main" val="1944337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1">
            <a:extLst>
              <a:ext uri="{FF2B5EF4-FFF2-40B4-BE49-F238E27FC236}">
                <a16:creationId xmlns:a16="http://schemas.microsoft.com/office/drawing/2014/main" id="{FEB0B922-A6AE-4089-8B21-F3E1A7709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237586" cy="6858000"/>
          </a:xfrm>
          <a:custGeom>
            <a:avLst/>
            <a:gdLst>
              <a:gd name="connsiteX0" fmla="*/ 0 w 10237586"/>
              <a:gd name="connsiteY0" fmla="*/ 0 h 6858000"/>
              <a:gd name="connsiteX1" fmla="*/ 7061432 w 10237586"/>
              <a:gd name="connsiteY1" fmla="*/ 0 h 6858000"/>
              <a:gd name="connsiteX2" fmla="*/ 10237586 w 10237586"/>
              <a:gd name="connsiteY2" fmla="*/ 6858000 h 6858000"/>
              <a:gd name="connsiteX3" fmla="*/ 0 w 102375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37586" h="6858000">
                <a:moveTo>
                  <a:pt x="0" y="0"/>
                </a:moveTo>
                <a:lnTo>
                  <a:pt x="7061432" y="0"/>
                </a:lnTo>
                <a:lnTo>
                  <a:pt x="1023758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0">
            <a:extLst>
              <a:ext uri="{FF2B5EF4-FFF2-40B4-BE49-F238E27FC236}">
                <a16:creationId xmlns:a16="http://schemas.microsoft.com/office/drawing/2014/main" id="{C5EB7378-ADA3-4D6E-8E3A-09FAD147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2D2457-1E63-794A-9E28-B70E3818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SNR selection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DD9354-8204-8944-821F-791FD466F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>
                <a:solidFill>
                  <a:srgbClr val="FFFFFF"/>
                </a:solidFill>
              </a:rPr>
              <a:t> </a:t>
            </a:r>
            <a:r>
              <a:rPr lang="de-DE" sz="2000" err="1">
                <a:solidFill>
                  <a:srgbClr val="FFFFFF"/>
                </a:solidFill>
              </a:rPr>
              <a:t>With</a:t>
            </a:r>
            <a:r>
              <a:rPr lang="de-DE" sz="2000">
                <a:solidFill>
                  <a:srgbClr val="FFFFFF"/>
                </a:solidFill>
              </a:rPr>
              <a:t> </a:t>
            </a:r>
            <a:r>
              <a:rPr lang="de-DE" sz="2000" err="1">
                <a:solidFill>
                  <a:srgbClr val="FFFFFF"/>
                </a:solidFill>
              </a:rPr>
              <a:t>training</a:t>
            </a:r>
            <a:r>
              <a:rPr lang="de-DE" sz="2000">
                <a:solidFill>
                  <a:srgbClr val="FFFFFF"/>
                </a:solidFill>
              </a:rPr>
              <a:t> SNR </a:t>
            </a:r>
            <a:r>
              <a:rPr lang="de-DE" sz="2000" err="1">
                <a:solidFill>
                  <a:srgbClr val="FFFFFF"/>
                </a:solidFill>
              </a:rPr>
              <a:t>selection</a:t>
            </a:r>
            <a:r>
              <a:rPr lang="de-DE" sz="2000">
                <a:solidFill>
                  <a:srgbClr val="FFFFFF"/>
                </a:solidFill>
              </a:rPr>
              <a:t>, </a:t>
            </a:r>
            <a:r>
              <a:rPr lang="de-DE" sz="2000" err="1">
                <a:solidFill>
                  <a:srgbClr val="FFFFFF"/>
                </a:solidFill>
              </a:rPr>
              <a:t>the</a:t>
            </a:r>
            <a:r>
              <a:rPr lang="de-DE" sz="2000">
                <a:solidFill>
                  <a:srgbClr val="FFFFFF"/>
                </a:solidFill>
              </a:rPr>
              <a:t> </a:t>
            </a:r>
            <a:r>
              <a:rPr lang="de-DE" sz="2000" err="1">
                <a:solidFill>
                  <a:srgbClr val="FFFFFF"/>
                </a:solidFill>
              </a:rPr>
              <a:t>training</a:t>
            </a:r>
            <a:r>
              <a:rPr lang="de-DE" sz="2000">
                <a:solidFill>
                  <a:srgbClr val="FFFFFF"/>
                </a:solidFill>
              </a:rPr>
              <a:t> time </a:t>
            </a:r>
            <a:r>
              <a:rPr lang="de-DE" sz="2000" err="1">
                <a:solidFill>
                  <a:srgbClr val="FFFFFF"/>
                </a:solidFill>
              </a:rPr>
              <a:t>is</a:t>
            </a:r>
            <a:r>
              <a:rPr lang="de-DE" sz="2000">
                <a:solidFill>
                  <a:srgbClr val="FFFFFF"/>
                </a:solidFill>
              </a:rPr>
              <a:t> </a:t>
            </a:r>
            <a:r>
              <a:rPr lang="de-DE" sz="2000" err="1">
                <a:solidFill>
                  <a:srgbClr val="FFFFFF"/>
                </a:solidFill>
              </a:rPr>
              <a:t>drastically</a:t>
            </a:r>
            <a:r>
              <a:rPr lang="de-DE" sz="2000">
                <a:solidFill>
                  <a:srgbClr val="FFFFFF"/>
                </a:solidFill>
              </a:rPr>
              <a:t> </a:t>
            </a:r>
            <a:r>
              <a:rPr lang="de-DE" sz="2000" err="1">
                <a:solidFill>
                  <a:srgbClr val="FFFFFF"/>
                </a:solidFill>
              </a:rPr>
              <a:t>reduced</a:t>
            </a:r>
            <a:r>
              <a:rPr lang="de-DE" sz="2000">
                <a:solidFill>
                  <a:srgbClr val="FFFFFF"/>
                </a:solidFill>
              </a:rPr>
              <a:t>, </a:t>
            </a:r>
            <a:r>
              <a:rPr lang="de-DE" sz="2000" err="1">
                <a:solidFill>
                  <a:srgbClr val="FFFFFF"/>
                </a:solidFill>
              </a:rPr>
              <a:t>while</a:t>
            </a:r>
            <a:r>
              <a:rPr lang="de-DE" sz="2000">
                <a:solidFill>
                  <a:srgbClr val="FFFFFF"/>
                </a:solidFill>
              </a:rPr>
              <a:t> </a:t>
            </a:r>
            <a:r>
              <a:rPr lang="de-DE" sz="2000" err="1">
                <a:solidFill>
                  <a:srgbClr val="FFFFFF"/>
                </a:solidFill>
              </a:rPr>
              <a:t>the</a:t>
            </a:r>
            <a:r>
              <a:rPr lang="de-DE" sz="2000">
                <a:solidFill>
                  <a:srgbClr val="FFFFFF"/>
                </a:solidFill>
              </a:rPr>
              <a:t> high </a:t>
            </a:r>
            <a:r>
              <a:rPr lang="de-DE" sz="2000" err="1">
                <a:solidFill>
                  <a:srgbClr val="FFFFFF"/>
                </a:solidFill>
              </a:rPr>
              <a:t>accuracy</a:t>
            </a:r>
            <a:r>
              <a:rPr lang="de-DE" sz="2000">
                <a:solidFill>
                  <a:srgbClr val="FFFFFF"/>
                </a:solidFill>
              </a:rPr>
              <a:t> </a:t>
            </a:r>
            <a:r>
              <a:rPr lang="de-DE" sz="2000" err="1">
                <a:solidFill>
                  <a:srgbClr val="FFFFFF"/>
                </a:solidFill>
              </a:rPr>
              <a:t>for</a:t>
            </a:r>
            <a:r>
              <a:rPr lang="de-DE" sz="2000">
                <a:solidFill>
                  <a:srgbClr val="FFFFFF"/>
                </a:solidFill>
              </a:rPr>
              <a:t> high SNR </a:t>
            </a:r>
            <a:r>
              <a:rPr lang="de-DE" sz="2000" err="1">
                <a:solidFill>
                  <a:srgbClr val="FFFFFF"/>
                </a:solidFill>
              </a:rPr>
              <a:t>values</a:t>
            </a:r>
            <a:r>
              <a:rPr lang="de-DE" sz="2000">
                <a:solidFill>
                  <a:srgbClr val="FFFFFF"/>
                </a:solidFill>
              </a:rPr>
              <a:t> </a:t>
            </a:r>
            <a:r>
              <a:rPr lang="de-DE" sz="2000" err="1">
                <a:solidFill>
                  <a:srgbClr val="FFFFFF"/>
                </a:solidFill>
              </a:rPr>
              <a:t>is</a:t>
            </a:r>
            <a:r>
              <a:rPr lang="de-DE" sz="2000">
                <a:solidFill>
                  <a:srgbClr val="FFFFFF"/>
                </a:solidFill>
              </a:rPr>
              <a:t> </a:t>
            </a:r>
            <a:r>
              <a:rPr lang="de-DE" sz="2000" err="1">
                <a:solidFill>
                  <a:srgbClr val="FFFFFF"/>
                </a:solidFill>
              </a:rPr>
              <a:t>maintained</a:t>
            </a:r>
            <a:endParaRPr lang="de-DE" sz="2000">
              <a:solidFill>
                <a:srgbClr val="FFFFFF"/>
              </a:solidFill>
            </a:endParaRPr>
          </a:p>
        </p:txBody>
      </p:sp>
      <p:pic>
        <p:nvPicPr>
          <p:cNvPr id="7" name="Grafik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62AF8A70-73C9-1345-9BA9-48F2B1E47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765" y="681039"/>
            <a:ext cx="4622697" cy="3271572"/>
          </a:xfrm>
          <a:prstGeom prst="rect">
            <a:avLst/>
          </a:prstGeom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B521ED6-6975-794E-B02B-B9B7F05B9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243" y="4346345"/>
            <a:ext cx="5480958" cy="142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66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20A4C3-0B2A-48B1-A85D-F542C1D628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BB7509-C629-F14D-8DB8-5EECC612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3600"/>
              <a:t>PCA </a:t>
            </a:r>
            <a:r>
              <a:rPr lang="de-DE" sz="3600" err="1"/>
              <a:t>and</a:t>
            </a:r>
            <a:r>
              <a:rPr lang="de-DE" sz="3600"/>
              <a:t> Sample </a:t>
            </a:r>
            <a:r>
              <a:rPr lang="de-DE" sz="3600" err="1"/>
              <a:t>Selection</a:t>
            </a:r>
            <a:endParaRPr lang="de-DE" sz="36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101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7874D6-9E09-7644-86C4-AADE44041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de-DE" sz="2800">
                <a:solidFill>
                  <a:schemeClr val="bg1"/>
                </a:solidFill>
              </a:rPr>
              <a:t>PCA </a:t>
            </a:r>
            <a:r>
              <a:rPr lang="de-DE" sz="2800" err="1">
                <a:solidFill>
                  <a:schemeClr val="bg1"/>
                </a:solidFill>
              </a:rPr>
              <a:t>and</a:t>
            </a:r>
            <a:r>
              <a:rPr lang="de-DE" sz="2800">
                <a:solidFill>
                  <a:schemeClr val="bg1"/>
                </a:solidFill>
              </a:rPr>
              <a:t> Sample </a:t>
            </a:r>
            <a:r>
              <a:rPr lang="de-DE" sz="2800" err="1">
                <a:solidFill>
                  <a:schemeClr val="bg1"/>
                </a:solidFill>
              </a:rPr>
              <a:t>Selection</a:t>
            </a:r>
            <a:endParaRPr lang="de-DE" sz="280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3C7D19-2A57-C14D-9BF4-BBEBE8C74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Autofit/>
          </a:bodyPr>
          <a:lstStyle/>
          <a:p>
            <a:r>
              <a:rPr lang="de-DE" sz="2000" err="1">
                <a:solidFill>
                  <a:schemeClr val="bg1"/>
                </a:solidFill>
              </a:rPr>
              <a:t>Use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b="1">
                <a:solidFill>
                  <a:schemeClr val="bg1"/>
                </a:solidFill>
              </a:rPr>
              <a:t>PCA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err="1">
                <a:solidFill>
                  <a:schemeClr val="bg1"/>
                </a:solidFill>
              </a:rPr>
              <a:t>and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err="1">
                <a:solidFill>
                  <a:schemeClr val="bg1"/>
                </a:solidFill>
              </a:rPr>
              <a:t>various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b="1" err="1">
                <a:solidFill>
                  <a:schemeClr val="bg1"/>
                </a:solidFill>
              </a:rPr>
              <a:t>subsampling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err="1">
                <a:solidFill>
                  <a:schemeClr val="bg1"/>
                </a:solidFill>
              </a:rPr>
              <a:t>techniques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err="1">
                <a:solidFill>
                  <a:schemeClr val="bg1"/>
                </a:solidFill>
              </a:rPr>
              <a:t>to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err="1">
                <a:solidFill>
                  <a:schemeClr val="bg1"/>
                </a:solidFill>
              </a:rPr>
              <a:t>reduce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err="1">
                <a:solidFill>
                  <a:schemeClr val="bg1"/>
                </a:solidFill>
              </a:rPr>
              <a:t>the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err="1">
                <a:solidFill>
                  <a:schemeClr val="bg1"/>
                </a:solidFill>
              </a:rPr>
              <a:t>number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err="1">
                <a:solidFill>
                  <a:schemeClr val="bg1"/>
                </a:solidFill>
              </a:rPr>
              <a:t>of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err="1">
                <a:solidFill>
                  <a:schemeClr val="bg1"/>
                </a:solidFill>
              </a:rPr>
              <a:t>dimensions</a:t>
            </a:r>
            <a:endParaRPr lang="de-DE" sz="2000">
              <a:solidFill>
                <a:schemeClr val="bg1"/>
              </a:solidFill>
            </a:endParaRPr>
          </a:p>
          <a:p>
            <a:pPr marL="333374" indent="-333374">
              <a:buSzPct val="145000"/>
              <a:defRPr sz="1800" b="0"/>
            </a:pPr>
            <a:r>
              <a:rPr lang="de-DE" sz="2000">
                <a:solidFill>
                  <a:schemeClr val="bg1"/>
                </a:solidFill>
              </a:rPr>
              <a:t>High </a:t>
            </a:r>
            <a:r>
              <a:rPr lang="de-DE" sz="2000" err="1">
                <a:solidFill>
                  <a:schemeClr val="bg1"/>
                </a:solidFill>
              </a:rPr>
              <a:t>accuracy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err="1">
                <a:solidFill>
                  <a:schemeClr val="bg1"/>
                </a:solidFill>
              </a:rPr>
              <a:t>for</a:t>
            </a:r>
            <a:r>
              <a:rPr lang="de-DE" sz="2000">
                <a:solidFill>
                  <a:schemeClr val="bg1"/>
                </a:solidFill>
              </a:rPr>
              <a:t> SNR </a:t>
            </a:r>
            <a:r>
              <a:rPr lang="de-DE" sz="2000" err="1">
                <a:solidFill>
                  <a:schemeClr val="bg1"/>
                </a:solidFill>
              </a:rPr>
              <a:t>values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err="1">
                <a:solidFill>
                  <a:schemeClr val="bg1"/>
                </a:solidFill>
              </a:rPr>
              <a:t>above</a:t>
            </a:r>
            <a:r>
              <a:rPr lang="de-DE" sz="2000">
                <a:solidFill>
                  <a:schemeClr val="bg1"/>
                </a:solidFill>
              </a:rPr>
              <a:t> 0 dB  </a:t>
            </a:r>
            <a:r>
              <a:rPr lang="de-DE" sz="2000" err="1">
                <a:solidFill>
                  <a:schemeClr val="bg1"/>
                </a:solidFill>
              </a:rPr>
              <a:t>for</a:t>
            </a:r>
            <a:r>
              <a:rPr lang="de-DE" sz="2000">
                <a:solidFill>
                  <a:schemeClr val="bg1"/>
                </a:solidFill>
              </a:rPr>
              <a:t> a </a:t>
            </a:r>
            <a:r>
              <a:rPr lang="de-DE" sz="2000" err="1">
                <a:solidFill>
                  <a:schemeClr val="bg1"/>
                </a:solidFill>
              </a:rPr>
              <a:t>compression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err="1">
                <a:solidFill>
                  <a:schemeClr val="bg1"/>
                </a:solidFill>
              </a:rPr>
              <a:t>of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b="1">
                <a:solidFill>
                  <a:schemeClr val="bg1"/>
                </a:solidFill>
              </a:rPr>
              <a:t>16x</a:t>
            </a:r>
            <a:endParaRPr lang="de-DE" sz="2000">
              <a:solidFill>
                <a:schemeClr val="bg1"/>
              </a:solidFill>
            </a:endParaRPr>
          </a:p>
          <a:p>
            <a:pPr marL="333374" indent="-333374">
              <a:buSzPct val="145000"/>
              <a:defRPr sz="1800" b="0"/>
            </a:pPr>
            <a:r>
              <a:rPr lang="de-DE" sz="2000">
                <a:solidFill>
                  <a:schemeClr val="bg1"/>
                </a:solidFill>
              </a:rPr>
              <a:t>Training time </a:t>
            </a:r>
            <a:r>
              <a:rPr lang="de-DE" sz="2000" err="1">
                <a:solidFill>
                  <a:schemeClr val="bg1"/>
                </a:solidFill>
              </a:rPr>
              <a:t>reduced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err="1">
                <a:solidFill>
                  <a:schemeClr val="bg1"/>
                </a:solidFill>
              </a:rPr>
              <a:t>by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b="1">
                <a:solidFill>
                  <a:schemeClr val="bg1"/>
                </a:solidFill>
              </a:rPr>
              <a:t>87.97%</a:t>
            </a:r>
            <a:r>
              <a:rPr lang="de-DE" sz="2000">
                <a:solidFill>
                  <a:schemeClr val="bg1"/>
                </a:solidFill>
              </a:rPr>
              <a:t>, </a:t>
            </a:r>
            <a:r>
              <a:rPr lang="de-DE" sz="2000" err="1">
                <a:solidFill>
                  <a:schemeClr val="bg1"/>
                </a:solidFill>
              </a:rPr>
              <a:t>average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err="1">
                <a:solidFill>
                  <a:schemeClr val="bg1"/>
                </a:solidFill>
              </a:rPr>
              <a:t>accuracy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err="1">
                <a:solidFill>
                  <a:schemeClr val="bg1"/>
                </a:solidFill>
              </a:rPr>
              <a:t>is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b="1">
                <a:solidFill>
                  <a:schemeClr val="bg1"/>
                </a:solidFill>
              </a:rPr>
              <a:t>84.11%</a:t>
            </a:r>
            <a:endParaRPr lang="de-DE" sz="2000">
              <a:solidFill>
                <a:schemeClr val="bg1"/>
              </a:solidFill>
            </a:endParaRPr>
          </a:p>
          <a:p>
            <a:endParaRPr lang="de-DE" sz="2000">
              <a:solidFill>
                <a:schemeClr val="bg1"/>
              </a:solidFill>
            </a:endParaRPr>
          </a:p>
          <a:p>
            <a:endParaRPr lang="de-DE" sz="2000">
              <a:solidFill>
                <a:schemeClr val="bg1"/>
              </a:solidFill>
            </a:endParaRPr>
          </a:p>
        </p:txBody>
      </p:sp>
      <p:pic>
        <p:nvPicPr>
          <p:cNvPr id="5" name="Grafik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B582A11A-E8A1-E442-91FB-C3431574A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551470"/>
            <a:ext cx="6250769" cy="359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38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EB181E26-89C4-4A14-92DE-0F4C4B0E9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18F70E47-CD34-0B4F-BFD6-C95D828EBF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2031"/>
          <a:stretch/>
        </p:blipFill>
        <p:spPr>
          <a:xfrm>
            <a:off x="6587330" y="1690689"/>
            <a:ext cx="5604670" cy="2501837"/>
          </a:xfrm>
          <a:custGeom>
            <a:avLst/>
            <a:gdLst>
              <a:gd name="connsiteX0" fmla="*/ 1159248 w 5604670"/>
              <a:gd name="connsiteY0" fmla="*/ 0 h 2501837"/>
              <a:gd name="connsiteX1" fmla="*/ 5604670 w 5604670"/>
              <a:gd name="connsiteY1" fmla="*/ 0 h 2501837"/>
              <a:gd name="connsiteX2" fmla="*/ 5604670 w 5604670"/>
              <a:gd name="connsiteY2" fmla="*/ 2501837 h 2501837"/>
              <a:gd name="connsiteX3" fmla="*/ 0 w 5604670"/>
              <a:gd name="connsiteY3" fmla="*/ 2501837 h 250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4670" h="2501837">
                <a:moveTo>
                  <a:pt x="1159248" y="0"/>
                </a:moveTo>
                <a:lnTo>
                  <a:pt x="5604670" y="0"/>
                </a:lnTo>
                <a:lnTo>
                  <a:pt x="5604670" y="2501837"/>
                </a:lnTo>
                <a:lnTo>
                  <a:pt x="0" y="2501837"/>
                </a:lnTo>
                <a:close/>
              </a:path>
            </a:pathLst>
          </a:custGeom>
        </p:spPr>
      </p:pic>
      <p:pic>
        <p:nvPicPr>
          <p:cNvPr id="5" name="Grafik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534B087D-2EA4-3745-9B30-8D0B38B4C8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41231"/>
          <a:stretch/>
        </p:blipFill>
        <p:spPr>
          <a:xfrm>
            <a:off x="4791075" y="4357117"/>
            <a:ext cx="7400925" cy="2500884"/>
          </a:xfrm>
          <a:custGeom>
            <a:avLst/>
            <a:gdLst>
              <a:gd name="connsiteX0" fmla="*/ 1717230 w 7400925"/>
              <a:gd name="connsiteY0" fmla="*/ 0 h 2500884"/>
              <a:gd name="connsiteX1" fmla="*/ 7400925 w 7400925"/>
              <a:gd name="connsiteY1" fmla="*/ 0 h 2500884"/>
              <a:gd name="connsiteX2" fmla="*/ 7400925 w 7400925"/>
              <a:gd name="connsiteY2" fmla="*/ 2500884 h 2500884"/>
              <a:gd name="connsiteX3" fmla="*/ 0 w 7400925"/>
              <a:gd name="connsiteY3" fmla="*/ 2500884 h 2500884"/>
              <a:gd name="connsiteX4" fmla="*/ 0 w 7400925"/>
              <a:gd name="connsiteY4" fmla="*/ 2500883 h 2500884"/>
              <a:gd name="connsiteX5" fmla="*/ 552186 w 7400925"/>
              <a:gd name="connsiteY5" fmla="*/ 2500883 h 2500884"/>
              <a:gd name="connsiteX6" fmla="*/ 558423 w 7400925"/>
              <a:gd name="connsiteY6" fmla="*/ 2500883 h 25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00925" h="2500884">
                <a:moveTo>
                  <a:pt x="1717230" y="0"/>
                </a:moveTo>
                <a:lnTo>
                  <a:pt x="7400925" y="0"/>
                </a:lnTo>
                <a:lnTo>
                  <a:pt x="7400925" y="2500884"/>
                </a:lnTo>
                <a:lnTo>
                  <a:pt x="0" y="2500884"/>
                </a:lnTo>
                <a:lnTo>
                  <a:pt x="0" y="2500883"/>
                </a:lnTo>
                <a:lnTo>
                  <a:pt x="552186" y="2500883"/>
                </a:lnTo>
                <a:lnTo>
                  <a:pt x="558423" y="2500883"/>
                </a:lnTo>
                <a:close/>
              </a:path>
            </a:pathLst>
          </a:custGeom>
        </p:spPr>
      </p:pic>
      <p:sp>
        <p:nvSpPr>
          <p:cNvPr id="24" name="Freeform 37">
            <a:extLst>
              <a:ext uri="{FF2B5EF4-FFF2-40B4-BE49-F238E27FC236}">
                <a16:creationId xmlns:a16="http://schemas.microsoft.com/office/drawing/2014/main" id="{13958066-7CBD-4B89-8F46-614C4F28B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1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494218-B0AD-FF47-AC8B-7C56F2F28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PCA and Sample Selection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83162-6651-6849-A8EE-1262D1795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pPr marL="333374" indent="-333374">
              <a:buSzPct val="145000"/>
              <a:defRPr sz="1800" b="0"/>
            </a:pPr>
            <a:r>
              <a:rPr lang="de-DE" sz="2000"/>
              <a:t>Random Subsampling </a:t>
            </a:r>
            <a:r>
              <a:rPr lang="de-DE" sz="2000" err="1"/>
              <a:t>results</a:t>
            </a:r>
            <a:r>
              <a:rPr lang="de-DE" sz="2000"/>
              <a:t> in large </a:t>
            </a:r>
            <a:r>
              <a:rPr lang="de-DE" sz="2000" err="1"/>
              <a:t>drops</a:t>
            </a:r>
            <a:r>
              <a:rPr lang="de-DE" sz="2000"/>
              <a:t> in </a:t>
            </a:r>
            <a:r>
              <a:rPr lang="de-DE" sz="2000" err="1"/>
              <a:t>accuracy</a:t>
            </a:r>
            <a:r>
              <a:rPr lang="de-DE" sz="2000"/>
              <a:t> at </a:t>
            </a:r>
            <a:r>
              <a:rPr lang="de-DE" sz="2000" err="1"/>
              <a:t>low</a:t>
            </a:r>
            <a:r>
              <a:rPr lang="de-DE" sz="2000"/>
              <a:t> SNR </a:t>
            </a:r>
            <a:r>
              <a:rPr lang="de-DE" sz="2000" err="1"/>
              <a:t>values</a:t>
            </a:r>
            <a:r>
              <a:rPr lang="de-DE" sz="2000"/>
              <a:t> </a:t>
            </a:r>
            <a:r>
              <a:rPr lang="de-DE" sz="2000" err="1"/>
              <a:t>compared</a:t>
            </a:r>
            <a:r>
              <a:rPr lang="de-DE" sz="2000"/>
              <a:t> </a:t>
            </a:r>
            <a:r>
              <a:rPr lang="de-DE" sz="2000" err="1"/>
              <a:t>to</a:t>
            </a:r>
            <a:r>
              <a:rPr lang="de-DE" sz="2000"/>
              <a:t> PCA</a:t>
            </a:r>
          </a:p>
          <a:p>
            <a:pPr marL="333374" indent="-333374">
              <a:buSzPct val="145000"/>
              <a:defRPr sz="1800" b="0"/>
            </a:pPr>
            <a:r>
              <a:rPr lang="de-DE" sz="2000"/>
              <a:t>High </a:t>
            </a:r>
            <a:r>
              <a:rPr lang="de-DE" sz="2000" err="1"/>
              <a:t>accuracy</a:t>
            </a:r>
            <a:r>
              <a:rPr lang="de-DE" sz="2000"/>
              <a:t> at high SNR </a:t>
            </a:r>
            <a:r>
              <a:rPr lang="de-DE" sz="2000" err="1"/>
              <a:t>values</a:t>
            </a:r>
            <a:r>
              <a:rPr lang="de-DE" sz="2000"/>
              <a:t> </a:t>
            </a:r>
            <a:r>
              <a:rPr lang="de-DE" sz="2000" err="1"/>
              <a:t>for</a:t>
            </a:r>
            <a:r>
              <a:rPr lang="de-DE" sz="2000"/>
              <a:t> a </a:t>
            </a:r>
            <a:r>
              <a:rPr lang="de-DE" sz="2000" err="1"/>
              <a:t>subsampling</a:t>
            </a:r>
            <a:r>
              <a:rPr lang="de-DE" sz="2000"/>
              <a:t> rate </a:t>
            </a:r>
            <a:r>
              <a:rPr lang="de-DE" sz="2000" err="1"/>
              <a:t>as</a:t>
            </a:r>
            <a:r>
              <a:rPr lang="de-DE" sz="2000"/>
              <a:t> </a:t>
            </a:r>
            <a:r>
              <a:rPr lang="de-DE" sz="2000" err="1"/>
              <a:t>low</a:t>
            </a:r>
            <a:r>
              <a:rPr lang="de-DE" sz="2000"/>
              <a:t> </a:t>
            </a:r>
            <a:r>
              <a:rPr lang="de-DE" sz="2000" err="1"/>
              <a:t>as</a:t>
            </a:r>
            <a:r>
              <a:rPr lang="de-DE" sz="2000"/>
              <a:t> 1/4</a:t>
            </a:r>
          </a:p>
          <a:p>
            <a:pPr marL="333374" indent="-333374">
              <a:buSzPct val="145000"/>
              <a:defRPr sz="1800" b="0"/>
            </a:pPr>
            <a:r>
              <a:rPr lang="de-DE" sz="2000" err="1"/>
              <a:t>Similar</a:t>
            </a:r>
            <a:r>
              <a:rPr lang="de-DE" sz="2000"/>
              <a:t> </a:t>
            </a:r>
            <a:r>
              <a:rPr lang="de-DE" sz="2000" err="1"/>
              <a:t>results</a:t>
            </a:r>
            <a:r>
              <a:rPr lang="de-DE" sz="2000"/>
              <a:t> </a:t>
            </a:r>
            <a:r>
              <a:rPr lang="de-DE" sz="2000" err="1"/>
              <a:t>with</a:t>
            </a:r>
            <a:r>
              <a:rPr lang="de-DE" sz="2000"/>
              <a:t> </a:t>
            </a:r>
            <a:r>
              <a:rPr lang="de-DE" sz="2000" b="1"/>
              <a:t>Uniform Subsampling</a:t>
            </a:r>
            <a:endParaRPr lang="de-DE" sz="2000"/>
          </a:p>
          <a:p>
            <a:pPr marL="0" indent="0">
              <a:buNone/>
            </a:pPr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2250256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3" descr="Ein Bild, das Person, drinnen, Wand, haltend enthält.&#10;&#10;Automatisch generierte Beschreibung">
            <a:extLst>
              <a:ext uri="{FF2B5EF4-FFF2-40B4-BE49-F238E27FC236}">
                <a16:creationId xmlns:a16="http://schemas.microsoft.com/office/drawing/2014/main" id="{8C999D86-D1CA-024B-B70E-B141D5C1FF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3" r="2662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5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26" name="Straight Connector 2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11">
            <a:extLst>
              <a:ext uri="{FF2B5EF4-FFF2-40B4-BE49-F238E27FC236}">
                <a16:creationId xmlns:a16="http://schemas.microsoft.com/office/drawing/2014/main" id="{4D307338-5DCB-4558-9840-83473B35F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1511611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3200"/>
              <a:t>Why Wireless Interference Identification?</a:t>
            </a:r>
          </a:p>
        </p:txBody>
      </p:sp>
    </p:spTree>
    <p:extLst>
      <p:ext uri="{BB962C8B-B14F-4D97-AF65-F5344CB8AC3E}">
        <p14:creationId xmlns:p14="http://schemas.microsoft.com/office/powerpoint/2010/main" val="3634246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8C6459-2D2C-9A43-9041-15A1E211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de-DE"/>
              <a:t>PCA </a:t>
            </a:r>
            <a:r>
              <a:rPr lang="de-DE" err="1"/>
              <a:t>and</a:t>
            </a:r>
            <a:r>
              <a:rPr lang="de-DE"/>
              <a:t> Sample </a:t>
            </a:r>
            <a:r>
              <a:rPr lang="de-DE" err="1"/>
              <a:t>Selection</a:t>
            </a:r>
            <a:endParaRPr lang="de-DE"/>
          </a:p>
        </p:txBody>
      </p:sp>
      <p:pic>
        <p:nvPicPr>
          <p:cNvPr id="5" name="Grafik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A21E7DF0-9F04-314B-8399-EE5ECBDCC0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916" y="2589086"/>
            <a:ext cx="4792135" cy="2755478"/>
          </a:xfrm>
          <a:prstGeom prst="rect">
            <a:avLst/>
          </a:prstGeom>
        </p:spPr>
      </p:pic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8D0F87-2FD9-1A44-B139-88D51C293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 fontScale="92500"/>
          </a:bodyPr>
          <a:lstStyle/>
          <a:p>
            <a:pPr marL="333375" indent="-333375">
              <a:buSzPct val="145000"/>
              <a:defRPr sz="2000" b="0"/>
            </a:pPr>
            <a:r>
              <a:rPr lang="de-DE" sz="2400"/>
              <a:t>Combine </a:t>
            </a:r>
            <a:r>
              <a:rPr lang="de-DE" sz="2400" b="1"/>
              <a:t>PCA</a:t>
            </a:r>
            <a:r>
              <a:rPr lang="de-DE" sz="2400"/>
              <a:t> </a:t>
            </a:r>
            <a:r>
              <a:rPr lang="de-DE" sz="2400" err="1"/>
              <a:t>with</a:t>
            </a:r>
            <a:r>
              <a:rPr lang="de-DE" sz="2400"/>
              <a:t> </a:t>
            </a:r>
            <a:r>
              <a:rPr lang="de-DE" sz="2400" b="1"/>
              <a:t>Band </a:t>
            </a:r>
            <a:r>
              <a:rPr lang="de-DE" sz="2400" b="1" err="1"/>
              <a:t>Selection</a:t>
            </a:r>
            <a:r>
              <a:rPr lang="de-DE" sz="2400" b="1"/>
              <a:t> </a:t>
            </a:r>
            <a:r>
              <a:rPr lang="de-DE" sz="2400"/>
              <a:t>(</a:t>
            </a:r>
            <a:r>
              <a:rPr lang="de-DE" sz="2400" err="1"/>
              <a:t>Apply</a:t>
            </a:r>
            <a:r>
              <a:rPr lang="de-DE" sz="2400"/>
              <a:t> PCA on </a:t>
            </a:r>
            <a:r>
              <a:rPr lang="de-DE" sz="2400" err="1"/>
              <a:t>the</a:t>
            </a:r>
            <a:r>
              <a:rPr lang="de-DE" sz="2400"/>
              <a:t> 4 MHz </a:t>
            </a:r>
            <a:r>
              <a:rPr lang="de-DE" sz="2400" err="1"/>
              <a:t>Amp</a:t>
            </a:r>
            <a:r>
              <a:rPr lang="de-DE" sz="2400"/>
              <a:t>-Phase Dataset)</a:t>
            </a:r>
          </a:p>
          <a:p>
            <a:r>
              <a:rPr lang="de-DE"/>
              <a:t>Training time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reduced</a:t>
            </a:r>
            <a:r>
              <a:rPr lang="de-DE"/>
              <a:t> </a:t>
            </a:r>
            <a:r>
              <a:rPr lang="de-DE" err="1"/>
              <a:t>signicantly</a:t>
            </a:r>
            <a:endParaRPr lang="de-DE"/>
          </a:p>
          <a:p>
            <a:r>
              <a:rPr lang="de-DE" err="1"/>
              <a:t>Classication</a:t>
            </a:r>
            <a:r>
              <a:rPr lang="de-DE"/>
              <a:t> </a:t>
            </a:r>
            <a:r>
              <a:rPr lang="de-DE" err="1"/>
              <a:t>accuracies</a:t>
            </a:r>
            <a:r>
              <a:rPr lang="de-DE"/>
              <a:t> at </a:t>
            </a:r>
            <a:r>
              <a:rPr lang="de-DE" err="1"/>
              <a:t>moderately</a:t>
            </a:r>
            <a:r>
              <a:rPr lang="de-DE"/>
              <a:t> high SNR </a:t>
            </a:r>
            <a:r>
              <a:rPr lang="de-DE" err="1"/>
              <a:t>values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still robust</a:t>
            </a:r>
          </a:p>
          <a:p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2239354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004B26-8797-0245-88B0-7F11D5DA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de-DE"/>
              <a:t>PCA </a:t>
            </a:r>
            <a:r>
              <a:rPr lang="de-DE" err="1"/>
              <a:t>and</a:t>
            </a:r>
            <a:r>
              <a:rPr lang="de-DE"/>
              <a:t> Sample </a:t>
            </a:r>
            <a:r>
              <a:rPr lang="de-DE" err="1"/>
              <a:t>Selection</a:t>
            </a:r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CA457C-6BCF-D94F-AF10-51DA31AD8C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93" y="2819877"/>
            <a:ext cx="5069382" cy="2293896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25139C-DA0F-794F-AB58-820BEE7AA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4188020" cy="3387145"/>
          </a:xfrm>
        </p:spPr>
        <p:txBody>
          <a:bodyPr anchor="ctr">
            <a:normAutofit fontScale="92500" lnSpcReduction="10000"/>
          </a:bodyPr>
          <a:lstStyle/>
          <a:p>
            <a:r>
              <a:rPr lang="de-DE" err="1"/>
              <a:t>Number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features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reduced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PCA, </a:t>
            </a:r>
            <a:r>
              <a:rPr lang="de-DE" err="1"/>
              <a:t>while</a:t>
            </a:r>
            <a:r>
              <a:rPr lang="de-DE"/>
              <a:t> </a:t>
            </a:r>
            <a:r>
              <a:rPr lang="de-DE" err="1"/>
              <a:t>training</a:t>
            </a:r>
            <a:r>
              <a:rPr lang="de-DE"/>
              <a:t> time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reduced</a:t>
            </a:r>
            <a:r>
              <a:rPr lang="de-DE"/>
              <a:t> </a:t>
            </a:r>
            <a:r>
              <a:rPr lang="de-DE" err="1"/>
              <a:t>proportionally</a:t>
            </a:r>
            <a:endParaRPr lang="de-DE"/>
          </a:p>
          <a:p>
            <a:r>
              <a:rPr lang="de-DE" err="1"/>
              <a:t>Signicant</a:t>
            </a:r>
            <a:r>
              <a:rPr lang="de-DE"/>
              <a:t> </a:t>
            </a:r>
            <a:r>
              <a:rPr lang="de-DE" err="1"/>
              <a:t>reduction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total </a:t>
            </a:r>
            <a:r>
              <a:rPr lang="de-DE" err="1"/>
              <a:t>training</a:t>
            </a:r>
            <a:r>
              <a:rPr lang="de-DE"/>
              <a:t> time (</a:t>
            </a:r>
            <a:r>
              <a:rPr lang="de-DE" err="1"/>
              <a:t>by</a:t>
            </a:r>
            <a:r>
              <a:rPr lang="de-DE"/>
              <a:t> </a:t>
            </a:r>
            <a:r>
              <a:rPr lang="de-DE" err="1"/>
              <a:t>about</a:t>
            </a:r>
            <a:r>
              <a:rPr lang="de-DE"/>
              <a:t> 90%)</a:t>
            </a:r>
          </a:p>
          <a:p>
            <a:r>
              <a:rPr lang="de-DE" err="1"/>
              <a:t>Classication</a:t>
            </a:r>
            <a:r>
              <a:rPr lang="de-DE"/>
              <a:t> </a:t>
            </a:r>
            <a:r>
              <a:rPr lang="de-DE" err="1"/>
              <a:t>performances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mostly</a:t>
            </a:r>
            <a:r>
              <a:rPr lang="de-DE"/>
              <a:t> </a:t>
            </a:r>
            <a:r>
              <a:rPr lang="de-DE" err="1"/>
              <a:t>preserved</a:t>
            </a:r>
            <a:endParaRPr lang="de-DE"/>
          </a:p>
          <a:p>
            <a:endParaRPr lang="de-DE" sz="2200"/>
          </a:p>
        </p:txBody>
      </p:sp>
    </p:spTree>
    <p:extLst>
      <p:ext uri="{BB962C8B-B14F-4D97-AF65-F5344CB8AC3E}">
        <p14:creationId xmlns:p14="http://schemas.microsoft.com/office/powerpoint/2010/main" val="2796666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493CFF-E43B-4B10-ACE1-C8A124662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0"/>
            <a:ext cx="406212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9DCD21-6ABB-FF4A-8B56-0BE89AE8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650" y="643467"/>
            <a:ext cx="3117850" cy="2556385"/>
          </a:xfrm>
        </p:spPr>
        <p:txBody>
          <a:bodyPr anchor="b">
            <a:normAutofit/>
          </a:bodyPr>
          <a:lstStyle/>
          <a:p>
            <a:r>
              <a:rPr lang="de-DE" err="1">
                <a:solidFill>
                  <a:schemeClr val="bg1"/>
                </a:solidFill>
              </a:rPr>
              <a:t>Confidence-Based</a:t>
            </a:r>
            <a:r>
              <a:rPr lang="de-DE">
                <a:solidFill>
                  <a:schemeClr val="bg1"/>
                </a:solidFill>
              </a:rPr>
              <a:t> Ensemble </a:t>
            </a:r>
            <a:r>
              <a:rPr lang="de-DE" err="1">
                <a:solidFill>
                  <a:schemeClr val="bg1"/>
                </a:solidFill>
              </a:rPr>
              <a:t>Method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BC1F47-A5E0-6746-ABAA-23EBEA3DE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2649" y="3358608"/>
            <a:ext cx="3045883" cy="2831273"/>
          </a:xfrm>
        </p:spPr>
        <p:txBody>
          <a:bodyPr>
            <a:normAutofit/>
          </a:bodyPr>
          <a:lstStyle/>
          <a:p>
            <a:pPr marL="333375" indent="-333375">
              <a:buSzPct val="145000"/>
              <a:defRPr sz="2000" b="0"/>
            </a:pPr>
            <a:r>
              <a:rPr lang="de-DE" sz="1800" err="1">
                <a:solidFill>
                  <a:schemeClr val="bg1"/>
                </a:solidFill>
              </a:rPr>
              <a:t>Considered</a:t>
            </a:r>
            <a:r>
              <a:rPr lang="de-DE" sz="1800">
                <a:solidFill>
                  <a:schemeClr val="bg1"/>
                </a:solidFill>
              </a:rPr>
              <a:t> </a:t>
            </a:r>
            <a:r>
              <a:rPr lang="de-DE" sz="1800" err="1">
                <a:solidFill>
                  <a:schemeClr val="bg1"/>
                </a:solidFill>
              </a:rPr>
              <a:t>network</a:t>
            </a:r>
            <a:r>
              <a:rPr lang="de-DE" sz="1800">
                <a:solidFill>
                  <a:schemeClr val="bg1"/>
                </a:solidFill>
              </a:rPr>
              <a:t> </a:t>
            </a:r>
            <a:r>
              <a:rPr lang="de-DE" sz="1800" err="1">
                <a:solidFill>
                  <a:schemeClr val="bg1"/>
                </a:solidFill>
              </a:rPr>
              <a:t>architectures</a:t>
            </a:r>
            <a:r>
              <a:rPr lang="de-DE" sz="1800">
                <a:solidFill>
                  <a:schemeClr val="bg1"/>
                </a:solidFill>
              </a:rPr>
              <a:t>: CNN, LSTM, CLDNN &amp; </a:t>
            </a:r>
            <a:r>
              <a:rPr lang="de-DE" sz="1800" err="1">
                <a:solidFill>
                  <a:schemeClr val="bg1"/>
                </a:solidFill>
              </a:rPr>
              <a:t>ResNet</a:t>
            </a:r>
            <a:endParaRPr lang="de-DE" sz="1800">
              <a:solidFill>
                <a:schemeClr val="bg1"/>
              </a:solidFill>
            </a:endParaRPr>
          </a:p>
          <a:p>
            <a:pPr marL="333375" indent="-333375">
              <a:buSzPct val="145000"/>
              <a:defRPr sz="2000" b="0"/>
            </a:pPr>
            <a:r>
              <a:rPr lang="de-DE" sz="1800">
                <a:solidFill>
                  <a:schemeClr val="bg1"/>
                </a:solidFill>
              </a:rPr>
              <a:t>All </a:t>
            </a:r>
            <a:r>
              <a:rPr lang="de-DE" sz="1800" err="1">
                <a:solidFill>
                  <a:schemeClr val="bg1"/>
                </a:solidFill>
              </a:rPr>
              <a:t>models</a:t>
            </a:r>
            <a:r>
              <a:rPr lang="de-DE" sz="1800">
                <a:solidFill>
                  <a:schemeClr val="bg1"/>
                </a:solidFill>
              </a:rPr>
              <a:t> </a:t>
            </a:r>
            <a:r>
              <a:rPr lang="de-DE" sz="1800" err="1">
                <a:solidFill>
                  <a:schemeClr val="bg1"/>
                </a:solidFill>
              </a:rPr>
              <a:t>result</a:t>
            </a:r>
            <a:r>
              <a:rPr lang="de-DE" sz="1800">
                <a:solidFill>
                  <a:schemeClr val="bg1"/>
                </a:solidFill>
              </a:rPr>
              <a:t> in </a:t>
            </a:r>
            <a:r>
              <a:rPr lang="de-DE" sz="1800" err="1">
                <a:solidFill>
                  <a:schemeClr val="bg1"/>
                </a:solidFill>
              </a:rPr>
              <a:t>similar</a:t>
            </a:r>
            <a:r>
              <a:rPr lang="de-DE" sz="1800">
                <a:solidFill>
                  <a:schemeClr val="bg1"/>
                </a:solidFill>
              </a:rPr>
              <a:t> </a:t>
            </a:r>
            <a:r>
              <a:rPr lang="de-DE" sz="1800" err="1">
                <a:solidFill>
                  <a:schemeClr val="bg1"/>
                </a:solidFill>
              </a:rPr>
              <a:t>accuracies</a:t>
            </a:r>
            <a:r>
              <a:rPr lang="de-DE" sz="1800">
                <a:solidFill>
                  <a:schemeClr val="bg1"/>
                </a:solidFill>
              </a:rPr>
              <a:t> </a:t>
            </a:r>
            <a:r>
              <a:rPr lang="de-DE" sz="1800" err="1">
                <a:solidFill>
                  <a:schemeClr val="bg1"/>
                </a:solidFill>
              </a:rPr>
              <a:t>of</a:t>
            </a:r>
            <a:r>
              <a:rPr lang="de-DE" sz="1800">
                <a:solidFill>
                  <a:schemeClr val="bg1"/>
                </a:solidFill>
              </a:rPr>
              <a:t> </a:t>
            </a:r>
            <a:r>
              <a:rPr lang="de-DE" sz="1800" b="1">
                <a:solidFill>
                  <a:schemeClr val="bg1"/>
                </a:solidFill>
              </a:rPr>
              <a:t>89.xx%</a:t>
            </a:r>
            <a:r>
              <a:rPr lang="de-DE" sz="1800">
                <a:solidFill>
                  <a:schemeClr val="bg1"/>
                </a:solidFill>
              </a:rPr>
              <a:t> on </a:t>
            </a:r>
            <a:r>
              <a:rPr lang="de-DE" sz="1800" err="1">
                <a:solidFill>
                  <a:schemeClr val="bg1"/>
                </a:solidFill>
              </a:rPr>
              <a:t>the</a:t>
            </a:r>
            <a:r>
              <a:rPr lang="de-DE" sz="1800">
                <a:solidFill>
                  <a:schemeClr val="bg1"/>
                </a:solidFill>
              </a:rPr>
              <a:t> </a:t>
            </a:r>
            <a:r>
              <a:rPr lang="de-DE" sz="1800" err="1">
                <a:solidFill>
                  <a:schemeClr val="bg1"/>
                </a:solidFill>
              </a:rPr>
              <a:t>test</a:t>
            </a:r>
            <a:r>
              <a:rPr lang="de-DE" sz="1800">
                <a:solidFill>
                  <a:schemeClr val="bg1"/>
                </a:solidFill>
              </a:rPr>
              <a:t> </a:t>
            </a:r>
            <a:r>
              <a:rPr lang="de-DE" sz="1800" err="1">
                <a:solidFill>
                  <a:schemeClr val="bg1"/>
                </a:solidFill>
              </a:rPr>
              <a:t>set</a:t>
            </a:r>
            <a:endParaRPr lang="de-DE" sz="1800">
              <a:solidFill>
                <a:schemeClr val="bg1"/>
              </a:solidFill>
            </a:endParaRPr>
          </a:p>
          <a:p>
            <a:pPr marL="333375" indent="-333375">
              <a:buSzPct val="145000"/>
              <a:defRPr sz="2000" b="0"/>
            </a:pPr>
            <a:endParaRPr lang="de-DE" sz="1800">
              <a:solidFill>
                <a:schemeClr val="bg1"/>
              </a:solidFill>
            </a:endParaRPr>
          </a:p>
          <a:p>
            <a:endParaRPr lang="de-DE" sz="1800">
              <a:solidFill>
                <a:schemeClr val="bg1"/>
              </a:solidFill>
            </a:endParaRPr>
          </a:p>
        </p:txBody>
      </p:sp>
      <p:graphicFrame>
        <p:nvGraphicFramePr>
          <p:cNvPr id="6" name="表格">
            <a:extLst>
              <a:ext uri="{FF2B5EF4-FFF2-40B4-BE49-F238E27FC236}">
                <a16:creationId xmlns:a16="http://schemas.microsoft.com/office/drawing/2014/main" id="{42F5AECA-3C9F-0F43-A8AF-8C92D3157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9565344"/>
              </p:ext>
            </p:extLst>
          </p:nvPr>
        </p:nvGraphicFramePr>
        <p:xfrm>
          <a:off x="643467" y="1867103"/>
          <a:ext cx="6891189" cy="30991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9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9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9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9829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lang="de-DE" sz="2900"/>
                    </a:p>
                  </a:txBody>
                  <a:tcPr marL="66505" marR="66505" marT="66505" marB="66505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2900">
                          <a:sym typeface="Helvetica Neue"/>
                        </a:rPr>
                        <a:t>Mean</a:t>
                      </a:r>
                      <a:endParaRPr lang="de-DE" sz="2900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66505" marR="66505" marT="66505" marB="66505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2900">
                          <a:sym typeface="Helvetica Neue"/>
                        </a:rPr>
                        <a:t>Min</a:t>
                      </a:r>
                      <a:endParaRPr lang="de-DE" sz="2900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66505" marR="66505" marT="66505" marB="66505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2900">
                          <a:sym typeface="Helvetica Neue"/>
                        </a:rPr>
                        <a:t>Max</a:t>
                      </a:r>
                      <a:endParaRPr lang="de-DE" sz="2900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66505" marR="66505" marT="66505" marB="66505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82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2900">
                          <a:sym typeface="Helvetica Neue"/>
                        </a:rPr>
                        <a:t>CNN</a:t>
                      </a:r>
                      <a:endParaRPr lang="de-DE" sz="2900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66505" marR="66505" marT="66505" marB="66505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2900">
                          <a:sym typeface="Helvetica Neue"/>
                        </a:rPr>
                        <a:t>89.764%</a:t>
                      </a:r>
                    </a:p>
                  </a:txBody>
                  <a:tcPr marL="66505" marR="66505" marT="66505" marB="66505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2900">
                          <a:sym typeface="Helvetica Neue"/>
                        </a:rPr>
                        <a:t>89.462%</a:t>
                      </a:r>
                    </a:p>
                  </a:txBody>
                  <a:tcPr marL="66505" marR="66505" marT="66505" marB="66505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2900">
                          <a:sym typeface="Helvetica Neue"/>
                        </a:rPr>
                        <a:t>89.952%</a:t>
                      </a:r>
                    </a:p>
                  </a:txBody>
                  <a:tcPr marL="66505" marR="66505" marT="66505" marB="66505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82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2900">
                          <a:sym typeface="Helvetica Neue"/>
                        </a:rPr>
                        <a:t>LSTM</a:t>
                      </a:r>
                      <a:endParaRPr lang="de-DE" sz="2900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66505" marR="66505" marT="66505" marB="66505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2900">
                          <a:sym typeface="Helvetica Neue"/>
                        </a:rPr>
                        <a:t>89.713%</a:t>
                      </a:r>
                    </a:p>
                  </a:txBody>
                  <a:tcPr marL="66505" marR="66505" marT="66505" marB="66505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2900">
                          <a:sym typeface="Helvetica Neue"/>
                        </a:rPr>
                        <a:t>89.488%</a:t>
                      </a:r>
                    </a:p>
                  </a:txBody>
                  <a:tcPr marL="66505" marR="66505" marT="66505" marB="66505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2900">
                          <a:sym typeface="Helvetica Neue"/>
                        </a:rPr>
                        <a:t>89.972%</a:t>
                      </a:r>
                    </a:p>
                  </a:txBody>
                  <a:tcPr marL="66505" marR="66505" marT="66505" marB="66505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2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2900">
                          <a:sym typeface="Helvetica Neue"/>
                        </a:rPr>
                        <a:t>ResNet</a:t>
                      </a:r>
                      <a:endParaRPr lang="de-DE" sz="2900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66505" marR="66505" marT="66505" marB="66505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2900">
                          <a:sym typeface="Helvetica Neue"/>
                        </a:rPr>
                        <a:t>89.405%</a:t>
                      </a:r>
                    </a:p>
                  </a:txBody>
                  <a:tcPr marL="66505" marR="66505" marT="66505" marB="66505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2900">
                          <a:sym typeface="Helvetica Neue"/>
                        </a:rPr>
                        <a:t>89.126%</a:t>
                      </a:r>
                    </a:p>
                  </a:txBody>
                  <a:tcPr marL="66505" marR="66505" marT="66505" marB="66505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2900">
                          <a:sym typeface="Helvetica Neue"/>
                        </a:rPr>
                        <a:t>89.701%</a:t>
                      </a:r>
                    </a:p>
                  </a:txBody>
                  <a:tcPr marL="66505" marR="66505" marT="66505" marB="66505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82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2900">
                          <a:sym typeface="Helvetica Neue"/>
                        </a:rPr>
                        <a:t>CLDNN</a:t>
                      </a:r>
                      <a:endParaRPr lang="de-DE" sz="2900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66505" marR="66505" marT="66505" marB="66505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2900">
                          <a:sym typeface="Helvetica Neue"/>
                        </a:rPr>
                        <a:t>89.903%</a:t>
                      </a:r>
                    </a:p>
                  </a:txBody>
                  <a:tcPr marL="66505" marR="66505" marT="66505" marB="66505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2900">
                          <a:sym typeface="Helvetica Neue"/>
                        </a:rPr>
                        <a:t>89.704%</a:t>
                      </a:r>
                    </a:p>
                  </a:txBody>
                  <a:tcPr marL="66505" marR="66505" marT="66505" marB="66505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2900">
                          <a:sym typeface="Helvetica Neue"/>
                        </a:rPr>
                        <a:t>90.041%</a:t>
                      </a:r>
                    </a:p>
                  </a:txBody>
                  <a:tcPr marL="66505" marR="66505" marT="66505" marB="66505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81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AA57CF2-BD6D-2842-AFF9-794A7E047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 err="1">
                <a:solidFill>
                  <a:srgbClr val="FFFFFF"/>
                </a:solidFill>
              </a:rPr>
              <a:t>Confidence-Based</a:t>
            </a:r>
            <a:r>
              <a:rPr lang="de-DE">
                <a:solidFill>
                  <a:srgbClr val="FFFFFF"/>
                </a:solidFill>
              </a:rPr>
              <a:t> Ensemble </a:t>
            </a:r>
            <a:r>
              <a:rPr lang="de-DE" err="1">
                <a:solidFill>
                  <a:srgbClr val="FFFFFF"/>
                </a:solidFill>
              </a:rPr>
              <a:t>Method</a:t>
            </a:r>
            <a:endParaRPr lang="de-DE">
              <a:solidFill>
                <a:srgbClr val="FFFFFF"/>
              </a:solidFill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C838E4FB-DCAE-44C3-A339-938C67F7CB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67235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5515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4AAB7E-CBA8-FE4F-B5C6-A3FB7F578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de-DE" sz="2600" err="1">
                <a:solidFill>
                  <a:srgbClr val="FFFFFF"/>
                </a:solidFill>
              </a:rPr>
              <a:t>Confidence-Based</a:t>
            </a:r>
            <a:r>
              <a:rPr lang="de-DE" sz="2600">
                <a:solidFill>
                  <a:srgbClr val="FFFFFF"/>
                </a:solidFill>
              </a:rPr>
              <a:t> Ensemble </a:t>
            </a:r>
            <a:r>
              <a:rPr lang="de-DE" sz="2600" err="1">
                <a:solidFill>
                  <a:srgbClr val="FFFFFF"/>
                </a:solidFill>
              </a:rPr>
              <a:t>Method</a:t>
            </a:r>
            <a:endParaRPr lang="de-DE" sz="26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91DB6C-4ACA-5847-A2F0-47440AC72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endParaRPr lang="de-DE" sz="1800"/>
          </a:p>
        </p:txBody>
      </p:sp>
      <p:graphicFrame>
        <p:nvGraphicFramePr>
          <p:cNvPr id="4" name="表格">
            <a:extLst>
              <a:ext uri="{FF2B5EF4-FFF2-40B4-BE49-F238E27FC236}">
                <a16:creationId xmlns:a16="http://schemas.microsoft.com/office/drawing/2014/main" id="{312CA734-5A0B-FF42-B70F-47A1209840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4877025"/>
              </p:ext>
            </p:extLst>
          </p:nvPr>
        </p:nvGraphicFramePr>
        <p:xfrm>
          <a:off x="4593814" y="1313299"/>
          <a:ext cx="6077773" cy="3091148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2023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1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1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5160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sz="14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117484" marR="117484" marT="117484" marB="117484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0" cap="all" spc="150">
                          <a:solidFill>
                            <a:schemeClr val="lt1"/>
                          </a:solidFill>
                          <a:sym typeface="Helvetica Neue"/>
                        </a:rPr>
                        <a:t>Mean</a:t>
                      </a:r>
                    </a:p>
                  </a:txBody>
                  <a:tcPr marL="117484" marR="117484" marT="117484" marB="117484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0" cap="all" spc="150">
                          <a:solidFill>
                            <a:schemeClr val="lt1"/>
                          </a:solidFill>
                          <a:sym typeface="Helvetica Neue"/>
                        </a:rPr>
                        <a:t>Min</a:t>
                      </a:r>
                    </a:p>
                  </a:txBody>
                  <a:tcPr marL="117484" marR="117484" marT="117484" marB="117484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0" cap="all" spc="150">
                          <a:solidFill>
                            <a:schemeClr val="lt1"/>
                          </a:solidFill>
                          <a:sym typeface="Helvetica Neue"/>
                        </a:rPr>
                        <a:t>Max</a:t>
                      </a:r>
                    </a:p>
                  </a:txBody>
                  <a:tcPr marL="117484" marR="117484" marT="117484" marB="117484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99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 cap="none" spc="0">
                          <a:solidFill>
                            <a:schemeClr val="tx1"/>
                          </a:solidFill>
                          <a:sym typeface="Helvetica Neue"/>
                        </a:rPr>
                        <a:t>CNN</a:t>
                      </a:r>
                    </a:p>
                  </a:txBody>
                  <a:tcPr marL="117484" marR="117484" marT="117484" marB="117484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 cap="none" spc="0">
                          <a:solidFill>
                            <a:schemeClr val="tx1"/>
                          </a:solidFill>
                          <a:sym typeface="Helvetica Neue"/>
                        </a:rPr>
                        <a:t>89.764%</a:t>
                      </a:r>
                    </a:p>
                  </a:txBody>
                  <a:tcPr marL="117484" marR="117484" marT="117484" marB="117484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 cap="none" spc="0">
                          <a:solidFill>
                            <a:schemeClr val="tx1"/>
                          </a:solidFill>
                          <a:sym typeface="Helvetica Neue"/>
                        </a:rPr>
                        <a:t>89.462%</a:t>
                      </a:r>
                    </a:p>
                  </a:txBody>
                  <a:tcPr marL="117484" marR="117484" marT="117484" marB="117484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 cap="none" spc="0">
                          <a:solidFill>
                            <a:schemeClr val="tx1"/>
                          </a:solidFill>
                          <a:sym typeface="Helvetica Neue"/>
                        </a:rPr>
                        <a:t>89.952%</a:t>
                      </a:r>
                    </a:p>
                  </a:txBody>
                  <a:tcPr marL="117484" marR="117484" marT="117484" marB="117484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99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 cap="none" spc="0">
                          <a:solidFill>
                            <a:schemeClr val="tx1"/>
                          </a:solidFill>
                          <a:sym typeface="Helvetica Neue"/>
                        </a:rPr>
                        <a:t>LSTM</a:t>
                      </a:r>
                    </a:p>
                  </a:txBody>
                  <a:tcPr marL="117484" marR="117484" marT="117484" marB="117484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 cap="none" spc="0">
                          <a:solidFill>
                            <a:schemeClr val="tx1"/>
                          </a:solidFill>
                          <a:sym typeface="Helvetica Neue"/>
                        </a:rPr>
                        <a:t>89.713%</a:t>
                      </a:r>
                    </a:p>
                  </a:txBody>
                  <a:tcPr marL="117484" marR="117484" marT="117484" marB="117484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 cap="none" spc="0">
                          <a:solidFill>
                            <a:schemeClr val="tx1"/>
                          </a:solidFill>
                          <a:sym typeface="Helvetica Neue"/>
                        </a:rPr>
                        <a:t>89.488%</a:t>
                      </a:r>
                    </a:p>
                  </a:txBody>
                  <a:tcPr marL="117484" marR="117484" marT="117484" marB="117484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 cap="none" spc="0">
                          <a:solidFill>
                            <a:schemeClr val="tx1"/>
                          </a:solidFill>
                          <a:sym typeface="Helvetica Neue"/>
                        </a:rPr>
                        <a:t>89.972%</a:t>
                      </a:r>
                    </a:p>
                  </a:txBody>
                  <a:tcPr marL="117484" marR="117484" marT="117484" marB="117484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99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 cap="none" spc="0">
                          <a:solidFill>
                            <a:schemeClr val="tx1"/>
                          </a:solidFill>
                          <a:sym typeface="Helvetica Neue"/>
                        </a:rPr>
                        <a:t>ResNet</a:t>
                      </a:r>
                    </a:p>
                  </a:txBody>
                  <a:tcPr marL="117484" marR="117484" marT="117484" marB="117484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 cap="none" spc="0">
                          <a:solidFill>
                            <a:schemeClr val="tx1"/>
                          </a:solidFill>
                          <a:sym typeface="Helvetica Neue"/>
                        </a:rPr>
                        <a:t>89.405%</a:t>
                      </a:r>
                    </a:p>
                  </a:txBody>
                  <a:tcPr marL="117484" marR="117484" marT="117484" marB="117484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 cap="none" spc="0">
                          <a:solidFill>
                            <a:schemeClr val="tx1"/>
                          </a:solidFill>
                          <a:sym typeface="Helvetica Neue"/>
                        </a:rPr>
                        <a:t>89.126%</a:t>
                      </a:r>
                    </a:p>
                  </a:txBody>
                  <a:tcPr marL="117484" marR="117484" marT="117484" marB="117484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 cap="none" spc="0">
                          <a:solidFill>
                            <a:schemeClr val="tx1"/>
                          </a:solidFill>
                          <a:sym typeface="Helvetica Neue"/>
                        </a:rPr>
                        <a:t>89.701%</a:t>
                      </a:r>
                    </a:p>
                  </a:txBody>
                  <a:tcPr marL="117484" marR="117484" marT="117484" marB="117484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99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 cap="none" spc="0">
                          <a:solidFill>
                            <a:schemeClr val="tx1"/>
                          </a:solidFill>
                          <a:sym typeface="Helvetica Neue"/>
                        </a:rPr>
                        <a:t>CLDNN</a:t>
                      </a:r>
                    </a:p>
                  </a:txBody>
                  <a:tcPr marL="117484" marR="117484" marT="117484" marB="117484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 cap="none" spc="0">
                          <a:solidFill>
                            <a:schemeClr val="tx1"/>
                          </a:solidFill>
                          <a:sym typeface="Helvetica Neue"/>
                        </a:rPr>
                        <a:t>89.903%</a:t>
                      </a:r>
                    </a:p>
                  </a:txBody>
                  <a:tcPr marL="117484" marR="117484" marT="117484" marB="117484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 cap="none" spc="0">
                          <a:solidFill>
                            <a:schemeClr val="tx1"/>
                          </a:solidFill>
                          <a:sym typeface="Helvetica Neue"/>
                        </a:rPr>
                        <a:t>89.704%</a:t>
                      </a:r>
                    </a:p>
                  </a:txBody>
                  <a:tcPr marL="117484" marR="117484" marT="117484" marB="117484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 cap="none" spc="0">
                          <a:solidFill>
                            <a:schemeClr val="tx1"/>
                          </a:solidFill>
                          <a:sym typeface="Helvetica Neue"/>
                        </a:rPr>
                        <a:t>90.041%</a:t>
                      </a:r>
                    </a:p>
                  </a:txBody>
                  <a:tcPr marL="117484" marR="117484" marT="117484" marB="117484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99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 cap="none" spc="0">
                          <a:solidFill>
                            <a:schemeClr val="tx1"/>
                          </a:solidFill>
                          <a:sym typeface="Helvetica Neue"/>
                        </a:rPr>
                        <a:t>Softmax-based</a:t>
                      </a:r>
                    </a:p>
                  </a:txBody>
                  <a:tcPr marL="117484" marR="117484" marT="117484" marB="117484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 cap="none" spc="0">
                          <a:solidFill>
                            <a:schemeClr val="tx1"/>
                          </a:solidFill>
                          <a:sym typeface="Helvetica Neue"/>
                        </a:rPr>
                        <a:t>90.067%</a:t>
                      </a:r>
                    </a:p>
                  </a:txBody>
                  <a:tcPr marL="117484" marR="117484" marT="117484" marB="117484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 cap="none" spc="0">
                          <a:solidFill>
                            <a:schemeClr val="tx1"/>
                          </a:solidFill>
                          <a:sym typeface="Helvetica Neue"/>
                        </a:rPr>
                        <a:t>89.921%</a:t>
                      </a:r>
                    </a:p>
                  </a:txBody>
                  <a:tcPr marL="117484" marR="117484" marT="117484" marB="117484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 cap="none" spc="0">
                          <a:solidFill>
                            <a:schemeClr val="tx1"/>
                          </a:solidFill>
                          <a:sym typeface="Helvetica Neue"/>
                        </a:rPr>
                        <a:t>90.312%</a:t>
                      </a:r>
                    </a:p>
                  </a:txBody>
                  <a:tcPr marL="117484" marR="117484" marT="117484" marB="117484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99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 cap="none" spc="0">
                          <a:solidFill>
                            <a:schemeClr val="tx1"/>
                          </a:solidFill>
                          <a:sym typeface="Helvetica Neue"/>
                        </a:rPr>
                        <a:t>Precision-based</a:t>
                      </a:r>
                    </a:p>
                  </a:txBody>
                  <a:tcPr marL="117484" marR="117484" marT="117484" marB="117484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 cap="none" spc="0">
                          <a:solidFill>
                            <a:schemeClr val="tx1"/>
                          </a:solidFill>
                          <a:sym typeface="Helvetica Neue"/>
                        </a:rPr>
                        <a:t>89.743%</a:t>
                      </a:r>
                    </a:p>
                  </a:txBody>
                  <a:tcPr marL="117484" marR="117484" marT="117484" marB="117484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 cap="none" spc="0">
                          <a:solidFill>
                            <a:schemeClr val="tx1"/>
                          </a:solidFill>
                          <a:sym typeface="Helvetica Neue"/>
                        </a:rPr>
                        <a:t>89.519%</a:t>
                      </a:r>
                    </a:p>
                  </a:txBody>
                  <a:tcPr marL="117484" marR="117484" marT="117484" marB="117484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100" cap="none" spc="0">
                          <a:solidFill>
                            <a:schemeClr val="tx1"/>
                          </a:solidFill>
                          <a:sym typeface="Helvetica Neue"/>
                        </a:rPr>
                        <a:t>89.941%</a:t>
                      </a:r>
                    </a:p>
                  </a:txBody>
                  <a:tcPr marL="117484" marR="117484" marT="117484" marB="117484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椭圆形">
            <a:extLst>
              <a:ext uri="{FF2B5EF4-FFF2-40B4-BE49-F238E27FC236}">
                <a16:creationId xmlns:a16="http://schemas.microsoft.com/office/drawing/2014/main" id="{085ED022-7328-D747-8595-A9BE144CEE79}"/>
              </a:ext>
            </a:extLst>
          </p:cNvPr>
          <p:cNvSpPr/>
          <p:nvPr/>
        </p:nvSpPr>
        <p:spPr>
          <a:xfrm>
            <a:off x="6017967" y="3429000"/>
            <a:ext cx="2089470" cy="602144"/>
          </a:xfrm>
          <a:prstGeom prst="ellips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995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E27A80-94E7-0C42-936B-5389D7007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 err="1">
                <a:solidFill>
                  <a:srgbClr val="FFFFFF"/>
                </a:solidFill>
              </a:rPr>
              <a:t>Confidence-Based</a:t>
            </a:r>
            <a:r>
              <a:rPr lang="de-DE">
                <a:solidFill>
                  <a:srgbClr val="FFFFFF"/>
                </a:solidFill>
              </a:rPr>
              <a:t> Ensemble </a:t>
            </a:r>
            <a:r>
              <a:rPr lang="de-DE" err="1">
                <a:solidFill>
                  <a:srgbClr val="FFFFFF"/>
                </a:solidFill>
              </a:rPr>
              <a:t>Method</a:t>
            </a:r>
            <a:endParaRPr lang="de-DE">
              <a:solidFill>
                <a:srgbClr val="FFFFFF"/>
              </a:solidFill>
            </a:endParaRPr>
          </a:p>
        </p:txBody>
      </p:sp>
      <p:graphicFrame>
        <p:nvGraphicFramePr>
          <p:cNvPr id="14" name="表格">
            <a:extLst>
              <a:ext uri="{FF2B5EF4-FFF2-40B4-BE49-F238E27FC236}">
                <a16:creationId xmlns:a16="http://schemas.microsoft.com/office/drawing/2014/main" id="{C5583B59-0D7E-F74E-8FA4-9CF1C1B321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151373"/>
              </p:ext>
            </p:extLst>
          </p:nvPr>
        </p:nvGraphicFramePr>
        <p:xfrm>
          <a:off x="5219930" y="470924"/>
          <a:ext cx="6462345" cy="5885444"/>
        </p:xfrm>
        <a:graphic>
          <a:graphicData uri="http://schemas.openxmlformats.org/drawingml/2006/table">
            <a:tbl>
              <a:tblPr firstRow="1" bandRow="1"/>
              <a:tblGrid>
                <a:gridCol w="441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8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4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34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50" b="1">
                          <a:solidFill>
                            <a:schemeClr val="tx1"/>
                          </a:solidFill>
                          <a:sym typeface="Helvetica Neue"/>
                        </a:rPr>
                        <a:t>SNR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>
                          <a:solidFill>
                            <a:schemeClr val="tx1"/>
                          </a:solidFill>
                          <a:sym typeface="Helvetica Neue"/>
                        </a:rPr>
                        <a:t>(# times) </a:t>
                      </a:r>
                      <a:r>
                        <a:rPr sz="1000" b="1" err="1">
                          <a:solidFill>
                            <a:schemeClr val="tx1"/>
                          </a:solidFill>
                          <a:sym typeface="Helvetica Neue"/>
                        </a:rPr>
                        <a:t>softmax</a:t>
                      </a:r>
                      <a:r>
                        <a:rPr sz="1000" b="1">
                          <a:solidFill>
                            <a:schemeClr val="tx1"/>
                          </a:solidFill>
                          <a:sym typeface="Helvetica Neue"/>
                        </a:rPr>
                        <a:t> is better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>
                          <a:solidFill>
                            <a:schemeClr val="tx1"/>
                          </a:solidFill>
                          <a:sym typeface="Helvetica Neue"/>
                        </a:rPr>
                        <a:t>(# times) precision is better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>
                          <a:solidFill>
                            <a:schemeClr val="tx1"/>
                          </a:solidFill>
                          <a:sym typeface="Helvetica Neue"/>
                        </a:rPr>
                        <a:t>(# times) </a:t>
                      </a:r>
                      <a:r>
                        <a:rPr sz="1000" b="1" err="1">
                          <a:solidFill>
                            <a:schemeClr val="tx1"/>
                          </a:solidFill>
                          <a:sym typeface="Helvetica Neue"/>
                        </a:rPr>
                        <a:t>softmax</a:t>
                      </a:r>
                      <a:r>
                        <a:rPr sz="1000" b="1">
                          <a:solidFill>
                            <a:schemeClr val="tx1"/>
                          </a:solidFill>
                          <a:sym typeface="Helvetica Neue"/>
                        </a:rPr>
                        <a:t> and precision are equal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-20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22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3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0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-18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24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1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0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-16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25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0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0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-14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25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0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0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3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-12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23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1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1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3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-10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24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1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0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3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-8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20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4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1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3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-6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23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2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0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3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-4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20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4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1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3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-2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16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9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0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3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0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12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9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4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3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2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12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6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7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3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4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8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8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9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03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6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2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16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7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03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8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7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5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13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03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10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7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13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5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03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12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4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14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7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03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14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9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10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6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03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16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2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13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10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03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18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4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14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7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03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20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1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20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ym typeface="Helvetica Neue"/>
                        </a:rPr>
                        <a:t>4</a:t>
                      </a:r>
                    </a:p>
                  </a:txBody>
                  <a:tcPr marL="37621" marR="37621" marT="37621" marB="37621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15" name="矩形">
            <a:extLst>
              <a:ext uri="{FF2B5EF4-FFF2-40B4-BE49-F238E27FC236}">
                <a16:creationId xmlns:a16="http://schemas.microsoft.com/office/drawing/2014/main" id="{06220BED-C28A-1B4D-ADBA-150F3DFBC086}"/>
              </a:ext>
            </a:extLst>
          </p:cNvPr>
          <p:cNvSpPr/>
          <p:nvPr/>
        </p:nvSpPr>
        <p:spPr>
          <a:xfrm>
            <a:off x="5671127" y="895927"/>
            <a:ext cx="1754910" cy="3149600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FA2216D8-A9DC-8541-A4F1-6391D053E289}"/>
              </a:ext>
            </a:extLst>
          </p:cNvPr>
          <p:cNvSpPr/>
          <p:nvPr/>
        </p:nvSpPr>
        <p:spPr>
          <a:xfrm>
            <a:off x="7426036" y="4045527"/>
            <a:ext cx="1874981" cy="231084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8147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de-DE" sz="2600">
                <a:solidFill>
                  <a:srgbClr val="FFFFFF"/>
                </a:solidFill>
              </a:rPr>
              <a:t>Confidence-Based Ensemble Method</a:t>
            </a:r>
            <a:endParaRPr lang="en-US" sz="26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Combining these two confidence measure:</a:t>
            </a:r>
          </a:p>
          <a:p>
            <a:pPr lvl="1"/>
            <a:r>
              <a:rPr lang="en-US" sz="1800" dirty="0"/>
              <a:t>Use </a:t>
            </a:r>
            <a:r>
              <a:rPr lang="en-US" sz="1800" dirty="0" err="1"/>
              <a:t>softmax</a:t>
            </a:r>
            <a:r>
              <a:rPr lang="en-US" sz="1800" dirty="0"/>
              <a:t> for SNR from –20 dB to 2 dB</a:t>
            </a:r>
            <a:endParaRPr lang="en-US" sz="1800" dirty="0">
              <a:cs typeface="Calibri"/>
            </a:endParaRPr>
          </a:p>
          <a:p>
            <a:pPr lvl="1"/>
            <a:r>
              <a:rPr lang="en-US" sz="1800" dirty="0"/>
              <a:t>Use precision score for SNR from 4 dB to 20 dB</a:t>
            </a:r>
            <a:endParaRPr lang="en-US" sz="1800" dirty="0">
              <a:cs typeface="Calibri"/>
            </a:endParaRPr>
          </a:p>
          <a:p>
            <a:endParaRPr lang="en-US" sz="1800"/>
          </a:p>
        </p:txBody>
      </p:sp>
      <p:graphicFrame>
        <p:nvGraphicFramePr>
          <p:cNvPr id="4" name="表格"/>
          <p:cNvGraphicFramePr/>
          <p:nvPr/>
        </p:nvGraphicFramePr>
        <p:xfrm>
          <a:off x="4054493" y="1313299"/>
          <a:ext cx="7156412" cy="3091152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363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7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7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39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lang="de-DE" sz="1800"/>
                    </a:p>
                  </a:txBody>
                  <a:tcPr marL="41459" marR="41459" marT="41459" marB="4145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800">
                          <a:sym typeface="Helvetica Neue"/>
                        </a:rPr>
                        <a:t>Mean</a:t>
                      </a:r>
                      <a:endParaRPr lang="de-DE" sz="1800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41459" marR="41459" marT="41459" marB="4145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800">
                          <a:sym typeface="Helvetica Neue"/>
                        </a:rPr>
                        <a:t>Min</a:t>
                      </a:r>
                      <a:endParaRPr lang="de-DE" sz="1800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41459" marR="41459" marT="41459" marB="4145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800">
                          <a:sym typeface="Helvetica Neue"/>
                        </a:rPr>
                        <a:t>Max</a:t>
                      </a:r>
                      <a:endParaRPr lang="de-DE" sz="1800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41459" marR="41459" marT="41459" marB="4145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394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800">
                          <a:sym typeface="Helvetica Neue"/>
                        </a:rPr>
                        <a:t>CNN</a:t>
                      </a:r>
                      <a:endParaRPr lang="de-DE" sz="1800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41459" marR="41459" marT="41459" marB="4145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1800">
                          <a:sym typeface="Helvetica Neue"/>
                        </a:rPr>
                        <a:t>89.764%</a:t>
                      </a:r>
                    </a:p>
                  </a:txBody>
                  <a:tcPr marL="41459" marR="41459" marT="41459" marB="4145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1800">
                          <a:sym typeface="Helvetica Neue"/>
                        </a:rPr>
                        <a:t>89.462%</a:t>
                      </a:r>
                    </a:p>
                  </a:txBody>
                  <a:tcPr marL="41459" marR="41459" marT="41459" marB="4145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1800">
                          <a:sym typeface="Helvetica Neue"/>
                        </a:rPr>
                        <a:t>89.952%</a:t>
                      </a:r>
                    </a:p>
                  </a:txBody>
                  <a:tcPr marL="41459" marR="41459" marT="41459" marB="4145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394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800">
                          <a:sym typeface="Helvetica Neue"/>
                        </a:rPr>
                        <a:t>LSTM</a:t>
                      </a:r>
                      <a:endParaRPr lang="de-DE" sz="1800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41459" marR="41459" marT="41459" marB="4145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1800">
                          <a:sym typeface="Helvetica Neue"/>
                        </a:rPr>
                        <a:t>89.713%</a:t>
                      </a:r>
                    </a:p>
                  </a:txBody>
                  <a:tcPr marL="41459" marR="41459" marT="41459" marB="4145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1800">
                          <a:sym typeface="Helvetica Neue"/>
                        </a:rPr>
                        <a:t>89.488%</a:t>
                      </a:r>
                    </a:p>
                  </a:txBody>
                  <a:tcPr marL="41459" marR="41459" marT="41459" marB="4145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1800">
                          <a:sym typeface="Helvetica Neue"/>
                        </a:rPr>
                        <a:t>89.972%</a:t>
                      </a:r>
                    </a:p>
                  </a:txBody>
                  <a:tcPr marL="41459" marR="41459" marT="41459" marB="4145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394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800">
                          <a:sym typeface="Helvetica Neue"/>
                        </a:rPr>
                        <a:t>ResNet</a:t>
                      </a:r>
                      <a:endParaRPr lang="de-DE" sz="1800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41459" marR="41459" marT="41459" marB="4145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1800">
                          <a:sym typeface="Helvetica Neue"/>
                        </a:rPr>
                        <a:t>89.405%</a:t>
                      </a:r>
                    </a:p>
                  </a:txBody>
                  <a:tcPr marL="41459" marR="41459" marT="41459" marB="4145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1800">
                          <a:sym typeface="Helvetica Neue"/>
                        </a:rPr>
                        <a:t>89.126%</a:t>
                      </a:r>
                    </a:p>
                  </a:txBody>
                  <a:tcPr marL="41459" marR="41459" marT="41459" marB="4145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1800">
                          <a:sym typeface="Helvetica Neue"/>
                        </a:rPr>
                        <a:t>89.701%</a:t>
                      </a:r>
                    </a:p>
                  </a:txBody>
                  <a:tcPr marL="41459" marR="41459" marT="41459" marB="4145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394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800">
                          <a:sym typeface="Helvetica Neue"/>
                        </a:rPr>
                        <a:t>CLDNN</a:t>
                      </a:r>
                      <a:endParaRPr lang="de-DE" sz="1800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41459" marR="41459" marT="41459" marB="4145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1800">
                          <a:sym typeface="Helvetica Neue"/>
                        </a:rPr>
                        <a:t>89.903%</a:t>
                      </a:r>
                    </a:p>
                  </a:txBody>
                  <a:tcPr marL="41459" marR="41459" marT="41459" marB="4145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1800">
                          <a:sym typeface="Helvetica Neue"/>
                        </a:rPr>
                        <a:t>89.704%</a:t>
                      </a:r>
                    </a:p>
                  </a:txBody>
                  <a:tcPr marL="41459" marR="41459" marT="41459" marB="4145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1800">
                          <a:sym typeface="Helvetica Neue"/>
                        </a:rPr>
                        <a:t>90.041%</a:t>
                      </a:r>
                    </a:p>
                  </a:txBody>
                  <a:tcPr marL="41459" marR="41459" marT="41459" marB="4145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394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800">
                          <a:sym typeface="Helvetica Neue"/>
                        </a:rPr>
                        <a:t>Softmax-based</a:t>
                      </a:r>
                      <a:endParaRPr lang="de-DE" sz="1800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41459" marR="41459" marT="41459" marB="4145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1800">
                          <a:sym typeface="Helvetica Neue"/>
                        </a:rPr>
                        <a:t>90.067%</a:t>
                      </a:r>
                    </a:p>
                  </a:txBody>
                  <a:tcPr marL="41459" marR="41459" marT="41459" marB="4145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1800">
                          <a:sym typeface="Helvetica Neue"/>
                        </a:rPr>
                        <a:t>89.921%</a:t>
                      </a:r>
                    </a:p>
                  </a:txBody>
                  <a:tcPr marL="41459" marR="41459" marT="41459" marB="4145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1800">
                          <a:sym typeface="Helvetica Neue"/>
                        </a:rPr>
                        <a:t>90.312%</a:t>
                      </a:r>
                    </a:p>
                  </a:txBody>
                  <a:tcPr marL="41459" marR="41459" marT="41459" marB="4145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394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800">
                          <a:sym typeface="Helvetica Neue"/>
                        </a:rPr>
                        <a:t>Precision-based</a:t>
                      </a:r>
                      <a:endParaRPr lang="de-DE" sz="1800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41459" marR="41459" marT="41459" marB="4145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1800">
                          <a:sym typeface="Helvetica Neue"/>
                        </a:rPr>
                        <a:t>89.743%</a:t>
                      </a:r>
                    </a:p>
                  </a:txBody>
                  <a:tcPr marL="41459" marR="41459" marT="41459" marB="4145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1800">
                          <a:sym typeface="Helvetica Neue"/>
                        </a:rPr>
                        <a:t>89.519%</a:t>
                      </a:r>
                    </a:p>
                  </a:txBody>
                  <a:tcPr marL="41459" marR="41459" marT="41459" marB="4145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1800">
                          <a:sym typeface="Helvetica Neue"/>
                        </a:rPr>
                        <a:t>89.941%</a:t>
                      </a:r>
                    </a:p>
                  </a:txBody>
                  <a:tcPr marL="41459" marR="41459" marT="41459" marB="41459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394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800">
                          <a:sym typeface="Helvetica Neue"/>
                        </a:rPr>
                        <a:t>combine both</a:t>
                      </a:r>
                      <a:endParaRPr lang="de-DE" sz="1800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41459" marR="41459" marT="41459" marB="4145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1800">
                          <a:sym typeface="Helvetica Neue"/>
                        </a:rPr>
                        <a:t>90.081%</a:t>
                      </a:r>
                    </a:p>
                  </a:txBody>
                  <a:tcPr marL="41459" marR="41459" marT="41459" marB="4145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1800">
                          <a:sym typeface="Helvetica Neue"/>
                        </a:rPr>
                        <a:t>89.921%</a:t>
                      </a:r>
                    </a:p>
                  </a:txBody>
                  <a:tcPr marL="41459" marR="41459" marT="41459" marB="4145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1800">
                          <a:sym typeface="Helvetica Neue"/>
                        </a:rPr>
                        <a:t>90.339%</a:t>
                      </a:r>
                    </a:p>
                  </a:txBody>
                  <a:tcPr marL="41459" marR="41459" marT="41459" marB="41459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矩形"/>
          <p:cNvSpPr/>
          <p:nvPr/>
        </p:nvSpPr>
        <p:spPr>
          <a:xfrm>
            <a:off x="3581697" y="7405357"/>
            <a:ext cx="8705256" cy="521175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7657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48EE92-CA42-0445-8889-5BC37BEF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err="1"/>
              <a:t>What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Ax</a:t>
            </a:r>
            <a:r>
              <a:rPr lang="de-DE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82573A-3147-514E-8DF2-DCE13A24A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333375" indent="-333375">
              <a:buSzPct val="145000"/>
              <a:defRPr sz="2000" b="0"/>
            </a:pPr>
            <a:r>
              <a:rPr lang="de-DE" sz="2400" b="1" err="1"/>
              <a:t>Ax</a:t>
            </a:r>
            <a:r>
              <a:rPr lang="de-DE" sz="2400"/>
              <a:t> </a:t>
            </a:r>
            <a:r>
              <a:rPr lang="de-DE" sz="2400" err="1"/>
              <a:t>is</a:t>
            </a:r>
            <a:r>
              <a:rPr lang="de-DE" sz="2400"/>
              <a:t> a </a:t>
            </a:r>
            <a:r>
              <a:rPr lang="de-DE" sz="2400" err="1"/>
              <a:t>platform</a:t>
            </a:r>
            <a:r>
              <a:rPr lang="de-DE" sz="2400"/>
              <a:t> </a:t>
            </a:r>
            <a:r>
              <a:rPr lang="de-DE" sz="2400" err="1"/>
              <a:t>developed</a:t>
            </a:r>
            <a:r>
              <a:rPr lang="de-DE" sz="2400"/>
              <a:t> </a:t>
            </a:r>
            <a:r>
              <a:rPr lang="de-DE" sz="2400" err="1"/>
              <a:t>by</a:t>
            </a:r>
            <a:r>
              <a:rPr lang="de-DE" sz="2400"/>
              <a:t> Facebook </a:t>
            </a:r>
            <a:r>
              <a:rPr lang="de-DE" sz="2400" err="1"/>
              <a:t>to</a:t>
            </a:r>
            <a:r>
              <a:rPr lang="de-DE" sz="2400"/>
              <a:t> </a:t>
            </a:r>
            <a:r>
              <a:rPr lang="de-DE" sz="2400" err="1"/>
              <a:t>explore</a:t>
            </a:r>
            <a:r>
              <a:rPr lang="de-DE" sz="2400"/>
              <a:t> a large </a:t>
            </a:r>
            <a:r>
              <a:rPr lang="de-DE" sz="2400" err="1"/>
              <a:t>parameter</a:t>
            </a:r>
            <a:r>
              <a:rPr lang="de-DE" sz="2400"/>
              <a:t> </a:t>
            </a:r>
            <a:r>
              <a:rPr lang="de-DE" sz="2400" err="1"/>
              <a:t>space</a:t>
            </a:r>
            <a:r>
              <a:rPr lang="de-DE" sz="2400"/>
              <a:t> in </a:t>
            </a:r>
            <a:r>
              <a:rPr lang="de-DE" sz="2400" err="1"/>
              <a:t>order</a:t>
            </a:r>
            <a:r>
              <a:rPr lang="de-DE" sz="2400"/>
              <a:t> </a:t>
            </a:r>
            <a:r>
              <a:rPr lang="de-DE" sz="2400" err="1"/>
              <a:t>to</a:t>
            </a:r>
            <a:r>
              <a:rPr lang="de-DE" sz="2400"/>
              <a:t> </a:t>
            </a:r>
            <a:r>
              <a:rPr lang="de-DE" sz="2400" err="1"/>
              <a:t>identify</a:t>
            </a:r>
            <a:r>
              <a:rPr lang="de-DE" sz="2400"/>
              <a:t> optimal </a:t>
            </a:r>
            <a:r>
              <a:rPr lang="de-DE" sz="2400" err="1"/>
              <a:t>configurations</a:t>
            </a:r>
            <a:r>
              <a:rPr lang="de-DE" sz="2400"/>
              <a:t> in a </a:t>
            </a:r>
            <a:r>
              <a:rPr lang="de-DE" sz="2400" err="1"/>
              <a:t>resource-efficient</a:t>
            </a:r>
            <a:r>
              <a:rPr lang="de-DE" sz="2400"/>
              <a:t> </a:t>
            </a:r>
            <a:r>
              <a:rPr lang="de-DE" sz="2400" err="1"/>
              <a:t>manner</a:t>
            </a:r>
            <a:endParaRPr lang="de-DE" sz="2400"/>
          </a:p>
          <a:p>
            <a:pPr marL="333375" indent="-333375">
              <a:buSzPct val="145000"/>
              <a:defRPr sz="2000" b="0"/>
            </a:pPr>
            <a:r>
              <a:rPr lang="de-DE" sz="2400" err="1"/>
              <a:t>It</a:t>
            </a:r>
            <a:r>
              <a:rPr lang="de-DE" sz="2400"/>
              <a:t> </a:t>
            </a:r>
            <a:r>
              <a:rPr lang="de-DE" sz="2400" err="1"/>
              <a:t>supports</a:t>
            </a:r>
            <a:r>
              <a:rPr lang="de-DE" sz="2400"/>
              <a:t> </a:t>
            </a:r>
            <a:r>
              <a:rPr lang="de-DE" sz="2400" b="1" err="1"/>
              <a:t>Bayesian</a:t>
            </a:r>
            <a:r>
              <a:rPr lang="de-DE" sz="2400" b="1"/>
              <a:t> </a:t>
            </a:r>
            <a:r>
              <a:rPr lang="de-DE" sz="2400" b="1" err="1"/>
              <a:t>optimization</a:t>
            </a:r>
            <a:r>
              <a:rPr lang="de-DE" sz="2400"/>
              <a:t> </a:t>
            </a:r>
            <a:r>
              <a:rPr lang="de-DE" sz="2400" err="1"/>
              <a:t>for</a:t>
            </a:r>
            <a:r>
              <a:rPr lang="de-DE" sz="2400"/>
              <a:t> </a:t>
            </a:r>
            <a:r>
              <a:rPr lang="de-DE" sz="2400" err="1"/>
              <a:t>continuous-valued</a:t>
            </a:r>
            <a:r>
              <a:rPr lang="de-DE" sz="2400"/>
              <a:t> </a:t>
            </a:r>
            <a:r>
              <a:rPr lang="de-DE" sz="2400" err="1"/>
              <a:t>configurations</a:t>
            </a:r>
            <a:r>
              <a:rPr lang="de-DE" sz="2400"/>
              <a:t> </a:t>
            </a:r>
            <a:r>
              <a:rPr lang="de-DE" sz="2400" err="1"/>
              <a:t>and</a:t>
            </a:r>
            <a:r>
              <a:rPr lang="de-DE" sz="2400"/>
              <a:t> </a:t>
            </a:r>
            <a:r>
              <a:rPr lang="de-DE" sz="2400" err="1"/>
              <a:t>bandit</a:t>
            </a:r>
            <a:r>
              <a:rPr lang="de-DE" sz="2400"/>
              <a:t> </a:t>
            </a:r>
            <a:r>
              <a:rPr lang="de-DE" sz="2400" err="1"/>
              <a:t>optimization</a:t>
            </a:r>
            <a:r>
              <a:rPr lang="de-DE" sz="2400"/>
              <a:t> </a:t>
            </a:r>
            <a:r>
              <a:rPr lang="de-DE" sz="2400" err="1"/>
              <a:t>for</a:t>
            </a:r>
            <a:r>
              <a:rPr lang="de-DE" sz="2400"/>
              <a:t> </a:t>
            </a:r>
            <a:r>
              <a:rPr lang="de-DE" sz="2400" err="1"/>
              <a:t>discrete</a:t>
            </a:r>
            <a:r>
              <a:rPr lang="de-DE" sz="2400"/>
              <a:t> </a:t>
            </a:r>
            <a:r>
              <a:rPr lang="de-DE" sz="2400" err="1"/>
              <a:t>configurations</a:t>
            </a:r>
            <a:endParaRPr lang="de-DE" sz="2400"/>
          </a:p>
          <a:p>
            <a:pPr marL="333375" indent="-333375">
              <a:buSzPct val="145000"/>
              <a:defRPr sz="2000" b="0"/>
            </a:pPr>
            <a:r>
              <a:rPr lang="de-DE" sz="2400" err="1"/>
              <a:t>We</a:t>
            </a:r>
            <a:r>
              <a:rPr lang="de-DE" sz="2400"/>
              <a:t> </a:t>
            </a:r>
            <a:r>
              <a:rPr lang="de-DE" sz="2400" err="1"/>
              <a:t>can</a:t>
            </a:r>
            <a:r>
              <a:rPr lang="de-DE" sz="2400"/>
              <a:t> </a:t>
            </a:r>
            <a:r>
              <a:rPr lang="de-DE" sz="2400" err="1"/>
              <a:t>use</a:t>
            </a:r>
            <a:r>
              <a:rPr lang="de-DE" sz="2400"/>
              <a:t> </a:t>
            </a:r>
            <a:r>
              <a:rPr lang="de-DE" sz="2400" err="1"/>
              <a:t>it</a:t>
            </a:r>
            <a:r>
              <a:rPr lang="de-DE" sz="2400"/>
              <a:t> </a:t>
            </a:r>
            <a:r>
              <a:rPr lang="de-DE" sz="2400" err="1"/>
              <a:t>to</a:t>
            </a:r>
            <a:r>
              <a:rPr lang="de-DE" sz="2400"/>
              <a:t> tune </a:t>
            </a:r>
            <a:r>
              <a:rPr lang="de-DE" sz="2400" err="1"/>
              <a:t>hyper</a:t>
            </a:r>
            <a:r>
              <a:rPr lang="de-DE" sz="2400"/>
              <a:t> </a:t>
            </a:r>
            <a:r>
              <a:rPr lang="de-DE" sz="2400" err="1"/>
              <a:t>parameters</a:t>
            </a:r>
            <a:r>
              <a:rPr lang="de-DE" sz="2400"/>
              <a:t> </a:t>
            </a:r>
            <a:r>
              <a:rPr lang="de-DE" sz="2400" err="1"/>
              <a:t>for</a:t>
            </a:r>
            <a:r>
              <a:rPr lang="de-DE" sz="2400"/>
              <a:t> </a:t>
            </a:r>
            <a:r>
              <a:rPr lang="de-DE" sz="2400" err="1"/>
              <a:t>deep</a:t>
            </a:r>
            <a:r>
              <a:rPr lang="de-DE" sz="2400"/>
              <a:t> </a:t>
            </a:r>
            <a:r>
              <a:rPr lang="de-DE" sz="2400" err="1"/>
              <a:t>learning</a:t>
            </a:r>
            <a:r>
              <a:rPr lang="de-DE" sz="2400"/>
              <a:t> </a:t>
            </a:r>
            <a:r>
              <a:rPr lang="de-DE" sz="2400" err="1"/>
              <a:t>models</a:t>
            </a:r>
            <a:endParaRPr lang="de-DE" sz="2400"/>
          </a:p>
          <a:p>
            <a:endParaRPr lang="de-DE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509BE0A-20AC-4F03-AD9C-CDA136E8CF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99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2D4305-07B9-2A4E-A1E6-0260DBB9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de-DE" err="1">
                <a:solidFill>
                  <a:srgbClr val="FFFFFF"/>
                </a:solidFill>
              </a:rPr>
              <a:t>Ax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to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search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for</a:t>
            </a:r>
            <a:r>
              <a:rPr lang="de-DE">
                <a:solidFill>
                  <a:srgbClr val="FFFFFF"/>
                </a:solidFill>
              </a:rPr>
              <a:t> </a:t>
            </a:r>
            <a:r>
              <a:rPr lang="de-DE" err="1">
                <a:solidFill>
                  <a:srgbClr val="FFFFFF"/>
                </a:solidFill>
              </a:rPr>
              <a:t>dropout</a:t>
            </a:r>
            <a:r>
              <a:rPr lang="de-DE">
                <a:solidFill>
                  <a:srgbClr val="FFFFFF"/>
                </a:solidFill>
              </a:rPr>
              <a:t> rate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999272-A913-B941-B088-8298ABD1F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333375" indent="-333375">
              <a:buSzPct val="145000"/>
              <a:defRPr sz="2000" b="0"/>
            </a:pPr>
            <a:r>
              <a:rPr lang="de-DE" sz="2000"/>
              <a:t>Dropout </a:t>
            </a:r>
            <a:r>
              <a:rPr lang="de-DE" sz="2000" err="1"/>
              <a:t>is</a:t>
            </a:r>
            <a:r>
              <a:rPr lang="de-DE" sz="2000"/>
              <a:t> an </a:t>
            </a:r>
            <a:r>
              <a:rPr lang="de-DE" sz="2000" err="1"/>
              <a:t>effective</a:t>
            </a:r>
            <a:r>
              <a:rPr lang="de-DE" sz="2000"/>
              <a:t> </a:t>
            </a:r>
            <a:r>
              <a:rPr lang="de-DE" sz="2000" err="1"/>
              <a:t>technique</a:t>
            </a:r>
            <a:r>
              <a:rPr lang="de-DE" sz="2000"/>
              <a:t> </a:t>
            </a:r>
            <a:r>
              <a:rPr lang="de-DE" sz="2000" err="1"/>
              <a:t>for</a:t>
            </a:r>
            <a:r>
              <a:rPr lang="de-DE" sz="2000"/>
              <a:t> </a:t>
            </a:r>
            <a:r>
              <a:rPr lang="de-DE" sz="2000" err="1"/>
              <a:t>regularization</a:t>
            </a:r>
            <a:endParaRPr lang="de-DE" sz="2000"/>
          </a:p>
          <a:p>
            <a:pPr marL="333375" indent="-333375">
              <a:buSzPct val="145000"/>
              <a:defRPr sz="2000" b="0"/>
            </a:pPr>
            <a:r>
              <a:rPr lang="de-DE" sz="2000"/>
              <a:t>In </a:t>
            </a:r>
            <a:r>
              <a:rPr lang="de-DE" sz="2000" err="1"/>
              <a:t>the</a:t>
            </a:r>
            <a:r>
              <a:rPr lang="de-DE" sz="2000"/>
              <a:t> </a:t>
            </a:r>
            <a:r>
              <a:rPr lang="de-DE" sz="2000" err="1"/>
              <a:t>previous</a:t>
            </a:r>
            <a:r>
              <a:rPr lang="de-DE" sz="2000"/>
              <a:t> </a:t>
            </a:r>
            <a:r>
              <a:rPr lang="de-DE" sz="2000" err="1"/>
              <a:t>work</a:t>
            </a:r>
            <a:r>
              <a:rPr lang="de-DE" sz="2000"/>
              <a:t> </a:t>
            </a:r>
            <a:r>
              <a:rPr lang="de-DE" sz="2000" err="1"/>
              <a:t>by</a:t>
            </a:r>
            <a:r>
              <a:rPr lang="de-DE" sz="2000"/>
              <a:t> Schmidt, </a:t>
            </a:r>
            <a:r>
              <a:rPr lang="de-DE" sz="2000" err="1"/>
              <a:t>they</a:t>
            </a:r>
            <a:r>
              <a:rPr lang="de-DE" sz="2000"/>
              <a:t> </a:t>
            </a:r>
            <a:r>
              <a:rPr lang="de-DE" sz="2000" err="1"/>
              <a:t>set</a:t>
            </a:r>
            <a:r>
              <a:rPr lang="de-DE" sz="2000"/>
              <a:t> </a:t>
            </a:r>
            <a:r>
              <a:rPr lang="de-DE" sz="2000" err="1"/>
              <a:t>the</a:t>
            </a:r>
            <a:r>
              <a:rPr lang="de-DE" sz="2000"/>
              <a:t> </a:t>
            </a:r>
            <a:r>
              <a:rPr lang="de-DE" sz="2000" err="1"/>
              <a:t>dropout</a:t>
            </a:r>
            <a:r>
              <a:rPr lang="de-DE" sz="2000"/>
              <a:t> rate </a:t>
            </a:r>
            <a:r>
              <a:rPr lang="de-DE" sz="2000" err="1"/>
              <a:t>to</a:t>
            </a:r>
            <a:r>
              <a:rPr lang="de-DE" sz="2000"/>
              <a:t> </a:t>
            </a:r>
            <a:r>
              <a:rPr lang="de-DE" sz="2000" b="1"/>
              <a:t>0.6</a:t>
            </a:r>
            <a:endParaRPr lang="de-DE" sz="2000"/>
          </a:p>
          <a:p>
            <a:pPr marL="333375" indent="-333375">
              <a:buSzPct val="145000"/>
              <a:defRPr sz="2000" b="0"/>
            </a:pPr>
            <a:r>
              <a:rPr lang="de-DE" sz="2000" err="1"/>
              <a:t>It</a:t>
            </a:r>
            <a:r>
              <a:rPr lang="de-DE" sz="2000"/>
              <a:t> </a:t>
            </a:r>
            <a:r>
              <a:rPr lang="de-DE" sz="2000" err="1"/>
              <a:t>is</a:t>
            </a:r>
            <a:r>
              <a:rPr lang="de-DE" sz="2000"/>
              <a:t> a </a:t>
            </a:r>
            <a:r>
              <a:rPr lang="de-DE" sz="2000" err="1"/>
              <a:t>magic</a:t>
            </a:r>
            <a:r>
              <a:rPr lang="de-DE" sz="2000"/>
              <a:t> </a:t>
            </a:r>
            <a:r>
              <a:rPr lang="de-DE" sz="2000" err="1"/>
              <a:t>number</a:t>
            </a:r>
            <a:r>
              <a:rPr lang="de-DE" sz="2000"/>
              <a:t>. </a:t>
            </a:r>
            <a:r>
              <a:rPr lang="de-DE" sz="2000" err="1"/>
              <a:t>It</a:t>
            </a:r>
            <a:r>
              <a:rPr lang="de-DE" sz="2000"/>
              <a:t> </a:t>
            </a:r>
            <a:r>
              <a:rPr lang="de-DE" sz="2000" err="1"/>
              <a:t>is</a:t>
            </a:r>
            <a:r>
              <a:rPr lang="de-DE" sz="2000"/>
              <a:t> </a:t>
            </a:r>
            <a:r>
              <a:rPr lang="de-DE" sz="2000" err="1"/>
              <a:t>possible</a:t>
            </a:r>
            <a:r>
              <a:rPr lang="de-DE" sz="2000"/>
              <a:t> </a:t>
            </a:r>
            <a:r>
              <a:rPr lang="de-DE" sz="2000" err="1"/>
              <a:t>to</a:t>
            </a:r>
            <a:r>
              <a:rPr lang="de-DE" sz="2000"/>
              <a:t> </a:t>
            </a:r>
            <a:r>
              <a:rPr lang="de-DE" sz="2000" err="1"/>
              <a:t>use</a:t>
            </a:r>
            <a:r>
              <a:rPr lang="de-DE" sz="2000"/>
              <a:t> </a:t>
            </a:r>
            <a:r>
              <a:rPr lang="de-DE" sz="2000" err="1"/>
              <a:t>trial</a:t>
            </a:r>
            <a:r>
              <a:rPr lang="de-DE" sz="2000"/>
              <a:t> </a:t>
            </a:r>
            <a:r>
              <a:rPr lang="de-DE" sz="2000" err="1"/>
              <a:t>and</a:t>
            </a:r>
            <a:r>
              <a:rPr lang="de-DE" sz="2000"/>
              <a:t> </a:t>
            </a:r>
            <a:r>
              <a:rPr lang="de-DE" sz="2000" err="1"/>
              <a:t>error</a:t>
            </a:r>
            <a:r>
              <a:rPr lang="de-DE" sz="2000"/>
              <a:t> </a:t>
            </a:r>
            <a:r>
              <a:rPr lang="de-DE" sz="2000" err="1"/>
              <a:t>to</a:t>
            </a:r>
            <a:r>
              <a:rPr lang="de-DE" sz="2000"/>
              <a:t> </a:t>
            </a:r>
            <a:r>
              <a:rPr lang="de-DE" sz="2000" err="1"/>
              <a:t>determine</a:t>
            </a:r>
            <a:r>
              <a:rPr lang="de-DE" sz="2000"/>
              <a:t> </a:t>
            </a:r>
            <a:r>
              <a:rPr lang="de-DE" sz="2000" err="1"/>
              <a:t>the</a:t>
            </a:r>
            <a:r>
              <a:rPr lang="de-DE" sz="2000"/>
              <a:t> </a:t>
            </a:r>
            <a:r>
              <a:rPr lang="de-DE" sz="2000" err="1"/>
              <a:t>value</a:t>
            </a:r>
            <a:endParaRPr lang="de-DE" sz="2000"/>
          </a:p>
          <a:p>
            <a:pPr marL="333375" indent="-333375">
              <a:buSzPct val="145000"/>
              <a:defRPr sz="2000" b="0"/>
            </a:pPr>
            <a:r>
              <a:rPr lang="de-DE" sz="2000" err="1"/>
              <a:t>We</a:t>
            </a:r>
            <a:r>
              <a:rPr lang="de-DE" sz="2000"/>
              <a:t> </a:t>
            </a:r>
            <a:r>
              <a:rPr lang="de-DE" sz="2000" err="1"/>
              <a:t>use</a:t>
            </a:r>
            <a:r>
              <a:rPr lang="de-DE" sz="2000"/>
              <a:t> </a:t>
            </a:r>
            <a:r>
              <a:rPr lang="de-DE" sz="2000" err="1"/>
              <a:t>Ax</a:t>
            </a:r>
            <a:r>
              <a:rPr lang="de-DE" sz="2000"/>
              <a:t> </a:t>
            </a:r>
            <a:r>
              <a:rPr lang="de-DE" sz="2000" err="1"/>
              <a:t>to</a:t>
            </a:r>
            <a:r>
              <a:rPr lang="de-DE" sz="2000"/>
              <a:t> </a:t>
            </a:r>
            <a:r>
              <a:rPr lang="de-DE" sz="2000" err="1"/>
              <a:t>search</a:t>
            </a:r>
            <a:r>
              <a:rPr lang="de-DE" sz="2000"/>
              <a:t> </a:t>
            </a:r>
            <a:r>
              <a:rPr lang="de-DE" sz="2000" err="1"/>
              <a:t>for</a:t>
            </a:r>
            <a:r>
              <a:rPr lang="de-DE" sz="2000"/>
              <a:t> </a:t>
            </a:r>
            <a:r>
              <a:rPr lang="de-DE" sz="2000" err="1"/>
              <a:t>the</a:t>
            </a:r>
            <a:r>
              <a:rPr lang="de-DE" sz="2000"/>
              <a:t> </a:t>
            </a:r>
            <a:r>
              <a:rPr lang="de-DE" sz="2000" err="1"/>
              <a:t>best</a:t>
            </a:r>
            <a:r>
              <a:rPr lang="de-DE" sz="2000"/>
              <a:t> </a:t>
            </a:r>
            <a:r>
              <a:rPr lang="de-DE" sz="2000" err="1"/>
              <a:t>value</a:t>
            </a:r>
            <a:endParaRPr lang="de-DE" sz="2000"/>
          </a:p>
          <a:p>
            <a:endParaRPr lang="de-DE" sz="2000"/>
          </a:p>
        </p:txBody>
      </p:sp>
      <p:pic>
        <p:nvPicPr>
          <p:cNvPr id="4" name="屏幕快照 2019-06-28 下午7.40.12.png" descr="屏幕快照 2019-06-28 下午7.40.12.png">
            <a:extLst>
              <a:ext uri="{FF2B5EF4-FFF2-40B4-BE49-F238E27FC236}">
                <a16:creationId xmlns:a16="http://schemas.microsoft.com/office/drawing/2014/main" id="{FE26EC12-CDE5-2441-AD04-BAC9A7377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3458521"/>
            <a:ext cx="6894236" cy="2464689"/>
          </a:xfrm>
          <a:prstGeom prst="rect">
            <a:avLst/>
          </a:prstGeom>
        </p:spPr>
      </p:pic>
      <p:sp>
        <p:nvSpPr>
          <p:cNvPr id="5" name="椭圆形">
            <a:extLst>
              <a:ext uri="{FF2B5EF4-FFF2-40B4-BE49-F238E27FC236}">
                <a16:creationId xmlns:a16="http://schemas.microsoft.com/office/drawing/2014/main" id="{ED07A595-13ED-7245-9911-81C3259E5DB6}"/>
              </a:ext>
            </a:extLst>
          </p:cNvPr>
          <p:cNvSpPr/>
          <p:nvPr/>
        </p:nvSpPr>
        <p:spPr>
          <a:xfrm>
            <a:off x="7711301" y="5218876"/>
            <a:ext cx="1780643" cy="330106"/>
          </a:xfrm>
          <a:prstGeom prst="ellips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678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19895-7147-0948-B2D4-CEB9493C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de-DE" sz="2600">
                <a:solidFill>
                  <a:srgbClr val="FFFFFF"/>
                </a:solidFill>
              </a:rPr>
              <a:t>Ax to search for dropout rate</a:t>
            </a:r>
          </a:p>
        </p:txBody>
      </p:sp>
      <p:pic>
        <p:nvPicPr>
          <p:cNvPr id="4" name="屏幕快照 2019-06-29 下午1.12.07.png" descr="屏幕快照 2019-06-29 下午1.12.07.png">
            <a:extLst>
              <a:ext uri="{FF2B5EF4-FFF2-40B4-BE49-F238E27FC236}">
                <a16:creationId xmlns:a16="http://schemas.microsoft.com/office/drawing/2014/main" id="{B2A96C10-76AC-884A-B4BF-735EF9460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403262"/>
            <a:ext cx="7188199" cy="291122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E4BE0C-CD0E-0546-A963-A911A5E23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333375" indent="-333375">
              <a:buSzPct val="145000"/>
              <a:defRPr sz="2000" b="0"/>
            </a:pPr>
            <a:r>
              <a:rPr lang="de-DE" sz="1800"/>
              <a:t>The </a:t>
            </a:r>
            <a:r>
              <a:rPr lang="de-DE" sz="1800" err="1"/>
              <a:t>best</a:t>
            </a:r>
            <a:r>
              <a:rPr lang="de-DE" sz="1800"/>
              <a:t> </a:t>
            </a:r>
            <a:r>
              <a:rPr lang="de-DE" sz="1800" err="1"/>
              <a:t>dropout</a:t>
            </a:r>
            <a:r>
              <a:rPr lang="de-DE" sz="1800"/>
              <a:t> rate </a:t>
            </a:r>
            <a:r>
              <a:rPr lang="de-DE" sz="1800" err="1"/>
              <a:t>found</a:t>
            </a:r>
            <a:r>
              <a:rPr lang="de-DE" sz="1800"/>
              <a:t> </a:t>
            </a:r>
            <a:r>
              <a:rPr lang="de-DE" sz="1800" err="1"/>
              <a:t>by</a:t>
            </a:r>
            <a:r>
              <a:rPr lang="de-DE" sz="1800"/>
              <a:t> </a:t>
            </a:r>
            <a:r>
              <a:rPr lang="de-DE" sz="1800" err="1"/>
              <a:t>Ax</a:t>
            </a:r>
            <a:r>
              <a:rPr lang="de-DE" sz="1800"/>
              <a:t> </a:t>
            </a:r>
            <a:r>
              <a:rPr lang="de-DE" sz="1800" err="1"/>
              <a:t>is</a:t>
            </a:r>
            <a:r>
              <a:rPr lang="de-DE" sz="1800"/>
              <a:t> </a:t>
            </a:r>
            <a:r>
              <a:rPr lang="de-DE" sz="1800" b="1"/>
              <a:t>0.78108</a:t>
            </a:r>
            <a:endParaRPr lang="de-DE" sz="1800"/>
          </a:p>
          <a:p>
            <a:pPr marL="333375" indent="-333375">
              <a:buSzPct val="145000"/>
              <a:defRPr sz="2000" b="0"/>
            </a:pPr>
            <a:r>
              <a:rPr lang="de-DE" sz="1800"/>
              <a:t>The </a:t>
            </a:r>
            <a:r>
              <a:rPr lang="de-DE" sz="1800" err="1"/>
              <a:t>accuracy</a:t>
            </a:r>
            <a:r>
              <a:rPr lang="de-DE" sz="1800"/>
              <a:t> on </a:t>
            </a:r>
            <a:r>
              <a:rPr lang="de-DE" sz="1800" err="1"/>
              <a:t>the</a:t>
            </a:r>
            <a:r>
              <a:rPr lang="de-DE" sz="1800"/>
              <a:t> </a:t>
            </a:r>
            <a:r>
              <a:rPr lang="de-DE" sz="1800" err="1"/>
              <a:t>test</a:t>
            </a:r>
            <a:r>
              <a:rPr lang="de-DE" sz="1800"/>
              <a:t> </a:t>
            </a:r>
            <a:r>
              <a:rPr lang="de-DE" sz="1800" err="1"/>
              <a:t>set</a:t>
            </a:r>
            <a:r>
              <a:rPr lang="de-DE" sz="1800"/>
              <a:t> </a:t>
            </a:r>
            <a:r>
              <a:rPr lang="de-DE" sz="1800" err="1"/>
              <a:t>is</a:t>
            </a:r>
            <a:r>
              <a:rPr lang="de-DE" sz="1800"/>
              <a:t> </a:t>
            </a:r>
            <a:r>
              <a:rPr lang="de-DE" sz="1800" err="1"/>
              <a:t>improved</a:t>
            </a:r>
            <a:r>
              <a:rPr lang="de-DE" sz="1800"/>
              <a:t> </a:t>
            </a:r>
            <a:r>
              <a:rPr lang="de-DE" sz="1800" err="1"/>
              <a:t>from</a:t>
            </a:r>
            <a:r>
              <a:rPr lang="de-DE" sz="1800"/>
              <a:t> </a:t>
            </a:r>
            <a:r>
              <a:rPr lang="de-DE" sz="1800" b="1"/>
              <a:t>89.62%</a:t>
            </a:r>
            <a:r>
              <a:rPr lang="de-DE" sz="1800"/>
              <a:t> </a:t>
            </a:r>
            <a:r>
              <a:rPr lang="de-DE" sz="1800" err="1"/>
              <a:t>to</a:t>
            </a:r>
            <a:r>
              <a:rPr lang="de-DE" sz="1800"/>
              <a:t> </a:t>
            </a:r>
            <a:r>
              <a:rPr lang="de-DE" sz="1800" b="1"/>
              <a:t>90.27%</a:t>
            </a:r>
            <a:endParaRPr lang="de-DE" sz="1800"/>
          </a:p>
          <a:p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82117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B1A81-E981-E644-83B9-EDBDB709A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/>
              <a:t>Problem Setup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D8A1433B-0609-4285-AF61-38F9AFDF7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de-DE" sz="1800" err="1"/>
              <a:t>dataset</a:t>
            </a:r>
            <a:r>
              <a:rPr lang="de-DE" sz="1800"/>
              <a:t> </a:t>
            </a:r>
            <a:r>
              <a:rPr lang="de-DE" sz="1800" err="1"/>
              <a:t>generated</a:t>
            </a:r>
            <a:r>
              <a:rPr lang="de-DE" sz="1800"/>
              <a:t> </a:t>
            </a:r>
            <a:r>
              <a:rPr lang="de-DE" sz="1800" err="1"/>
              <a:t>by</a:t>
            </a:r>
            <a:r>
              <a:rPr lang="de-DE" sz="1800"/>
              <a:t> Schmidt</a:t>
            </a:r>
            <a:r>
              <a:rPr lang="de-DE" sz="1800" baseline="30000"/>
              <a:t>a</a:t>
            </a:r>
            <a:r>
              <a:rPr lang="de-DE" sz="1800"/>
              <a:t> </a:t>
            </a:r>
          </a:p>
          <a:p>
            <a:r>
              <a:rPr lang="de-DE" sz="1800"/>
              <a:t>225,225 sample </a:t>
            </a:r>
            <a:r>
              <a:rPr lang="de-DE" sz="1800" err="1"/>
              <a:t>vectors</a:t>
            </a:r>
            <a:r>
              <a:rPr lang="de-DE" sz="1800"/>
              <a:t> </a:t>
            </a:r>
            <a:r>
              <a:rPr lang="de-DE" sz="1800" err="1"/>
              <a:t>for</a:t>
            </a:r>
            <a:r>
              <a:rPr lang="de-DE" sz="1800"/>
              <a:t> 15 </a:t>
            </a:r>
            <a:r>
              <a:rPr lang="de-DE" sz="1800" err="1"/>
              <a:t>classes</a:t>
            </a:r>
            <a:r>
              <a:rPr lang="de-DE" sz="1800"/>
              <a:t> in </a:t>
            </a:r>
            <a:r>
              <a:rPr lang="de-DE" sz="1800" err="1"/>
              <a:t>the</a:t>
            </a:r>
            <a:r>
              <a:rPr lang="de-DE" sz="1800"/>
              <a:t> SNR </a:t>
            </a:r>
            <a:r>
              <a:rPr lang="de-DE" sz="1800" err="1"/>
              <a:t>range</a:t>
            </a:r>
            <a:r>
              <a:rPr lang="de-DE" sz="1800"/>
              <a:t> </a:t>
            </a:r>
            <a:r>
              <a:rPr lang="de-DE" sz="1800" err="1"/>
              <a:t>of</a:t>
            </a:r>
            <a:r>
              <a:rPr lang="de-DE" sz="1800"/>
              <a:t> -20 dB </a:t>
            </a:r>
            <a:r>
              <a:rPr lang="de-DE" sz="1800" err="1"/>
              <a:t>to</a:t>
            </a:r>
            <a:r>
              <a:rPr lang="de-DE" sz="1800"/>
              <a:t> 20 dB </a:t>
            </a:r>
            <a:r>
              <a:rPr lang="de-DE" sz="1800" err="1"/>
              <a:t>with</a:t>
            </a:r>
            <a:r>
              <a:rPr lang="de-DE" sz="1800"/>
              <a:t> </a:t>
            </a:r>
            <a:r>
              <a:rPr lang="de-DE" sz="1800" err="1"/>
              <a:t>the</a:t>
            </a:r>
            <a:r>
              <a:rPr lang="de-DE" sz="1800"/>
              <a:t> </a:t>
            </a:r>
            <a:r>
              <a:rPr lang="de-DE" sz="1800" err="1"/>
              <a:t>step</a:t>
            </a:r>
            <a:r>
              <a:rPr lang="de-DE" sz="1800"/>
              <a:t> </a:t>
            </a:r>
            <a:r>
              <a:rPr lang="de-DE" sz="1800" err="1"/>
              <a:t>size</a:t>
            </a:r>
            <a:r>
              <a:rPr lang="de-DE" sz="1800"/>
              <a:t> </a:t>
            </a:r>
            <a:r>
              <a:rPr lang="de-DE" sz="1800" err="1"/>
              <a:t>of</a:t>
            </a:r>
            <a:r>
              <a:rPr lang="de-DE" sz="1800"/>
              <a:t> 2 dB </a:t>
            </a:r>
          </a:p>
          <a:p>
            <a:r>
              <a:rPr lang="de-DE" sz="1800" err="1"/>
              <a:t>Each</a:t>
            </a:r>
            <a:r>
              <a:rPr lang="de-DE" sz="1800"/>
              <a:t> sample </a:t>
            </a:r>
            <a:r>
              <a:rPr lang="de-DE" sz="1800" err="1"/>
              <a:t>vector</a:t>
            </a:r>
            <a:r>
              <a:rPr lang="de-DE" sz="1800"/>
              <a:t> </a:t>
            </a:r>
            <a:r>
              <a:rPr lang="de-DE" sz="1800" err="1"/>
              <a:t>consists</a:t>
            </a:r>
            <a:r>
              <a:rPr lang="de-DE" sz="1800"/>
              <a:t> </a:t>
            </a:r>
            <a:r>
              <a:rPr lang="de-DE" sz="1800" err="1"/>
              <a:t>of</a:t>
            </a:r>
            <a:r>
              <a:rPr lang="de-DE" sz="1800"/>
              <a:t> 128 I/Q </a:t>
            </a:r>
            <a:r>
              <a:rPr lang="de-DE" sz="1800" err="1"/>
              <a:t>samples</a:t>
            </a:r>
            <a:r>
              <a:rPr lang="de-DE" sz="1800"/>
              <a:t>, </a:t>
            </a:r>
            <a:r>
              <a:rPr lang="de-DE" sz="1800" err="1"/>
              <a:t>corresponding</a:t>
            </a:r>
            <a:r>
              <a:rPr lang="de-DE" sz="1800"/>
              <a:t> </a:t>
            </a:r>
            <a:r>
              <a:rPr lang="de-DE" sz="1800" err="1"/>
              <a:t>to</a:t>
            </a:r>
            <a:r>
              <a:rPr lang="de-DE" sz="1800"/>
              <a:t> 12.8</a:t>
            </a:r>
            <a:r>
              <a:rPr lang="el-GR" sz="1800"/>
              <a:t>μ</a:t>
            </a:r>
            <a:r>
              <a:rPr lang="de-DE" sz="1800"/>
              <a:t>s </a:t>
            </a:r>
          </a:p>
          <a:p>
            <a:r>
              <a:rPr lang="de-DE" sz="1800"/>
              <a:t>I/Q </a:t>
            </a:r>
            <a:r>
              <a:rPr lang="de-DE" sz="1800" err="1"/>
              <a:t>samples</a:t>
            </a:r>
            <a:r>
              <a:rPr lang="de-DE" sz="1800"/>
              <a:t> </a:t>
            </a:r>
            <a:r>
              <a:rPr lang="de-DE" sz="1800" err="1"/>
              <a:t>of</a:t>
            </a:r>
            <a:r>
              <a:rPr lang="de-DE" sz="1800"/>
              <a:t> </a:t>
            </a:r>
            <a:r>
              <a:rPr lang="de-DE" sz="1800" err="1"/>
              <a:t>each</a:t>
            </a:r>
            <a:r>
              <a:rPr lang="de-DE" sz="1800"/>
              <a:t> sample </a:t>
            </a:r>
            <a:r>
              <a:rPr lang="de-DE" sz="1800" err="1"/>
              <a:t>vector</a:t>
            </a:r>
            <a:r>
              <a:rPr lang="de-DE" sz="1800"/>
              <a:t> </a:t>
            </a:r>
            <a:r>
              <a:rPr lang="de-DE" sz="1800" err="1"/>
              <a:t>are</a:t>
            </a:r>
            <a:r>
              <a:rPr lang="de-DE" sz="1800"/>
              <a:t> also </a:t>
            </a:r>
            <a:r>
              <a:rPr lang="de-DE" sz="1800" err="1"/>
              <a:t>transformed</a:t>
            </a:r>
            <a:r>
              <a:rPr lang="de-DE" sz="1800"/>
              <a:t> </a:t>
            </a:r>
            <a:r>
              <a:rPr lang="de-DE" sz="1800" err="1"/>
              <a:t>into</a:t>
            </a:r>
            <a:r>
              <a:rPr lang="de-DE" sz="1800"/>
              <a:t> </a:t>
            </a:r>
            <a:r>
              <a:rPr lang="de-DE" sz="1800" err="1"/>
              <a:t>the</a:t>
            </a:r>
            <a:r>
              <a:rPr lang="de-DE" sz="1800"/>
              <a:t> </a:t>
            </a:r>
            <a:r>
              <a:rPr lang="de-DE" sz="1800" err="1"/>
              <a:t>frequency</a:t>
            </a:r>
            <a:r>
              <a:rPr lang="de-DE" sz="1800"/>
              <a:t> </a:t>
            </a:r>
            <a:r>
              <a:rPr lang="de-DE" sz="1800" err="1"/>
              <a:t>domain</a:t>
            </a:r>
            <a:r>
              <a:rPr lang="de-DE" sz="1800"/>
              <a:t> </a:t>
            </a:r>
            <a:r>
              <a:rPr lang="de-DE" sz="1800" err="1"/>
              <a:t>by</a:t>
            </a:r>
            <a:r>
              <a:rPr lang="de-DE" sz="1800"/>
              <a:t> </a:t>
            </a:r>
            <a:r>
              <a:rPr lang="de-DE" sz="1800" err="1"/>
              <a:t>using</a:t>
            </a:r>
            <a:r>
              <a:rPr lang="de-DE" sz="1800"/>
              <a:t> </a:t>
            </a:r>
            <a:r>
              <a:rPr lang="de-DE" sz="1800" err="1"/>
              <a:t>the</a:t>
            </a:r>
            <a:r>
              <a:rPr lang="de-DE" sz="1800"/>
              <a:t> Fast Fourier Transform (FFT) </a:t>
            </a:r>
          </a:p>
          <a:p>
            <a:endParaRPr lang="de-DE" sz="1800"/>
          </a:p>
          <a:p>
            <a:endParaRPr lang="en-US" sz="1800"/>
          </a:p>
        </p:txBody>
      </p:sp>
      <p:pic>
        <p:nvPicPr>
          <p:cNvPr id="27" name="Inhaltsplatzhalter 4">
            <a:extLst>
              <a:ext uri="{FF2B5EF4-FFF2-40B4-BE49-F238E27FC236}">
                <a16:creationId xmlns:a16="http://schemas.microsoft.com/office/drawing/2014/main" id="{D4DA8BFC-64C8-6C47-97AF-606F31511D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74" b="2"/>
          <a:stretch/>
        </p:blipFill>
        <p:spPr>
          <a:xfrm>
            <a:off x="4636008" y="640082"/>
            <a:ext cx="6360855" cy="5577837"/>
          </a:xfrm>
          <a:prstGeom prst="rect">
            <a:avLst/>
          </a:prstGeom>
          <a:effectLst/>
        </p:spPr>
      </p:pic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62B50E-06DD-D04D-8201-C9BFBAA7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M. Schmidt, D. Block, U. Meier. "Wireless Interference Identification with Convolutional Neural Networks".</a:t>
            </a:r>
          </a:p>
        </p:txBody>
      </p:sp>
    </p:spTree>
    <p:extLst>
      <p:ext uri="{BB962C8B-B14F-4D97-AF65-F5344CB8AC3E}">
        <p14:creationId xmlns:p14="http://schemas.microsoft.com/office/powerpoint/2010/main" val="3406328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ED0312F-8341-714F-8A01-18EA327FD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Future Work &amp; Challenges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9B3913-7051-4A48-A10F-CFF30B1DF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333375" indent="-333375">
              <a:buSzPct val="145000"/>
              <a:defRPr sz="2000" b="0"/>
            </a:pPr>
            <a:r>
              <a:rPr lang="de-DE" sz="2400" err="1">
                <a:solidFill>
                  <a:srgbClr val="000000"/>
                </a:solidFill>
              </a:rPr>
              <a:t>We</a:t>
            </a:r>
            <a:r>
              <a:rPr lang="de-DE" sz="2400">
                <a:solidFill>
                  <a:srgbClr val="000000"/>
                </a:solidFill>
              </a:rPr>
              <a:t> plan </a:t>
            </a:r>
            <a:r>
              <a:rPr lang="de-DE" sz="2400" err="1">
                <a:solidFill>
                  <a:srgbClr val="000000"/>
                </a:solidFill>
              </a:rPr>
              <a:t>to</a:t>
            </a:r>
            <a:r>
              <a:rPr lang="de-DE" sz="2400">
                <a:solidFill>
                  <a:srgbClr val="000000"/>
                </a:solidFill>
              </a:rPr>
              <a:t> </a:t>
            </a:r>
            <a:r>
              <a:rPr lang="de-DE" sz="2400" err="1">
                <a:solidFill>
                  <a:srgbClr val="000000"/>
                </a:solidFill>
              </a:rPr>
              <a:t>use</a:t>
            </a:r>
            <a:r>
              <a:rPr lang="de-DE" sz="2400">
                <a:solidFill>
                  <a:srgbClr val="000000"/>
                </a:solidFill>
              </a:rPr>
              <a:t> </a:t>
            </a:r>
            <a:r>
              <a:rPr lang="de-DE" sz="2400" err="1">
                <a:solidFill>
                  <a:srgbClr val="000000"/>
                </a:solidFill>
              </a:rPr>
              <a:t>Ax</a:t>
            </a:r>
            <a:r>
              <a:rPr lang="de-DE" sz="2400">
                <a:solidFill>
                  <a:srgbClr val="000000"/>
                </a:solidFill>
              </a:rPr>
              <a:t> </a:t>
            </a:r>
            <a:r>
              <a:rPr lang="de-DE" sz="2400" err="1">
                <a:solidFill>
                  <a:srgbClr val="000000"/>
                </a:solidFill>
              </a:rPr>
              <a:t>to</a:t>
            </a:r>
            <a:r>
              <a:rPr lang="de-DE" sz="2400">
                <a:solidFill>
                  <a:srgbClr val="000000"/>
                </a:solidFill>
              </a:rPr>
              <a:t> </a:t>
            </a:r>
            <a:r>
              <a:rPr lang="de-DE" sz="2400" err="1">
                <a:solidFill>
                  <a:srgbClr val="000000"/>
                </a:solidFill>
              </a:rPr>
              <a:t>optimize</a:t>
            </a:r>
            <a:r>
              <a:rPr lang="de-DE" sz="2400">
                <a:solidFill>
                  <a:srgbClr val="000000"/>
                </a:solidFill>
              </a:rPr>
              <a:t> </a:t>
            </a:r>
            <a:r>
              <a:rPr lang="de-DE" sz="2400" err="1">
                <a:solidFill>
                  <a:srgbClr val="000000"/>
                </a:solidFill>
              </a:rPr>
              <a:t>more</a:t>
            </a:r>
            <a:r>
              <a:rPr lang="de-DE" sz="2400">
                <a:solidFill>
                  <a:srgbClr val="000000"/>
                </a:solidFill>
              </a:rPr>
              <a:t> </a:t>
            </a:r>
            <a:r>
              <a:rPr lang="de-DE" sz="2400" err="1">
                <a:solidFill>
                  <a:srgbClr val="000000"/>
                </a:solidFill>
              </a:rPr>
              <a:t>hyperparameters</a:t>
            </a:r>
            <a:r>
              <a:rPr lang="de-DE" sz="2400">
                <a:solidFill>
                  <a:srgbClr val="000000"/>
                </a:solidFill>
              </a:rPr>
              <a:t>, like </a:t>
            </a:r>
            <a:r>
              <a:rPr lang="de-DE" sz="2400" b="1" err="1">
                <a:solidFill>
                  <a:srgbClr val="000000"/>
                </a:solidFill>
              </a:rPr>
              <a:t>learning</a:t>
            </a:r>
            <a:r>
              <a:rPr lang="de-DE" sz="2400" b="1">
                <a:solidFill>
                  <a:srgbClr val="000000"/>
                </a:solidFill>
              </a:rPr>
              <a:t> rate</a:t>
            </a:r>
            <a:r>
              <a:rPr lang="de-DE" sz="2400">
                <a:solidFill>
                  <a:srgbClr val="000000"/>
                </a:solidFill>
              </a:rPr>
              <a:t>, </a:t>
            </a:r>
            <a:r>
              <a:rPr lang="de-DE" sz="2400" b="1" err="1">
                <a:solidFill>
                  <a:srgbClr val="000000"/>
                </a:solidFill>
              </a:rPr>
              <a:t>number</a:t>
            </a:r>
            <a:r>
              <a:rPr lang="de-DE" sz="2400" b="1">
                <a:solidFill>
                  <a:srgbClr val="000000"/>
                </a:solidFill>
              </a:rPr>
              <a:t> </a:t>
            </a:r>
            <a:r>
              <a:rPr lang="de-DE" sz="2400" b="1" err="1">
                <a:solidFill>
                  <a:srgbClr val="000000"/>
                </a:solidFill>
              </a:rPr>
              <a:t>of</a:t>
            </a:r>
            <a:r>
              <a:rPr lang="de-DE" sz="2400" b="1">
                <a:solidFill>
                  <a:srgbClr val="000000"/>
                </a:solidFill>
              </a:rPr>
              <a:t> </a:t>
            </a:r>
            <a:r>
              <a:rPr lang="de-DE" sz="2400" b="1" err="1">
                <a:solidFill>
                  <a:srgbClr val="000000"/>
                </a:solidFill>
              </a:rPr>
              <a:t>filters</a:t>
            </a:r>
            <a:r>
              <a:rPr lang="de-DE" sz="2400">
                <a:solidFill>
                  <a:srgbClr val="000000"/>
                </a:solidFill>
              </a:rPr>
              <a:t>, </a:t>
            </a:r>
            <a:r>
              <a:rPr lang="de-DE" sz="2400" b="1" err="1">
                <a:solidFill>
                  <a:srgbClr val="000000"/>
                </a:solidFill>
              </a:rPr>
              <a:t>filter</a:t>
            </a:r>
            <a:r>
              <a:rPr lang="de-DE" sz="2400" b="1">
                <a:solidFill>
                  <a:srgbClr val="000000"/>
                </a:solidFill>
              </a:rPr>
              <a:t> </a:t>
            </a:r>
            <a:r>
              <a:rPr lang="de-DE" sz="2400" b="1" err="1">
                <a:solidFill>
                  <a:srgbClr val="000000"/>
                </a:solidFill>
              </a:rPr>
              <a:t>size</a:t>
            </a:r>
            <a:r>
              <a:rPr lang="de-DE" sz="2400">
                <a:solidFill>
                  <a:srgbClr val="000000"/>
                </a:solidFill>
              </a:rPr>
              <a:t>, </a:t>
            </a:r>
            <a:r>
              <a:rPr lang="de-DE" sz="2400" b="1" err="1">
                <a:solidFill>
                  <a:srgbClr val="000000"/>
                </a:solidFill>
              </a:rPr>
              <a:t>number</a:t>
            </a:r>
            <a:r>
              <a:rPr lang="de-DE" sz="2400" b="1">
                <a:solidFill>
                  <a:srgbClr val="000000"/>
                </a:solidFill>
              </a:rPr>
              <a:t> </a:t>
            </a:r>
            <a:r>
              <a:rPr lang="de-DE" sz="2400" b="1" err="1">
                <a:solidFill>
                  <a:srgbClr val="000000"/>
                </a:solidFill>
              </a:rPr>
              <a:t>of</a:t>
            </a:r>
            <a:r>
              <a:rPr lang="de-DE" sz="2400" b="1">
                <a:solidFill>
                  <a:srgbClr val="000000"/>
                </a:solidFill>
              </a:rPr>
              <a:t> </a:t>
            </a:r>
            <a:r>
              <a:rPr lang="de-DE" sz="2400" b="1" err="1">
                <a:solidFill>
                  <a:srgbClr val="000000"/>
                </a:solidFill>
              </a:rPr>
              <a:t>neurons</a:t>
            </a:r>
            <a:r>
              <a:rPr lang="de-DE" sz="2400" b="1">
                <a:solidFill>
                  <a:srgbClr val="000000"/>
                </a:solidFill>
              </a:rPr>
              <a:t> in </a:t>
            </a:r>
            <a:r>
              <a:rPr lang="de-DE" sz="2400" b="1" err="1">
                <a:solidFill>
                  <a:srgbClr val="000000"/>
                </a:solidFill>
              </a:rPr>
              <a:t>the</a:t>
            </a:r>
            <a:r>
              <a:rPr lang="de-DE" sz="2400" b="1">
                <a:solidFill>
                  <a:srgbClr val="000000"/>
                </a:solidFill>
              </a:rPr>
              <a:t> </a:t>
            </a:r>
            <a:r>
              <a:rPr lang="de-DE" sz="2400" b="1" err="1">
                <a:solidFill>
                  <a:srgbClr val="000000"/>
                </a:solidFill>
              </a:rPr>
              <a:t>fully</a:t>
            </a:r>
            <a:r>
              <a:rPr lang="de-DE" sz="2400" b="1">
                <a:solidFill>
                  <a:srgbClr val="000000"/>
                </a:solidFill>
              </a:rPr>
              <a:t> </a:t>
            </a:r>
            <a:r>
              <a:rPr lang="de-DE" sz="2400" b="1" err="1">
                <a:solidFill>
                  <a:srgbClr val="000000"/>
                </a:solidFill>
              </a:rPr>
              <a:t>connected</a:t>
            </a:r>
            <a:r>
              <a:rPr lang="de-DE" sz="2400" b="1">
                <a:solidFill>
                  <a:srgbClr val="000000"/>
                </a:solidFill>
              </a:rPr>
              <a:t> </a:t>
            </a:r>
            <a:r>
              <a:rPr lang="de-DE" sz="2400" b="1" err="1">
                <a:solidFill>
                  <a:srgbClr val="000000"/>
                </a:solidFill>
              </a:rPr>
              <a:t>layer</a:t>
            </a:r>
            <a:r>
              <a:rPr lang="de-DE" sz="2400">
                <a:solidFill>
                  <a:srgbClr val="000000"/>
                </a:solidFill>
              </a:rPr>
              <a:t>…</a:t>
            </a:r>
          </a:p>
          <a:p>
            <a:pPr marL="333375" indent="-333375">
              <a:buSzPct val="145000"/>
              <a:defRPr sz="2000" b="0"/>
            </a:pPr>
            <a:r>
              <a:rPr lang="de-DE" sz="2400" err="1">
                <a:solidFill>
                  <a:srgbClr val="000000"/>
                </a:solidFill>
              </a:rPr>
              <a:t>Ax</a:t>
            </a:r>
            <a:r>
              <a:rPr lang="de-DE" sz="2400">
                <a:solidFill>
                  <a:srgbClr val="000000"/>
                </a:solidFill>
              </a:rPr>
              <a:t> </a:t>
            </a:r>
            <a:r>
              <a:rPr lang="de-DE" sz="2400" err="1">
                <a:solidFill>
                  <a:srgbClr val="000000"/>
                </a:solidFill>
              </a:rPr>
              <a:t>prefers</a:t>
            </a:r>
            <a:r>
              <a:rPr lang="de-DE" sz="2400">
                <a:solidFill>
                  <a:srgbClr val="000000"/>
                </a:solidFill>
              </a:rPr>
              <a:t> </a:t>
            </a:r>
            <a:r>
              <a:rPr lang="de-DE" sz="2400" err="1">
                <a:solidFill>
                  <a:srgbClr val="000000"/>
                </a:solidFill>
              </a:rPr>
              <a:t>models</a:t>
            </a:r>
            <a:r>
              <a:rPr lang="de-DE" sz="2400">
                <a:solidFill>
                  <a:srgbClr val="000000"/>
                </a:solidFill>
              </a:rPr>
              <a:t> </a:t>
            </a:r>
            <a:r>
              <a:rPr lang="de-DE" sz="2400" err="1">
                <a:solidFill>
                  <a:srgbClr val="000000"/>
                </a:solidFill>
              </a:rPr>
              <a:t>with</a:t>
            </a:r>
            <a:r>
              <a:rPr lang="de-DE" sz="2400">
                <a:solidFill>
                  <a:srgbClr val="000000"/>
                </a:solidFill>
              </a:rPr>
              <a:t> </a:t>
            </a:r>
            <a:r>
              <a:rPr lang="de-DE" sz="2400" b="1">
                <a:solidFill>
                  <a:srgbClr val="000000"/>
                </a:solidFill>
              </a:rPr>
              <a:t>high </a:t>
            </a:r>
            <a:r>
              <a:rPr lang="de-DE" sz="2400" b="1" err="1">
                <a:solidFill>
                  <a:srgbClr val="000000"/>
                </a:solidFill>
              </a:rPr>
              <a:t>variance</a:t>
            </a:r>
            <a:r>
              <a:rPr lang="de-DE" sz="2400">
                <a:solidFill>
                  <a:srgbClr val="000000"/>
                </a:solidFill>
              </a:rPr>
              <a:t>, </a:t>
            </a:r>
            <a:r>
              <a:rPr lang="de-DE" sz="2400" err="1">
                <a:solidFill>
                  <a:srgbClr val="000000"/>
                </a:solidFill>
              </a:rPr>
              <a:t>which</a:t>
            </a:r>
            <a:r>
              <a:rPr lang="de-DE" sz="2400">
                <a:solidFill>
                  <a:srgbClr val="000000"/>
                </a:solidFill>
              </a:rPr>
              <a:t> </a:t>
            </a:r>
            <a:r>
              <a:rPr lang="de-DE" sz="2400" err="1">
                <a:solidFill>
                  <a:srgbClr val="000000"/>
                </a:solidFill>
              </a:rPr>
              <a:t>means</a:t>
            </a:r>
            <a:r>
              <a:rPr lang="de-DE" sz="2400">
                <a:solidFill>
                  <a:srgbClr val="000000"/>
                </a:solidFill>
              </a:rPr>
              <a:t> </a:t>
            </a:r>
            <a:r>
              <a:rPr lang="de-DE" sz="2400" err="1">
                <a:solidFill>
                  <a:srgbClr val="000000"/>
                </a:solidFill>
              </a:rPr>
              <a:t>it</a:t>
            </a:r>
            <a:r>
              <a:rPr lang="de-DE" sz="2400">
                <a:solidFill>
                  <a:srgbClr val="000000"/>
                </a:solidFill>
              </a:rPr>
              <a:t> </a:t>
            </a:r>
            <a:r>
              <a:rPr lang="de-DE" sz="2400" err="1">
                <a:solidFill>
                  <a:srgbClr val="000000"/>
                </a:solidFill>
              </a:rPr>
              <a:t>tends</a:t>
            </a:r>
            <a:r>
              <a:rPr lang="de-DE" sz="2400">
                <a:solidFill>
                  <a:srgbClr val="000000"/>
                </a:solidFill>
              </a:rPr>
              <a:t> </a:t>
            </a:r>
            <a:r>
              <a:rPr lang="de-DE" sz="2400" err="1">
                <a:solidFill>
                  <a:srgbClr val="000000"/>
                </a:solidFill>
              </a:rPr>
              <a:t>to</a:t>
            </a:r>
            <a:r>
              <a:rPr lang="de-DE" sz="2400">
                <a:solidFill>
                  <a:srgbClr val="000000"/>
                </a:solidFill>
              </a:rPr>
              <a:t> </a:t>
            </a:r>
            <a:r>
              <a:rPr lang="de-DE" sz="2400" err="1">
                <a:solidFill>
                  <a:srgbClr val="000000"/>
                </a:solidFill>
              </a:rPr>
              <a:t>look</a:t>
            </a:r>
            <a:r>
              <a:rPr lang="de-DE" sz="2400">
                <a:solidFill>
                  <a:srgbClr val="000000"/>
                </a:solidFill>
              </a:rPr>
              <a:t> </a:t>
            </a:r>
            <a:r>
              <a:rPr lang="de-DE" sz="2400" err="1">
                <a:solidFill>
                  <a:srgbClr val="000000"/>
                </a:solidFill>
              </a:rPr>
              <a:t>for</a:t>
            </a:r>
            <a:r>
              <a:rPr lang="de-DE" sz="2400">
                <a:solidFill>
                  <a:srgbClr val="000000"/>
                </a:solidFill>
              </a:rPr>
              <a:t> </a:t>
            </a:r>
            <a:r>
              <a:rPr lang="de-DE" sz="2400" err="1">
                <a:solidFill>
                  <a:srgbClr val="000000"/>
                </a:solidFill>
              </a:rPr>
              <a:t>models</a:t>
            </a:r>
            <a:r>
              <a:rPr lang="de-DE" sz="2400">
                <a:solidFill>
                  <a:srgbClr val="000000"/>
                </a:solidFill>
              </a:rPr>
              <a:t> </a:t>
            </a:r>
            <a:r>
              <a:rPr lang="de-DE" sz="2400" err="1">
                <a:solidFill>
                  <a:srgbClr val="000000"/>
                </a:solidFill>
              </a:rPr>
              <a:t>that</a:t>
            </a:r>
            <a:r>
              <a:rPr lang="de-DE" sz="2400">
                <a:solidFill>
                  <a:srgbClr val="000000"/>
                </a:solidFill>
              </a:rPr>
              <a:t> </a:t>
            </a:r>
            <a:r>
              <a:rPr lang="de-DE" sz="2400" b="1" err="1">
                <a:solidFill>
                  <a:srgbClr val="000000"/>
                </a:solidFill>
              </a:rPr>
              <a:t>overfit</a:t>
            </a:r>
            <a:r>
              <a:rPr lang="de-DE" sz="2400">
                <a:solidFill>
                  <a:srgbClr val="000000"/>
                </a:solidFill>
              </a:rPr>
              <a:t> </a:t>
            </a:r>
            <a:r>
              <a:rPr lang="de-DE" sz="2400" err="1">
                <a:solidFill>
                  <a:srgbClr val="000000"/>
                </a:solidFill>
              </a:rPr>
              <a:t>the</a:t>
            </a:r>
            <a:r>
              <a:rPr lang="de-DE" sz="2400">
                <a:solidFill>
                  <a:srgbClr val="000000"/>
                </a:solidFill>
              </a:rPr>
              <a:t> </a:t>
            </a:r>
            <a:r>
              <a:rPr lang="de-DE" sz="2400" err="1">
                <a:solidFill>
                  <a:srgbClr val="000000"/>
                </a:solidFill>
              </a:rPr>
              <a:t>data</a:t>
            </a:r>
            <a:endParaRPr lang="de-DE" sz="2400">
              <a:solidFill>
                <a:srgbClr val="000000"/>
              </a:solidFill>
            </a:endParaRPr>
          </a:p>
          <a:p>
            <a:pPr marL="333375" indent="-333375">
              <a:buSzPct val="145000"/>
              <a:defRPr sz="2000" b="0"/>
            </a:pPr>
            <a:r>
              <a:rPr lang="de-DE" sz="2400">
                <a:solidFill>
                  <a:srgbClr val="000000"/>
                </a:solidFill>
              </a:rPr>
              <a:t>More </a:t>
            </a:r>
            <a:r>
              <a:rPr lang="de-DE" sz="2400" err="1">
                <a:solidFill>
                  <a:srgbClr val="000000"/>
                </a:solidFill>
              </a:rPr>
              <a:t>hyperparameters</a:t>
            </a:r>
            <a:r>
              <a:rPr lang="de-DE" sz="2400">
                <a:solidFill>
                  <a:srgbClr val="000000"/>
                </a:solidFill>
              </a:rPr>
              <a:t> </a:t>
            </a:r>
            <a:r>
              <a:rPr lang="de-DE" sz="2400" err="1">
                <a:solidFill>
                  <a:srgbClr val="000000"/>
                </a:solidFill>
              </a:rPr>
              <a:t>are</a:t>
            </a:r>
            <a:r>
              <a:rPr lang="de-DE" sz="2400">
                <a:solidFill>
                  <a:srgbClr val="000000"/>
                </a:solidFill>
              </a:rPr>
              <a:t> </a:t>
            </a:r>
            <a:r>
              <a:rPr lang="de-DE" sz="2400" err="1">
                <a:solidFill>
                  <a:srgbClr val="000000"/>
                </a:solidFill>
              </a:rPr>
              <a:t>optimized</a:t>
            </a:r>
            <a:r>
              <a:rPr lang="de-DE" sz="2400">
                <a:solidFill>
                  <a:srgbClr val="000000"/>
                </a:solidFill>
              </a:rPr>
              <a:t>, </a:t>
            </a:r>
            <a:r>
              <a:rPr lang="de-DE" sz="2400" err="1">
                <a:solidFill>
                  <a:srgbClr val="000000"/>
                </a:solidFill>
              </a:rPr>
              <a:t>more</a:t>
            </a:r>
            <a:r>
              <a:rPr lang="de-DE" sz="2400">
                <a:solidFill>
                  <a:srgbClr val="000000"/>
                </a:solidFill>
              </a:rPr>
              <a:t> </a:t>
            </a:r>
            <a:r>
              <a:rPr lang="de-DE" sz="2400" err="1">
                <a:solidFill>
                  <a:srgbClr val="000000"/>
                </a:solidFill>
              </a:rPr>
              <a:t>experiments</a:t>
            </a:r>
            <a:r>
              <a:rPr lang="de-DE" sz="2400">
                <a:solidFill>
                  <a:srgbClr val="000000"/>
                </a:solidFill>
              </a:rPr>
              <a:t> </a:t>
            </a:r>
            <a:r>
              <a:rPr lang="de-DE" sz="2400" err="1">
                <a:solidFill>
                  <a:srgbClr val="000000"/>
                </a:solidFill>
              </a:rPr>
              <a:t>are</a:t>
            </a:r>
            <a:r>
              <a:rPr lang="de-DE" sz="2400">
                <a:solidFill>
                  <a:srgbClr val="000000"/>
                </a:solidFill>
              </a:rPr>
              <a:t> </a:t>
            </a:r>
            <a:r>
              <a:rPr lang="de-DE" sz="2400" err="1">
                <a:solidFill>
                  <a:srgbClr val="000000"/>
                </a:solidFill>
              </a:rPr>
              <a:t>needed</a:t>
            </a:r>
            <a:r>
              <a:rPr lang="de-DE" sz="2400">
                <a:solidFill>
                  <a:srgbClr val="000000"/>
                </a:solidFill>
              </a:rPr>
              <a:t> </a:t>
            </a:r>
            <a:r>
              <a:rPr lang="de-DE" sz="2400" err="1">
                <a:solidFill>
                  <a:srgbClr val="000000"/>
                </a:solidFill>
              </a:rPr>
              <a:t>for</a:t>
            </a:r>
            <a:r>
              <a:rPr lang="de-DE" sz="2400">
                <a:solidFill>
                  <a:srgbClr val="000000"/>
                </a:solidFill>
              </a:rPr>
              <a:t> </a:t>
            </a:r>
            <a:r>
              <a:rPr lang="de-DE" sz="2400" err="1">
                <a:solidFill>
                  <a:srgbClr val="000000"/>
                </a:solidFill>
              </a:rPr>
              <a:t>Bayesian</a:t>
            </a:r>
            <a:r>
              <a:rPr lang="de-DE" sz="2400">
                <a:solidFill>
                  <a:srgbClr val="000000"/>
                </a:solidFill>
              </a:rPr>
              <a:t> </a:t>
            </a:r>
            <a:r>
              <a:rPr lang="de-DE" sz="2400" err="1">
                <a:solidFill>
                  <a:srgbClr val="000000"/>
                </a:solidFill>
              </a:rPr>
              <a:t>Optimization</a:t>
            </a:r>
            <a:r>
              <a:rPr lang="de-DE" sz="2400">
                <a:solidFill>
                  <a:srgbClr val="000000"/>
                </a:solidFill>
              </a:rPr>
              <a:t> </a:t>
            </a:r>
            <a:r>
              <a:rPr lang="de-DE" sz="2400" err="1">
                <a:solidFill>
                  <a:srgbClr val="000000"/>
                </a:solidFill>
              </a:rPr>
              <a:t>algorithm</a:t>
            </a:r>
            <a:r>
              <a:rPr lang="de-DE" sz="2400">
                <a:solidFill>
                  <a:srgbClr val="000000"/>
                </a:solidFill>
              </a:rPr>
              <a:t> </a:t>
            </a:r>
            <a:r>
              <a:rPr lang="de-DE" sz="2400" err="1">
                <a:solidFill>
                  <a:srgbClr val="000000"/>
                </a:solidFill>
              </a:rPr>
              <a:t>to</a:t>
            </a:r>
            <a:r>
              <a:rPr lang="de-DE" sz="2400">
                <a:solidFill>
                  <a:srgbClr val="000000"/>
                </a:solidFill>
              </a:rPr>
              <a:t> </a:t>
            </a:r>
            <a:r>
              <a:rPr lang="de-DE" sz="2400" err="1">
                <a:solidFill>
                  <a:srgbClr val="000000"/>
                </a:solidFill>
              </a:rPr>
              <a:t>converge</a:t>
            </a:r>
            <a:endParaRPr lang="de-DE" sz="2400">
              <a:solidFill>
                <a:srgbClr val="000000"/>
              </a:solidFill>
            </a:endParaRPr>
          </a:p>
          <a:p>
            <a:endParaRPr lang="de-DE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38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A2569B-8688-D14C-AC61-F68001FDD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de-DE" sz="4000"/>
              <a:t>What is AutoKeras?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FCC180-78B7-B747-87FD-1439073C1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333375" indent="-333375">
              <a:buSzPct val="145000"/>
              <a:defRPr sz="2000" b="0"/>
            </a:pPr>
            <a:r>
              <a:rPr lang="de-DE" sz="2000" err="1"/>
              <a:t>AutoKeras</a:t>
            </a:r>
            <a:r>
              <a:rPr lang="de-DE" sz="2000"/>
              <a:t> </a:t>
            </a:r>
            <a:r>
              <a:rPr lang="de-DE" sz="2000" err="1"/>
              <a:t>is</a:t>
            </a:r>
            <a:r>
              <a:rPr lang="de-DE" sz="2000"/>
              <a:t> an open </a:t>
            </a:r>
            <a:r>
              <a:rPr lang="de-DE" sz="2000" err="1"/>
              <a:t>source</a:t>
            </a:r>
            <a:r>
              <a:rPr lang="de-DE" sz="2000"/>
              <a:t> </a:t>
            </a:r>
            <a:r>
              <a:rPr lang="de-DE" sz="2000" err="1"/>
              <a:t>software</a:t>
            </a:r>
            <a:r>
              <a:rPr lang="de-DE" sz="2000"/>
              <a:t> </a:t>
            </a:r>
            <a:r>
              <a:rPr lang="de-DE" sz="2000" err="1"/>
              <a:t>library</a:t>
            </a:r>
            <a:r>
              <a:rPr lang="de-DE" sz="2000"/>
              <a:t> </a:t>
            </a:r>
            <a:r>
              <a:rPr lang="de-DE" sz="2000" err="1"/>
              <a:t>for</a:t>
            </a:r>
            <a:r>
              <a:rPr lang="de-DE" sz="2000"/>
              <a:t> </a:t>
            </a:r>
            <a:r>
              <a:rPr lang="de-DE" sz="2000" err="1"/>
              <a:t>automated</a:t>
            </a:r>
            <a:r>
              <a:rPr lang="de-DE" sz="2000"/>
              <a:t> </a:t>
            </a:r>
            <a:r>
              <a:rPr lang="de-DE" sz="2000" err="1"/>
              <a:t>machine</a:t>
            </a:r>
            <a:r>
              <a:rPr lang="de-DE" sz="2000"/>
              <a:t> </a:t>
            </a:r>
            <a:r>
              <a:rPr lang="de-DE" sz="2000" err="1"/>
              <a:t>learning</a:t>
            </a:r>
            <a:r>
              <a:rPr lang="de-DE" sz="2000"/>
              <a:t> (</a:t>
            </a:r>
            <a:r>
              <a:rPr lang="de-DE" sz="2000" err="1"/>
              <a:t>AutoML</a:t>
            </a:r>
            <a:r>
              <a:rPr lang="de-DE" sz="2000"/>
              <a:t>) </a:t>
            </a:r>
            <a:r>
              <a:rPr lang="de-DE" sz="2000" err="1"/>
              <a:t>or</a:t>
            </a:r>
            <a:r>
              <a:rPr lang="de-DE" sz="2000"/>
              <a:t> </a:t>
            </a:r>
            <a:r>
              <a:rPr lang="de-DE" sz="2000" err="1"/>
              <a:t>Neural</a:t>
            </a:r>
            <a:r>
              <a:rPr lang="de-DE" sz="2000"/>
              <a:t> </a:t>
            </a:r>
            <a:r>
              <a:rPr lang="de-DE" sz="2000" err="1"/>
              <a:t>Architecture</a:t>
            </a:r>
            <a:r>
              <a:rPr lang="de-DE" sz="2000"/>
              <a:t> Search (NAS)</a:t>
            </a:r>
          </a:p>
          <a:p>
            <a:pPr marL="333375" indent="-333375">
              <a:buSzPct val="145000"/>
              <a:defRPr sz="2000" b="0"/>
            </a:pPr>
            <a:r>
              <a:rPr lang="de-DE" sz="2000" err="1"/>
              <a:t>It</a:t>
            </a:r>
            <a:r>
              <a:rPr lang="de-DE" sz="2000"/>
              <a:t> </a:t>
            </a:r>
            <a:r>
              <a:rPr lang="de-DE" sz="2000" err="1"/>
              <a:t>is</a:t>
            </a:r>
            <a:r>
              <a:rPr lang="de-DE" sz="2000"/>
              <a:t> </a:t>
            </a:r>
            <a:r>
              <a:rPr lang="de-DE" sz="2000" err="1"/>
              <a:t>developed</a:t>
            </a:r>
            <a:r>
              <a:rPr lang="de-DE" sz="2000"/>
              <a:t> </a:t>
            </a:r>
            <a:r>
              <a:rPr lang="de-DE" sz="2000" err="1"/>
              <a:t>by</a:t>
            </a:r>
            <a:r>
              <a:rPr lang="de-DE" sz="2000"/>
              <a:t> DATA Lab at Texas A&amp;M University</a:t>
            </a:r>
          </a:p>
          <a:p>
            <a:pPr marL="333375" indent="-333375">
              <a:buSzPct val="145000"/>
              <a:defRPr sz="2000" b="0"/>
            </a:pPr>
            <a:r>
              <a:rPr lang="de-DE" sz="2000" err="1"/>
              <a:t>It</a:t>
            </a:r>
            <a:r>
              <a:rPr lang="de-DE" sz="2000"/>
              <a:t> </a:t>
            </a:r>
            <a:r>
              <a:rPr lang="de-DE" sz="2000" err="1"/>
              <a:t>use</a:t>
            </a:r>
            <a:r>
              <a:rPr lang="de-DE" sz="2000"/>
              <a:t> </a:t>
            </a:r>
            <a:r>
              <a:rPr lang="de-DE" sz="2000" err="1"/>
              <a:t>network</a:t>
            </a:r>
            <a:r>
              <a:rPr lang="de-DE" sz="2000"/>
              <a:t> </a:t>
            </a:r>
            <a:r>
              <a:rPr lang="de-DE" sz="2000" err="1"/>
              <a:t>morphism</a:t>
            </a:r>
            <a:r>
              <a:rPr lang="de-DE" sz="2000"/>
              <a:t> </a:t>
            </a:r>
            <a:r>
              <a:rPr lang="de-DE" sz="2000" err="1"/>
              <a:t>guided</a:t>
            </a:r>
            <a:r>
              <a:rPr lang="de-DE" sz="2000"/>
              <a:t> </a:t>
            </a:r>
            <a:r>
              <a:rPr lang="de-DE" sz="2000" err="1"/>
              <a:t>by</a:t>
            </a:r>
            <a:r>
              <a:rPr lang="de-DE" sz="2000"/>
              <a:t> </a:t>
            </a:r>
            <a:r>
              <a:rPr lang="de-DE" sz="2000" err="1"/>
              <a:t>Bayesian</a:t>
            </a:r>
            <a:r>
              <a:rPr lang="de-DE" sz="2000"/>
              <a:t> </a:t>
            </a:r>
            <a:r>
              <a:rPr lang="de-DE" sz="2000" err="1"/>
              <a:t>optimization</a:t>
            </a:r>
            <a:r>
              <a:rPr lang="de-DE" sz="2000"/>
              <a:t> </a:t>
            </a:r>
            <a:r>
              <a:rPr lang="de-DE" sz="2000" err="1"/>
              <a:t>to</a:t>
            </a:r>
            <a:r>
              <a:rPr lang="de-DE" sz="2000"/>
              <a:t> </a:t>
            </a:r>
            <a:r>
              <a:rPr lang="de-DE" sz="2000" err="1"/>
              <a:t>search</a:t>
            </a:r>
            <a:r>
              <a:rPr lang="de-DE" sz="2000"/>
              <a:t> </a:t>
            </a:r>
            <a:r>
              <a:rPr lang="de-DE" sz="2000" err="1"/>
              <a:t>the</a:t>
            </a:r>
            <a:r>
              <a:rPr lang="de-DE" sz="2000"/>
              <a:t> </a:t>
            </a:r>
            <a:r>
              <a:rPr lang="de-DE" sz="2000" err="1"/>
              <a:t>best</a:t>
            </a:r>
            <a:r>
              <a:rPr lang="de-DE" sz="2000"/>
              <a:t> </a:t>
            </a:r>
            <a:r>
              <a:rPr lang="de-DE" sz="2000" err="1"/>
              <a:t>neural</a:t>
            </a:r>
            <a:r>
              <a:rPr lang="de-DE" sz="2000"/>
              <a:t> </a:t>
            </a:r>
            <a:r>
              <a:rPr lang="de-DE" sz="2000" err="1"/>
              <a:t>network</a:t>
            </a:r>
            <a:r>
              <a:rPr lang="de-DE" sz="2000"/>
              <a:t> </a:t>
            </a:r>
            <a:r>
              <a:rPr lang="de-DE" sz="2000" err="1"/>
              <a:t>architecture</a:t>
            </a:r>
            <a:endParaRPr lang="de-DE" sz="2000"/>
          </a:p>
          <a:p>
            <a:pPr marL="333375" indent="-333375">
              <a:buSzPct val="145000"/>
              <a:defRPr sz="2000" b="0"/>
            </a:pPr>
            <a:r>
              <a:rPr lang="de-DE" sz="2000" err="1"/>
              <a:t>It’s</a:t>
            </a:r>
            <a:r>
              <a:rPr lang="de-DE" sz="2000"/>
              <a:t> </a:t>
            </a:r>
            <a:r>
              <a:rPr lang="de-DE" sz="2000" err="1"/>
              <a:t>more</a:t>
            </a:r>
            <a:r>
              <a:rPr lang="de-DE" sz="2000"/>
              <a:t> </a:t>
            </a:r>
            <a:r>
              <a:rPr lang="de-DE" sz="2000" err="1"/>
              <a:t>computation</a:t>
            </a:r>
            <a:r>
              <a:rPr lang="de-DE" sz="2000"/>
              <a:t> </a:t>
            </a:r>
            <a:r>
              <a:rPr lang="de-DE" sz="2000" err="1"/>
              <a:t>efficient</a:t>
            </a:r>
            <a:r>
              <a:rPr lang="de-DE" sz="2000"/>
              <a:t> </a:t>
            </a:r>
            <a:r>
              <a:rPr lang="de-DE" sz="2000" err="1"/>
              <a:t>compared</a:t>
            </a:r>
            <a:r>
              <a:rPr lang="de-DE" sz="2000"/>
              <a:t> </a:t>
            </a:r>
            <a:r>
              <a:rPr lang="de-DE" sz="2000" err="1"/>
              <a:t>with</a:t>
            </a:r>
            <a:r>
              <a:rPr lang="de-DE" sz="2000"/>
              <a:t> </a:t>
            </a:r>
            <a:r>
              <a:rPr lang="de-DE" sz="2000" err="1"/>
              <a:t>other</a:t>
            </a:r>
            <a:r>
              <a:rPr lang="de-DE" sz="2000"/>
              <a:t> NAS </a:t>
            </a:r>
            <a:r>
              <a:rPr lang="de-DE" sz="2000" err="1"/>
              <a:t>algorithms</a:t>
            </a:r>
            <a:endParaRPr lang="de-DE" sz="2000"/>
          </a:p>
          <a:p>
            <a:pPr marL="333375" indent="-333375">
              <a:buSzPct val="145000"/>
              <a:defRPr sz="2000" b="0"/>
            </a:pPr>
            <a:r>
              <a:rPr lang="de-DE" sz="2000" err="1"/>
              <a:t>NASNet</a:t>
            </a:r>
            <a:r>
              <a:rPr lang="de-DE" sz="2000"/>
              <a:t> </a:t>
            </a:r>
            <a:r>
              <a:rPr lang="de-DE" sz="2000" err="1"/>
              <a:t>by</a:t>
            </a:r>
            <a:r>
              <a:rPr lang="de-DE" sz="2000"/>
              <a:t> Google </a:t>
            </a:r>
            <a:r>
              <a:rPr lang="de-DE" sz="2000" err="1"/>
              <a:t>takes</a:t>
            </a:r>
            <a:r>
              <a:rPr lang="de-DE" sz="2000"/>
              <a:t> 48000 GPU </a:t>
            </a:r>
            <a:r>
              <a:rPr lang="de-DE" sz="2000" err="1"/>
              <a:t>hours</a:t>
            </a:r>
            <a:r>
              <a:rPr lang="de-DE" sz="2000"/>
              <a:t>, </a:t>
            </a:r>
            <a:r>
              <a:rPr lang="de-DE" sz="2000" err="1"/>
              <a:t>which</a:t>
            </a:r>
            <a:r>
              <a:rPr lang="de-DE" sz="2000"/>
              <a:t> </a:t>
            </a:r>
            <a:r>
              <a:rPr lang="de-DE" sz="2000" err="1"/>
              <a:t>is</a:t>
            </a:r>
            <a:r>
              <a:rPr lang="de-DE" sz="2000"/>
              <a:t> </a:t>
            </a:r>
            <a:r>
              <a:rPr lang="de-DE" sz="2000" err="1"/>
              <a:t>unaffordable</a:t>
            </a:r>
            <a:endParaRPr lang="de-DE" sz="2000"/>
          </a:p>
          <a:p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739932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6D254-36D5-0942-9CC2-49B0DC51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de-DE" sz="4100" err="1"/>
              <a:t>AutoKeras</a:t>
            </a:r>
            <a:r>
              <a:rPr lang="de-DE" sz="4100"/>
              <a:t> </a:t>
            </a:r>
            <a:r>
              <a:rPr lang="de-DE" sz="4100" err="1"/>
              <a:t>to</a:t>
            </a:r>
            <a:r>
              <a:rPr lang="de-DE" sz="4100"/>
              <a:t> Search </a:t>
            </a:r>
            <a:r>
              <a:rPr lang="de-DE" sz="4100" err="1"/>
              <a:t>for</a:t>
            </a:r>
            <a:r>
              <a:rPr lang="de-DE" sz="4100"/>
              <a:t> </a:t>
            </a:r>
            <a:r>
              <a:rPr lang="de-DE" sz="4100" err="1"/>
              <a:t>Neural</a:t>
            </a:r>
            <a:r>
              <a:rPr lang="de-DE" sz="4100"/>
              <a:t> Network </a:t>
            </a:r>
            <a:r>
              <a:rPr lang="de-DE" sz="4100" err="1"/>
              <a:t>Architectures</a:t>
            </a:r>
            <a:endParaRPr lang="de-DE" sz="4100"/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79E98A81-B32A-CD4F-ADB8-7DDDB3881D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0" b="1518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0362E6-AD39-0A47-9D49-3B29E9711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33375" indent="-333375">
              <a:buSzPct val="145000"/>
              <a:defRPr sz="2000" b="0"/>
            </a:pPr>
            <a:r>
              <a:rPr lang="en-US"/>
              <a:t>Architecture was found by </a:t>
            </a:r>
            <a:r>
              <a:rPr lang="en-US" err="1"/>
              <a:t>AutoKeras</a:t>
            </a:r>
            <a:r>
              <a:rPr lang="en-US"/>
              <a:t> after a 24-hour search</a:t>
            </a:r>
          </a:p>
          <a:p>
            <a:pPr marL="333375" indent="-333375">
              <a:buSzPct val="145000"/>
              <a:defRPr sz="2000" b="0"/>
            </a:pPr>
            <a:r>
              <a:rPr lang="en-US"/>
              <a:t>It is a variant of ResNet</a:t>
            </a:r>
          </a:p>
          <a:p>
            <a:pPr marL="333375" indent="-333375">
              <a:buSzPct val="145000"/>
              <a:defRPr sz="2000" b="0"/>
            </a:pPr>
            <a:r>
              <a:rPr lang="en-US"/>
              <a:t>Its accuracy on the test set is </a:t>
            </a:r>
            <a:r>
              <a:rPr lang="en-US" b="1"/>
              <a:t>90.22%</a:t>
            </a:r>
          </a:p>
        </p:txBody>
      </p:sp>
    </p:spTree>
    <p:extLst>
      <p:ext uri="{BB962C8B-B14F-4D97-AF65-F5344CB8AC3E}">
        <p14:creationId xmlns:p14="http://schemas.microsoft.com/office/powerpoint/2010/main" val="153039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1873"/>
            <a:ext cx="12192000" cy="2686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3877D09-79A2-544C-9E03-1F3D0D3FE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3" y="3634276"/>
            <a:ext cx="8148734" cy="1069270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262626"/>
                </a:solidFill>
              </a:rPr>
              <a:t>Previous Results and Improvement</a:t>
            </a:r>
            <a:endParaRPr lang="de-DE" sz="3600">
              <a:solidFill>
                <a:srgbClr val="262626"/>
              </a:solidFill>
            </a:endParaRPr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C9FF50A-D593-1C43-BF7A-7F4032284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50" y="1352557"/>
            <a:ext cx="9232900" cy="1384936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20EB59-4D6B-7743-AF70-A50B41C51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700" y="4889365"/>
            <a:ext cx="6070600" cy="1351423"/>
          </a:xfrm>
        </p:spPr>
        <p:txBody>
          <a:bodyPr>
            <a:normAutofit/>
          </a:bodyPr>
          <a:lstStyle/>
          <a:p>
            <a:r>
              <a:rPr lang="de-DE" sz="1100" err="1">
                <a:solidFill>
                  <a:schemeClr val="bg1"/>
                </a:solidFill>
              </a:rPr>
              <a:t>four</a:t>
            </a:r>
            <a:r>
              <a:rPr lang="de-DE" sz="1100">
                <a:solidFill>
                  <a:schemeClr val="bg1"/>
                </a:solidFill>
              </a:rPr>
              <a:t> different </a:t>
            </a:r>
            <a:r>
              <a:rPr lang="de-DE" sz="1100" err="1">
                <a:solidFill>
                  <a:schemeClr val="bg1"/>
                </a:solidFill>
              </a:rPr>
              <a:t>architectures</a:t>
            </a:r>
            <a:r>
              <a:rPr lang="de-DE" sz="1100">
                <a:solidFill>
                  <a:schemeClr val="bg1"/>
                </a:solidFill>
              </a:rPr>
              <a:t> </a:t>
            </a:r>
            <a:r>
              <a:rPr lang="de-DE" sz="1100" err="1">
                <a:solidFill>
                  <a:schemeClr val="bg1"/>
                </a:solidFill>
              </a:rPr>
              <a:t>are</a:t>
            </a:r>
            <a:r>
              <a:rPr lang="de-DE" sz="1100">
                <a:solidFill>
                  <a:schemeClr val="bg1"/>
                </a:solidFill>
              </a:rPr>
              <a:t> </a:t>
            </a:r>
            <a:r>
              <a:rPr lang="de-DE" sz="1100" err="1">
                <a:solidFill>
                  <a:schemeClr val="bg1"/>
                </a:solidFill>
              </a:rPr>
              <a:t>studied</a:t>
            </a:r>
            <a:r>
              <a:rPr lang="de-DE" sz="1100">
                <a:solidFill>
                  <a:schemeClr val="bg1"/>
                </a:solidFill>
              </a:rPr>
              <a:t>: CNN, </a:t>
            </a:r>
            <a:r>
              <a:rPr lang="de-DE" sz="1100" err="1">
                <a:solidFill>
                  <a:schemeClr val="bg1"/>
                </a:solidFill>
              </a:rPr>
              <a:t>ResNet</a:t>
            </a:r>
            <a:r>
              <a:rPr lang="de-DE" sz="1100">
                <a:solidFill>
                  <a:schemeClr val="bg1"/>
                </a:solidFill>
              </a:rPr>
              <a:t>, CLDNN, </a:t>
            </a:r>
            <a:r>
              <a:rPr lang="de-DE" sz="1100" err="1">
                <a:solidFill>
                  <a:schemeClr val="bg1"/>
                </a:solidFill>
              </a:rPr>
              <a:t>and</a:t>
            </a:r>
            <a:r>
              <a:rPr lang="de-DE" sz="1100">
                <a:solidFill>
                  <a:schemeClr val="bg1"/>
                </a:solidFill>
              </a:rPr>
              <a:t> LSTM </a:t>
            </a:r>
          </a:p>
          <a:p>
            <a:r>
              <a:rPr lang="de-DE" sz="1100" err="1">
                <a:solidFill>
                  <a:schemeClr val="bg1"/>
                </a:solidFill>
              </a:rPr>
              <a:t>based</a:t>
            </a:r>
            <a:r>
              <a:rPr lang="de-DE" sz="1100">
                <a:solidFill>
                  <a:schemeClr val="bg1"/>
                </a:solidFill>
              </a:rPr>
              <a:t> on FFT I/Q </a:t>
            </a:r>
            <a:r>
              <a:rPr lang="de-DE" sz="1100" err="1">
                <a:solidFill>
                  <a:schemeClr val="bg1"/>
                </a:solidFill>
              </a:rPr>
              <a:t>data</a:t>
            </a:r>
            <a:r>
              <a:rPr lang="de-DE" sz="1100">
                <a:solidFill>
                  <a:schemeClr val="bg1"/>
                </a:solidFill>
              </a:rPr>
              <a:t> </a:t>
            </a:r>
          </a:p>
          <a:p>
            <a:r>
              <a:rPr lang="de-DE" sz="1100" err="1">
                <a:solidFill>
                  <a:schemeClr val="bg1"/>
                </a:solidFill>
              </a:rPr>
              <a:t>our</a:t>
            </a:r>
            <a:r>
              <a:rPr lang="de-DE" sz="1100">
                <a:solidFill>
                  <a:schemeClr val="bg1"/>
                </a:solidFill>
              </a:rPr>
              <a:t> </a:t>
            </a:r>
            <a:r>
              <a:rPr lang="de-DE" sz="1100" err="1">
                <a:solidFill>
                  <a:schemeClr val="bg1"/>
                </a:solidFill>
              </a:rPr>
              <a:t>proposed</a:t>
            </a:r>
            <a:r>
              <a:rPr lang="de-DE" sz="1100">
                <a:solidFill>
                  <a:schemeClr val="bg1"/>
                </a:solidFill>
              </a:rPr>
              <a:t> CNN </a:t>
            </a:r>
            <a:r>
              <a:rPr lang="de-DE" sz="1100" err="1">
                <a:solidFill>
                  <a:schemeClr val="bg1"/>
                </a:solidFill>
              </a:rPr>
              <a:t>architecture</a:t>
            </a:r>
            <a:r>
              <a:rPr lang="de-DE" sz="1100">
                <a:solidFill>
                  <a:schemeClr val="bg1"/>
                </a:solidFill>
              </a:rPr>
              <a:t> </a:t>
            </a:r>
            <a:r>
              <a:rPr lang="de-DE" sz="1100" err="1">
                <a:solidFill>
                  <a:schemeClr val="bg1"/>
                </a:solidFill>
              </a:rPr>
              <a:t>delivers</a:t>
            </a:r>
            <a:r>
              <a:rPr lang="de-DE" sz="1100">
                <a:solidFill>
                  <a:schemeClr val="bg1"/>
                </a:solidFill>
              </a:rPr>
              <a:t> a </a:t>
            </a:r>
            <a:r>
              <a:rPr lang="de-DE" sz="1100" err="1">
                <a:solidFill>
                  <a:schemeClr val="bg1"/>
                </a:solidFill>
              </a:rPr>
              <a:t>slightly</a:t>
            </a:r>
            <a:r>
              <a:rPr lang="de-DE" sz="1100">
                <a:solidFill>
                  <a:schemeClr val="bg1"/>
                </a:solidFill>
              </a:rPr>
              <a:t> </a:t>
            </a:r>
            <a:r>
              <a:rPr lang="de-DE" sz="1100" err="1">
                <a:solidFill>
                  <a:schemeClr val="bg1"/>
                </a:solidFill>
              </a:rPr>
              <a:t>higher</a:t>
            </a:r>
            <a:r>
              <a:rPr lang="de-DE" sz="1100">
                <a:solidFill>
                  <a:schemeClr val="bg1"/>
                </a:solidFill>
              </a:rPr>
              <a:t> </a:t>
            </a:r>
            <a:r>
              <a:rPr lang="de-DE" sz="1100" err="1">
                <a:solidFill>
                  <a:schemeClr val="bg1"/>
                </a:solidFill>
              </a:rPr>
              <a:t>accuracy</a:t>
            </a:r>
            <a:r>
              <a:rPr lang="de-DE" sz="1100">
                <a:solidFill>
                  <a:schemeClr val="bg1"/>
                </a:solidFill>
              </a:rPr>
              <a:t> </a:t>
            </a:r>
          </a:p>
          <a:p>
            <a:r>
              <a:rPr lang="de-DE" sz="1100" err="1">
                <a:solidFill>
                  <a:schemeClr val="bg1"/>
                </a:solidFill>
              </a:rPr>
              <a:t>average</a:t>
            </a:r>
            <a:r>
              <a:rPr lang="de-DE" sz="1100">
                <a:solidFill>
                  <a:schemeClr val="bg1"/>
                </a:solidFill>
              </a:rPr>
              <a:t> </a:t>
            </a:r>
            <a:r>
              <a:rPr lang="de-DE" sz="1100" err="1">
                <a:solidFill>
                  <a:schemeClr val="bg1"/>
                </a:solidFill>
              </a:rPr>
              <a:t>training</a:t>
            </a:r>
            <a:r>
              <a:rPr lang="de-DE" sz="1100">
                <a:solidFill>
                  <a:schemeClr val="bg1"/>
                </a:solidFill>
              </a:rPr>
              <a:t> time </a:t>
            </a:r>
            <a:r>
              <a:rPr lang="de-DE" sz="1100" err="1">
                <a:solidFill>
                  <a:schemeClr val="bg1"/>
                </a:solidFill>
              </a:rPr>
              <a:t>we</a:t>
            </a:r>
            <a:r>
              <a:rPr lang="de-DE" sz="1100">
                <a:solidFill>
                  <a:schemeClr val="bg1"/>
                </a:solidFill>
              </a:rPr>
              <a:t> </a:t>
            </a:r>
            <a:r>
              <a:rPr lang="de-DE" sz="1100" err="1">
                <a:solidFill>
                  <a:schemeClr val="bg1"/>
                </a:solidFill>
              </a:rPr>
              <a:t>obtained</a:t>
            </a:r>
            <a:r>
              <a:rPr lang="de-DE" sz="1100">
                <a:solidFill>
                  <a:schemeClr val="bg1"/>
                </a:solidFill>
              </a:rPr>
              <a:t> </a:t>
            </a:r>
            <a:r>
              <a:rPr lang="de-DE" sz="1100" err="1">
                <a:solidFill>
                  <a:schemeClr val="bg1"/>
                </a:solidFill>
              </a:rPr>
              <a:t>for</a:t>
            </a:r>
            <a:r>
              <a:rPr lang="de-DE" sz="1100">
                <a:solidFill>
                  <a:schemeClr val="bg1"/>
                </a:solidFill>
              </a:rPr>
              <a:t> </a:t>
            </a:r>
            <a:r>
              <a:rPr lang="de-DE" sz="1100" err="1">
                <a:solidFill>
                  <a:schemeClr val="bg1"/>
                </a:solidFill>
              </a:rPr>
              <a:t>our</a:t>
            </a:r>
            <a:r>
              <a:rPr lang="de-DE" sz="1100">
                <a:solidFill>
                  <a:schemeClr val="bg1"/>
                </a:solidFill>
              </a:rPr>
              <a:t> </a:t>
            </a:r>
            <a:r>
              <a:rPr lang="de-DE" sz="1100" err="1">
                <a:solidFill>
                  <a:schemeClr val="bg1"/>
                </a:solidFill>
              </a:rPr>
              <a:t>proposed</a:t>
            </a:r>
            <a:r>
              <a:rPr lang="de-DE" sz="1100">
                <a:solidFill>
                  <a:schemeClr val="bg1"/>
                </a:solidFill>
              </a:rPr>
              <a:t> CNN </a:t>
            </a:r>
            <a:r>
              <a:rPr lang="de-DE" sz="1100" err="1">
                <a:solidFill>
                  <a:schemeClr val="bg1"/>
                </a:solidFill>
              </a:rPr>
              <a:t>architecture</a:t>
            </a:r>
            <a:r>
              <a:rPr lang="de-DE" sz="1100">
                <a:solidFill>
                  <a:schemeClr val="bg1"/>
                </a:solidFill>
              </a:rPr>
              <a:t> </a:t>
            </a:r>
            <a:r>
              <a:rPr lang="de-DE" sz="1100" err="1">
                <a:solidFill>
                  <a:schemeClr val="bg1"/>
                </a:solidFill>
              </a:rPr>
              <a:t>is</a:t>
            </a:r>
            <a:r>
              <a:rPr lang="de-DE" sz="1100">
                <a:solidFill>
                  <a:schemeClr val="bg1"/>
                </a:solidFill>
              </a:rPr>
              <a:t> </a:t>
            </a:r>
            <a:r>
              <a:rPr lang="de-DE" sz="1100" err="1">
                <a:solidFill>
                  <a:schemeClr val="bg1"/>
                </a:solidFill>
              </a:rPr>
              <a:t>around</a:t>
            </a:r>
            <a:r>
              <a:rPr lang="de-DE" sz="1100">
                <a:solidFill>
                  <a:schemeClr val="bg1"/>
                </a:solidFill>
              </a:rPr>
              <a:t> 108s, </a:t>
            </a:r>
            <a:r>
              <a:rPr lang="de-DE" sz="1100" err="1">
                <a:solidFill>
                  <a:schemeClr val="bg1"/>
                </a:solidFill>
              </a:rPr>
              <a:t>as</a:t>
            </a:r>
            <a:r>
              <a:rPr lang="de-DE" sz="1100">
                <a:solidFill>
                  <a:schemeClr val="bg1"/>
                </a:solidFill>
              </a:rPr>
              <a:t> </a:t>
            </a:r>
            <a:r>
              <a:rPr lang="de-DE" sz="1100" err="1">
                <a:solidFill>
                  <a:schemeClr val="bg1"/>
                </a:solidFill>
              </a:rPr>
              <a:t>opposed</a:t>
            </a:r>
            <a:r>
              <a:rPr lang="de-DE" sz="1100">
                <a:solidFill>
                  <a:schemeClr val="bg1"/>
                </a:solidFill>
              </a:rPr>
              <a:t> </a:t>
            </a:r>
            <a:r>
              <a:rPr lang="de-DE" sz="1100" err="1">
                <a:solidFill>
                  <a:schemeClr val="bg1"/>
                </a:solidFill>
              </a:rPr>
              <a:t>to</a:t>
            </a:r>
            <a:r>
              <a:rPr lang="de-DE" sz="1100">
                <a:solidFill>
                  <a:schemeClr val="bg1"/>
                </a:solidFill>
              </a:rPr>
              <a:t> a 180s </a:t>
            </a:r>
            <a:r>
              <a:rPr lang="de-DE" sz="1100" err="1">
                <a:solidFill>
                  <a:schemeClr val="bg1"/>
                </a:solidFill>
              </a:rPr>
              <a:t>training</a:t>
            </a:r>
            <a:r>
              <a:rPr lang="de-DE" sz="1100">
                <a:solidFill>
                  <a:schemeClr val="bg1"/>
                </a:solidFill>
              </a:rPr>
              <a:t> time </a:t>
            </a:r>
            <a:r>
              <a:rPr lang="de-DE" sz="1100" err="1">
                <a:solidFill>
                  <a:schemeClr val="bg1"/>
                </a:solidFill>
              </a:rPr>
              <a:t>obtained</a:t>
            </a:r>
            <a:r>
              <a:rPr lang="de-DE" sz="1100">
                <a:solidFill>
                  <a:schemeClr val="bg1"/>
                </a:solidFill>
              </a:rPr>
              <a:t> </a:t>
            </a:r>
            <a:r>
              <a:rPr lang="de-DE" sz="1100" err="1">
                <a:solidFill>
                  <a:schemeClr val="bg1"/>
                </a:solidFill>
              </a:rPr>
              <a:t>for</a:t>
            </a:r>
            <a:r>
              <a:rPr lang="de-DE" sz="1100">
                <a:solidFill>
                  <a:schemeClr val="bg1"/>
                </a:solidFill>
              </a:rPr>
              <a:t> </a:t>
            </a:r>
            <a:r>
              <a:rPr lang="de-DE" sz="1100" err="1">
                <a:solidFill>
                  <a:schemeClr val="bg1"/>
                </a:solidFill>
              </a:rPr>
              <a:t>the</a:t>
            </a:r>
            <a:r>
              <a:rPr lang="de-DE" sz="1100">
                <a:solidFill>
                  <a:schemeClr val="bg1"/>
                </a:solidFill>
              </a:rPr>
              <a:t> original CNN </a:t>
            </a:r>
            <a:r>
              <a:rPr lang="de-DE" sz="1100" err="1">
                <a:solidFill>
                  <a:schemeClr val="bg1"/>
                </a:solidFill>
              </a:rPr>
              <a:t>architecture</a:t>
            </a:r>
            <a:endParaRPr lang="de-DE" sz="1100">
              <a:solidFill>
                <a:schemeClr val="bg1"/>
              </a:solidFill>
            </a:endParaRPr>
          </a:p>
          <a:p>
            <a:endParaRPr lang="de-DE" sz="1100">
              <a:solidFill>
                <a:schemeClr val="bg1"/>
              </a:solidFill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D5D3D0-3666-4A4D-A1F4-33EF14B16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M. Schmidt, D. Block, U. Meier. "Wireless Interference Identification with Convolutional Neural Networks".</a:t>
            </a:r>
          </a:p>
        </p:txBody>
      </p:sp>
    </p:spTree>
    <p:extLst>
      <p:ext uri="{BB962C8B-B14F-4D97-AF65-F5344CB8AC3E}">
        <p14:creationId xmlns:p14="http://schemas.microsoft.com/office/powerpoint/2010/main" val="267383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4A33E29-0A76-7340-9D66-39AA85091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4267832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Results</a:t>
            </a:r>
          </a:p>
        </p:txBody>
      </p:sp>
      <p:sp>
        <p:nvSpPr>
          <p:cNvPr id="13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E1E97-96BE-4515-9141-C11B3769F6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45408" r="1148" b="-1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41566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14"/>
            <a:ext cx="4422373" cy="361356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93" y="3429000"/>
            <a:ext cx="4025107" cy="3220085"/>
          </a:xfrm>
          <a:prstGeom prst="rect">
            <a:avLst/>
          </a:prstGeom>
        </p:spPr>
      </p:pic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BB0F1E29-D2C1-4D32-89D2-0C13A227A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r>
              <a:rPr lang="de-DE" sz="2000" err="1">
                <a:solidFill>
                  <a:schemeClr val="bg1"/>
                </a:solidFill>
              </a:rPr>
              <a:t>Classification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err="1">
                <a:solidFill>
                  <a:schemeClr val="bg1"/>
                </a:solidFill>
              </a:rPr>
              <a:t>accuracies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err="1">
                <a:solidFill>
                  <a:schemeClr val="bg1"/>
                </a:solidFill>
              </a:rPr>
              <a:t>for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err="1">
                <a:solidFill>
                  <a:schemeClr val="bg1"/>
                </a:solidFill>
              </a:rPr>
              <a:t>the</a:t>
            </a:r>
            <a:r>
              <a:rPr lang="de-DE" sz="2000">
                <a:solidFill>
                  <a:schemeClr val="bg1"/>
                </a:solidFill>
              </a:rPr>
              <a:t> 3 </a:t>
            </a:r>
            <a:r>
              <a:rPr lang="de-DE" sz="2000" err="1">
                <a:solidFill>
                  <a:schemeClr val="bg1"/>
                </a:solidFill>
              </a:rPr>
              <a:t>classes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err="1">
                <a:solidFill>
                  <a:schemeClr val="bg1"/>
                </a:solidFill>
              </a:rPr>
              <a:t>of</a:t>
            </a:r>
            <a:r>
              <a:rPr lang="de-DE" sz="2000">
                <a:solidFill>
                  <a:schemeClr val="bg1"/>
                </a:solidFill>
              </a:rPr>
              <a:t> WiFi </a:t>
            </a:r>
            <a:r>
              <a:rPr lang="de-DE" sz="2000" err="1">
                <a:solidFill>
                  <a:schemeClr val="bg1"/>
                </a:solidFill>
              </a:rPr>
              <a:t>signals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err="1">
                <a:solidFill>
                  <a:schemeClr val="bg1"/>
                </a:solidFill>
              </a:rPr>
              <a:t>are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err="1">
                <a:solidFill>
                  <a:schemeClr val="bg1"/>
                </a:solidFill>
              </a:rPr>
              <a:t>significantly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err="1">
                <a:solidFill>
                  <a:schemeClr val="bg1"/>
                </a:solidFill>
              </a:rPr>
              <a:t>lower</a:t>
            </a:r>
            <a:r>
              <a:rPr lang="de-DE" sz="2000">
                <a:solidFill>
                  <a:schemeClr val="bg1"/>
                </a:solidFill>
              </a:rPr>
              <a:t> </a:t>
            </a:r>
          </a:p>
          <a:p>
            <a:r>
              <a:rPr lang="en-US" sz="2000">
                <a:solidFill>
                  <a:schemeClr val="bg1"/>
                </a:solidFill>
              </a:rPr>
              <a:t>Focus on </a:t>
            </a:r>
            <a:r>
              <a:rPr lang="de-DE" sz="2000" err="1">
                <a:solidFill>
                  <a:schemeClr val="bg1"/>
                </a:solidFill>
              </a:rPr>
              <a:t>the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err="1">
                <a:solidFill>
                  <a:schemeClr val="bg1"/>
                </a:solidFill>
              </a:rPr>
              <a:t>confusion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err="1">
                <a:solidFill>
                  <a:schemeClr val="bg1"/>
                </a:solidFill>
              </a:rPr>
              <a:t>between</a:t>
            </a:r>
            <a:r>
              <a:rPr lang="de-DE" sz="2000">
                <a:solidFill>
                  <a:schemeClr val="bg1"/>
                </a:solidFill>
              </a:rPr>
              <a:t> different WiFi </a:t>
            </a:r>
            <a:r>
              <a:rPr lang="de-DE" sz="2000" err="1">
                <a:solidFill>
                  <a:schemeClr val="bg1"/>
                </a:solidFill>
              </a:rPr>
              <a:t>channels</a:t>
            </a:r>
            <a:endParaRPr lang="de-DE" sz="2000">
              <a:solidFill>
                <a:schemeClr val="bg1"/>
              </a:solidFill>
            </a:endParaRPr>
          </a:p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95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in Bild, das farbig, Objekt enthält.&#10;&#10;Automatisch generierte Beschreibung">
            <a:extLst>
              <a:ext uri="{FF2B5EF4-FFF2-40B4-BE49-F238E27FC236}">
                <a16:creationId xmlns:a16="http://schemas.microsoft.com/office/drawing/2014/main" id="{20A623DC-768F-4786-8113-8FB4450ADA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8445" r="9038" b="-2"/>
          <a:stretch/>
        </p:blipFill>
        <p:spPr>
          <a:xfrm>
            <a:off x="-305" y="-1"/>
            <a:ext cx="6423053" cy="6858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58274E9-D6BD-B54F-B647-1713EE90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272" y="3992591"/>
            <a:ext cx="4800261" cy="1644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Band Selection </a:t>
            </a:r>
          </a:p>
        </p:txBody>
      </p:sp>
    </p:spTree>
    <p:extLst>
      <p:ext uri="{BB962C8B-B14F-4D97-AF65-F5344CB8AC3E}">
        <p14:creationId xmlns:p14="http://schemas.microsoft.com/office/powerpoint/2010/main" val="83375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77114E6-0216-F04A-9322-F9A3CADB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Band Selection</a:t>
            </a:r>
          </a:p>
        </p:txBody>
      </p:sp>
      <p:graphicFrame>
        <p:nvGraphicFramePr>
          <p:cNvPr id="36" name="Inhaltsplatzhalter 2">
            <a:extLst>
              <a:ext uri="{FF2B5EF4-FFF2-40B4-BE49-F238E27FC236}">
                <a16:creationId xmlns:a16="http://schemas.microsoft.com/office/drawing/2014/main" id="{24290DA9-934E-4137-B3CE-880F6DF6AA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71425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2005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B6D9F0-C680-AD4B-AFBE-103EDAB0B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de-DE"/>
              <a:t>Band </a:t>
            </a:r>
            <a:r>
              <a:rPr lang="de-DE" err="1"/>
              <a:t>Selection</a:t>
            </a:r>
            <a:endParaRPr lang="de-DE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DDECB-A03B-2646-8637-7B3BF9B2C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pPr lvl="0"/>
            <a:r>
              <a:rPr lang="de-DE" sz="2000">
                <a:solidFill>
                  <a:srgbClr val="FFFFFF"/>
                </a:solidFill>
              </a:rPr>
              <a:t>Start </a:t>
            </a:r>
            <a:r>
              <a:rPr lang="de-DE" sz="2000" err="1">
                <a:solidFill>
                  <a:srgbClr val="FFFFFF"/>
                </a:solidFill>
              </a:rPr>
              <a:t>with</a:t>
            </a:r>
            <a:r>
              <a:rPr lang="de-DE" sz="2000">
                <a:solidFill>
                  <a:srgbClr val="FFFFFF"/>
                </a:solidFill>
              </a:rPr>
              <a:t> </a:t>
            </a:r>
            <a:r>
              <a:rPr lang="de-DE" sz="2000" err="1">
                <a:solidFill>
                  <a:srgbClr val="FFFFFF"/>
                </a:solidFill>
              </a:rPr>
              <a:t>selecting</a:t>
            </a:r>
            <a:r>
              <a:rPr lang="de-DE" sz="2000">
                <a:solidFill>
                  <a:srgbClr val="FFFFFF"/>
                </a:solidFill>
              </a:rPr>
              <a:t> a </a:t>
            </a:r>
            <a:r>
              <a:rPr lang="de-DE" sz="2000" err="1">
                <a:solidFill>
                  <a:srgbClr val="FFFFFF"/>
                </a:solidFill>
              </a:rPr>
              <a:t>narrow</a:t>
            </a:r>
            <a:r>
              <a:rPr lang="de-DE" sz="2000">
                <a:solidFill>
                  <a:srgbClr val="FFFFFF"/>
                </a:solidFill>
              </a:rPr>
              <a:t> band </a:t>
            </a:r>
            <a:r>
              <a:rPr lang="de-DE" sz="2000" err="1">
                <a:solidFill>
                  <a:srgbClr val="FFFFFF"/>
                </a:solidFill>
              </a:rPr>
              <a:t>of</a:t>
            </a:r>
            <a:r>
              <a:rPr lang="de-DE" sz="2000">
                <a:solidFill>
                  <a:srgbClr val="FFFFFF"/>
                </a:solidFill>
              </a:rPr>
              <a:t> </a:t>
            </a:r>
            <a:r>
              <a:rPr lang="de-DE" sz="2000" b="1">
                <a:solidFill>
                  <a:srgbClr val="FFFFFF"/>
                </a:solidFill>
              </a:rPr>
              <a:t>2 MHz</a:t>
            </a:r>
            <a:r>
              <a:rPr lang="de-DE" sz="2000">
                <a:solidFill>
                  <a:srgbClr val="FFFFFF"/>
                </a:solidFill>
              </a:rPr>
              <a:t>: </a:t>
            </a:r>
            <a:r>
              <a:rPr lang="de-DE" sz="2000" err="1">
                <a:solidFill>
                  <a:srgbClr val="FFFFFF"/>
                </a:solidFill>
              </a:rPr>
              <a:t>from</a:t>
            </a:r>
            <a:r>
              <a:rPr lang="de-DE" sz="2000">
                <a:solidFill>
                  <a:srgbClr val="FFFFFF"/>
                </a:solidFill>
              </a:rPr>
              <a:t> </a:t>
            </a:r>
            <a:r>
              <a:rPr lang="de-DE" sz="2000" b="1">
                <a:solidFill>
                  <a:srgbClr val="FFFFFF"/>
                </a:solidFill>
              </a:rPr>
              <a:t>2429 MHz</a:t>
            </a:r>
            <a:r>
              <a:rPr lang="de-DE" sz="2000">
                <a:solidFill>
                  <a:srgbClr val="FFFFFF"/>
                </a:solidFill>
              </a:rPr>
              <a:t> </a:t>
            </a:r>
            <a:r>
              <a:rPr lang="de-DE" sz="2000" err="1">
                <a:solidFill>
                  <a:srgbClr val="FFFFFF"/>
                </a:solidFill>
              </a:rPr>
              <a:t>to</a:t>
            </a:r>
            <a:r>
              <a:rPr lang="de-DE" sz="2000">
                <a:solidFill>
                  <a:srgbClr val="FFFFFF"/>
                </a:solidFill>
              </a:rPr>
              <a:t> </a:t>
            </a:r>
            <a:r>
              <a:rPr lang="de-DE" sz="2000" b="1">
                <a:solidFill>
                  <a:srgbClr val="FFFFFF"/>
                </a:solidFill>
              </a:rPr>
              <a:t>2431</a:t>
            </a:r>
            <a:r>
              <a:rPr lang="de-DE" sz="2000">
                <a:solidFill>
                  <a:srgbClr val="FFFFFF"/>
                </a:solidFill>
              </a:rPr>
              <a:t> </a:t>
            </a:r>
            <a:r>
              <a:rPr lang="de-DE" sz="2000" b="1">
                <a:solidFill>
                  <a:srgbClr val="FFFFFF"/>
                </a:solidFill>
              </a:rPr>
              <a:t>MHz</a:t>
            </a:r>
            <a:endParaRPr lang="en-US" sz="2000">
              <a:solidFill>
                <a:srgbClr val="FFFFFF"/>
              </a:solidFill>
            </a:endParaRPr>
          </a:p>
          <a:p>
            <a:pPr lvl="0"/>
            <a:r>
              <a:rPr lang="de-DE" sz="2000" b="1">
                <a:solidFill>
                  <a:srgbClr val="FFFFFF"/>
                </a:solidFill>
              </a:rPr>
              <a:t>7</a:t>
            </a:r>
            <a:r>
              <a:rPr lang="de-DE" sz="2000">
                <a:solidFill>
                  <a:srgbClr val="FFFFFF"/>
                </a:solidFill>
              </a:rPr>
              <a:t> observable </a:t>
            </a:r>
            <a:r>
              <a:rPr lang="de-DE" sz="2000" err="1">
                <a:solidFill>
                  <a:srgbClr val="FFFFFF"/>
                </a:solidFill>
              </a:rPr>
              <a:t>classes</a:t>
            </a:r>
            <a:r>
              <a:rPr lang="de-DE" sz="2000">
                <a:solidFill>
                  <a:srgbClr val="FFFFFF"/>
                </a:solidFill>
              </a:rPr>
              <a:t>: </a:t>
            </a:r>
            <a:r>
              <a:rPr lang="de-DE" sz="2000" b="1">
                <a:solidFill>
                  <a:srgbClr val="FFFFFF"/>
                </a:solidFill>
              </a:rPr>
              <a:t>3 </a:t>
            </a:r>
            <a:r>
              <a:rPr lang="de-DE" sz="2000" b="1" err="1">
                <a:solidFill>
                  <a:srgbClr val="FFFFFF"/>
                </a:solidFill>
              </a:rPr>
              <a:t>bluetooth</a:t>
            </a:r>
            <a:r>
              <a:rPr lang="de-DE" sz="2000" b="1">
                <a:solidFill>
                  <a:srgbClr val="FFFFFF"/>
                </a:solidFill>
              </a:rPr>
              <a:t>, 3 WiFi, 1 </a:t>
            </a:r>
            <a:r>
              <a:rPr lang="de-DE" sz="2000" b="1" err="1">
                <a:solidFill>
                  <a:srgbClr val="FFFFFF"/>
                </a:solidFill>
              </a:rPr>
              <a:t>Zigbee</a:t>
            </a:r>
            <a:endParaRPr lang="de-DE" sz="2000" b="1">
              <a:solidFill>
                <a:srgbClr val="FFFFFF"/>
              </a:solidFill>
            </a:endParaRPr>
          </a:p>
          <a:p>
            <a:pPr lvl="0"/>
            <a:r>
              <a:rPr lang="de-DE" sz="2000">
                <a:solidFill>
                  <a:srgbClr val="FFFFFF"/>
                </a:solidFill>
              </a:rPr>
              <a:t>Training time </a:t>
            </a:r>
            <a:r>
              <a:rPr lang="de-DE" sz="2000" err="1">
                <a:solidFill>
                  <a:srgbClr val="FFFFFF"/>
                </a:solidFill>
              </a:rPr>
              <a:t>is</a:t>
            </a:r>
            <a:r>
              <a:rPr lang="de-DE" sz="2000">
                <a:solidFill>
                  <a:srgbClr val="FFFFFF"/>
                </a:solidFill>
              </a:rPr>
              <a:t> </a:t>
            </a:r>
            <a:r>
              <a:rPr lang="de-DE" sz="2000" err="1">
                <a:solidFill>
                  <a:srgbClr val="FFFFFF"/>
                </a:solidFill>
              </a:rPr>
              <a:t>reduced</a:t>
            </a:r>
            <a:r>
              <a:rPr lang="de-DE" sz="2000">
                <a:solidFill>
                  <a:srgbClr val="FFFFFF"/>
                </a:solidFill>
              </a:rPr>
              <a:t> </a:t>
            </a:r>
            <a:r>
              <a:rPr lang="de-DE" sz="2000" err="1">
                <a:solidFill>
                  <a:srgbClr val="FFFFFF"/>
                </a:solidFill>
              </a:rPr>
              <a:t>by</a:t>
            </a:r>
            <a:r>
              <a:rPr lang="de-DE" sz="2000">
                <a:solidFill>
                  <a:srgbClr val="FFFFFF"/>
                </a:solidFill>
              </a:rPr>
              <a:t> </a:t>
            </a:r>
            <a:r>
              <a:rPr lang="de-DE" sz="2000" b="1" err="1">
                <a:solidFill>
                  <a:srgbClr val="FFFFFF"/>
                </a:solidFill>
              </a:rPr>
              <a:t>more</a:t>
            </a:r>
            <a:r>
              <a:rPr lang="de-DE" sz="2000" b="1">
                <a:solidFill>
                  <a:srgbClr val="FFFFFF"/>
                </a:solidFill>
              </a:rPr>
              <a:t> </a:t>
            </a:r>
            <a:r>
              <a:rPr lang="de-DE" sz="2000" b="1" err="1">
                <a:solidFill>
                  <a:srgbClr val="FFFFFF"/>
                </a:solidFill>
              </a:rPr>
              <a:t>than</a:t>
            </a:r>
            <a:r>
              <a:rPr lang="de-DE" sz="2000" b="1">
                <a:solidFill>
                  <a:srgbClr val="FFFFFF"/>
                </a:solidFill>
              </a:rPr>
              <a:t> 60%</a:t>
            </a:r>
          </a:p>
          <a:p>
            <a:pPr lvl="0"/>
            <a:r>
              <a:rPr lang="de-DE" sz="2000" err="1">
                <a:solidFill>
                  <a:srgbClr val="FFFFFF"/>
                </a:solidFill>
              </a:rPr>
              <a:t>Accuracy</a:t>
            </a:r>
            <a:r>
              <a:rPr lang="de-DE" sz="2000">
                <a:solidFill>
                  <a:srgbClr val="FFFFFF"/>
                </a:solidFill>
              </a:rPr>
              <a:t> </a:t>
            </a:r>
            <a:r>
              <a:rPr lang="de-DE" sz="2000" err="1">
                <a:solidFill>
                  <a:srgbClr val="FFFFFF"/>
                </a:solidFill>
              </a:rPr>
              <a:t>for</a:t>
            </a:r>
            <a:r>
              <a:rPr lang="de-DE" sz="2000">
                <a:solidFill>
                  <a:srgbClr val="FFFFFF"/>
                </a:solidFill>
              </a:rPr>
              <a:t> </a:t>
            </a:r>
            <a:r>
              <a:rPr lang="de-DE" sz="2000" b="1">
                <a:solidFill>
                  <a:srgbClr val="FFFFFF"/>
                </a:solidFill>
              </a:rPr>
              <a:t>WiFi </a:t>
            </a:r>
            <a:r>
              <a:rPr lang="de-DE" sz="2000" b="1" err="1">
                <a:solidFill>
                  <a:srgbClr val="FFFFFF"/>
                </a:solidFill>
              </a:rPr>
              <a:t>signals</a:t>
            </a:r>
            <a:r>
              <a:rPr lang="de-DE" sz="2000">
                <a:solidFill>
                  <a:srgbClr val="FFFFFF"/>
                </a:solidFill>
              </a:rPr>
              <a:t> </a:t>
            </a:r>
            <a:r>
              <a:rPr lang="de-DE" sz="2000" err="1">
                <a:solidFill>
                  <a:srgbClr val="FFFFFF"/>
                </a:solidFill>
              </a:rPr>
              <a:t>is</a:t>
            </a:r>
            <a:r>
              <a:rPr lang="de-DE" sz="2000">
                <a:solidFill>
                  <a:srgbClr val="FFFFFF"/>
                </a:solidFill>
              </a:rPr>
              <a:t> </a:t>
            </a:r>
            <a:r>
              <a:rPr lang="de-DE" sz="2000" err="1">
                <a:solidFill>
                  <a:srgbClr val="FFFFFF"/>
                </a:solidFill>
              </a:rPr>
              <a:t>affected</a:t>
            </a:r>
            <a:r>
              <a:rPr lang="de-DE" sz="2000">
                <a:solidFill>
                  <a:srgbClr val="FFFFFF"/>
                </a:solidFill>
              </a:rPr>
              <a:t> </a:t>
            </a:r>
            <a:r>
              <a:rPr lang="de-DE" sz="2000" err="1">
                <a:solidFill>
                  <a:srgbClr val="FFFFFF"/>
                </a:solidFill>
              </a:rPr>
              <a:t>the</a:t>
            </a:r>
            <a:r>
              <a:rPr lang="de-DE" sz="2000">
                <a:solidFill>
                  <a:srgbClr val="FFFFFF"/>
                </a:solidFill>
              </a:rPr>
              <a:t> </a:t>
            </a:r>
            <a:r>
              <a:rPr lang="de-DE" sz="2000" err="1">
                <a:solidFill>
                  <a:srgbClr val="FFFFFF"/>
                </a:solidFill>
              </a:rPr>
              <a:t>most</a:t>
            </a:r>
            <a:endParaRPr lang="de-DE" sz="2000">
              <a:solidFill>
                <a:srgbClr val="FFFFFF"/>
              </a:solidFill>
            </a:endParaRPr>
          </a:p>
          <a:p>
            <a:endParaRPr lang="de-DE" sz="2000">
              <a:solidFill>
                <a:srgbClr val="FFFFFF"/>
              </a:solidFill>
            </a:endParaRPr>
          </a:p>
        </p:txBody>
      </p:sp>
      <p:graphicFrame>
        <p:nvGraphicFramePr>
          <p:cNvPr id="4" name="表格">
            <a:extLst>
              <a:ext uri="{FF2B5EF4-FFF2-40B4-BE49-F238E27FC236}">
                <a16:creationId xmlns:a16="http://schemas.microsoft.com/office/drawing/2014/main" id="{8DED7625-9AC9-4A40-9515-CC5CF2D67F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1041325"/>
              </p:ext>
            </p:extLst>
          </p:nvPr>
        </p:nvGraphicFramePr>
        <p:xfrm>
          <a:off x="6183088" y="2185312"/>
          <a:ext cx="5170712" cy="3979627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336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0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919">
                <a:tc>
                  <a:txBody>
                    <a:bodyPr/>
                    <a:lstStyle/>
                    <a:p>
                      <a:pPr defTabSz="914400">
                        <a:defRPr sz="1800">
                          <a:sym typeface="Helvetica Neue"/>
                        </a:defRPr>
                      </a:pPr>
                      <a:endParaRPr lang="de-DE" sz="2500"/>
                    </a:p>
                  </a:txBody>
                  <a:tcPr marL="70064" marR="70064" marT="70064" marB="70064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2500">
                          <a:sym typeface="Helvetica Neue"/>
                        </a:rPr>
                        <a:t>10 MHz</a:t>
                      </a:r>
                    </a:p>
                  </a:txBody>
                  <a:tcPr marL="70064" marR="70064" marT="70064" marB="70064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2500">
                          <a:sym typeface="Helvetica Neue"/>
                        </a:rPr>
                        <a:t>2 MHz</a:t>
                      </a:r>
                    </a:p>
                  </a:txBody>
                  <a:tcPr marL="70064" marR="70064" marT="70064" marB="70064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26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2500">
                          <a:sym typeface="Helvetica Neue"/>
                        </a:rPr>
                        <a:t>Bluetooth Accuracy</a:t>
                      </a:r>
                    </a:p>
                  </a:txBody>
                  <a:tcPr marL="70064" marR="70064" marT="70064" marB="70064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2500">
                          <a:sym typeface="Helvetica Neue"/>
                        </a:rPr>
                        <a:t>94.02%</a:t>
                      </a:r>
                    </a:p>
                  </a:txBody>
                  <a:tcPr marL="70064" marR="70064" marT="70064" marB="70064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2500">
                          <a:sym typeface="Helvetica Neue"/>
                        </a:rPr>
                        <a:t>91.49%</a:t>
                      </a:r>
                    </a:p>
                  </a:txBody>
                  <a:tcPr marL="70064" marR="70064" marT="70064" marB="70064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9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2500">
                          <a:sym typeface="Helvetica Neue"/>
                        </a:rPr>
                        <a:t>WiFi Accuracy</a:t>
                      </a:r>
                    </a:p>
                  </a:txBody>
                  <a:tcPr marL="70064" marR="70064" marT="70064" marB="70064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2500">
                          <a:sym typeface="Helvetica Neue"/>
                        </a:rPr>
                        <a:t>74.67%</a:t>
                      </a:r>
                    </a:p>
                  </a:txBody>
                  <a:tcPr marL="70064" marR="70064" marT="70064" marB="70064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2500">
                          <a:sym typeface="Helvetica Neue"/>
                        </a:rPr>
                        <a:t>52.55%</a:t>
                      </a:r>
                    </a:p>
                  </a:txBody>
                  <a:tcPr marL="70064" marR="70064" marT="70064" marB="70064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26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2500">
                          <a:sym typeface="Helvetica Neue"/>
                        </a:rPr>
                        <a:t>Zigbee Accuracy</a:t>
                      </a:r>
                    </a:p>
                  </a:txBody>
                  <a:tcPr marL="70064" marR="70064" marT="70064" marB="70064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2500">
                          <a:sym typeface="Helvetica Neue"/>
                        </a:rPr>
                        <a:t>89.18%</a:t>
                      </a:r>
                    </a:p>
                  </a:txBody>
                  <a:tcPr marL="70064" marR="70064" marT="70064" marB="70064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2500">
                          <a:sym typeface="Helvetica Neue"/>
                        </a:rPr>
                        <a:t>92.86%</a:t>
                      </a:r>
                    </a:p>
                  </a:txBody>
                  <a:tcPr marL="70064" marR="70064" marT="70064" marB="70064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26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2500">
                          <a:sym typeface="Helvetica Neue"/>
                        </a:rPr>
                        <a:t>Total Training Time</a:t>
                      </a:r>
                    </a:p>
                  </a:txBody>
                  <a:tcPr marL="70064" marR="70064" marT="70064" marB="70064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2500">
                          <a:sym typeface="Helvetica Neue"/>
                        </a:rPr>
                        <a:t>108.64s</a:t>
                      </a:r>
                    </a:p>
                  </a:txBody>
                  <a:tcPr marL="70064" marR="70064" marT="70064" marB="70064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de-DE" sz="2500">
                          <a:sym typeface="Helvetica Neue"/>
                        </a:rPr>
                        <a:t>40.75s</a:t>
                      </a:r>
                    </a:p>
                  </a:txBody>
                  <a:tcPr marL="70064" marR="70064" marT="70064" marB="70064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299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Deep Learning for Interference Identification: Band, Training SNR, and Sample Selection</vt:lpstr>
      <vt:lpstr>PowerPoint Presentation</vt:lpstr>
      <vt:lpstr>Problem Setup</vt:lpstr>
      <vt:lpstr>Previous Results and Improvement</vt:lpstr>
      <vt:lpstr>Results</vt:lpstr>
      <vt:lpstr>Results</vt:lpstr>
      <vt:lpstr>Band Selection </vt:lpstr>
      <vt:lpstr>Band Selection</vt:lpstr>
      <vt:lpstr>Band Selection</vt:lpstr>
      <vt:lpstr>Band Selection: 2 MHz</vt:lpstr>
      <vt:lpstr>Band Selection: 4 MHz</vt:lpstr>
      <vt:lpstr>Band Selection</vt:lpstr>
      <vt:lpstr>Training SNR Selection: 10 MHz dataset</vt:lpstr>
      <vt:lpstr>Training SNR Selection: 10 MHz dataset</vt:lpstr>
      <vt:lpstr>Training SNR Selection: 4 MHz dataset</vt:lpstr>
      <vt:lpstr>SNR selection</vt:lpstr>
      <vt:lpstr>PCA and Sample Selection</vt:lpstr>
      <vt:lpstr>PCA and Sample Selection</vt:lpstr>
      <vt:lpstr>PCA and Sample Selection</vt:lpstr>
      <vt:lpstr>PCA and Sample Selection</vt:lpstr>
      <vt:lpstr>PCA and Sample Selection</vt:lpstr>
      <vt:lpstr>Confidence-Based Ensemble Method</vt:lpstr>
      <vt:lpstr>Confidence-Based Ensemble Method</vt:lpstr>
      <vt:lpstr>Confidence-Based Ensemble Method</vt:lpstr>
      <vt:lpstr>Confidence-Based Ensemble Method</vt:lpstr>
      <vt:lpstr>Confidence-Based Ensemble Method</vt:lpstr>
      <vt:lpstr>What is Ax?</vt:lpstr>
      <vt:lpstr>Ax to search for dropout rate</vt:lpstr>
      <vt:lpstr>Ax to search for dropout rate</vt:lpstr>
      <vt:lpstr>Future Work &amp; Challenges</vt:lpstr>
      <vt:lpstr>What is AutoKeras?</vt:lpstr>
      <vt:lpstr>AutoKeras to Search for Neural Network Architectures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Interference Identification: Band, Training SNR, and Sample Selection</dc:title>
  <dc:creator>Microsoft Office-Benutzer</dc:creator>
  <cp:keywords>CTPClassification=CTP_NT</cp:keywords>
  <cp:revision>5</cp:revision>
  <dcterms:created xsi:type="dcterms:W3CDTF">2019-06-30T20:36:44Z</dcterms:created>
  <dcterms:modified xsi:type="dcterms:W3CDTF">2019-07-04T19:43:06Z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2a5f542d-a1f1-438a-ada3-e5c766f4eed8</vt:lpwstr>
  </property>
  <property fmtid="{D5CDD505-2E9C-101B-9397-08002B2CF9AE}" pid="3" name="CTP_TimeStamp">
    <vt:lpwstr>2019-07-02 00:44:47Z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