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SemiBold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Raleway Thin"/>
      <p:regular r:id="rId30"/>
      <p:bold r:id="rId31"/>
      <p:italic r:id="rId32"/>
      <p:boldItalic r:id="rId33"/>
    </p:embeddedFont>
    <p:embeddedFont>
      <p:font typeface="Raleway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SemiBold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alewaySemiBold-italic.fntdata"/><Relationship Id="rId23" Type="http://schemas.openxmlformats.org/officeDocument/2006/relationships/font" Target="fonts/Raleway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RalewaySemiBold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Thin-bold.fntdata"/><Relationship Id="rId30" Type="http://schemas.openxmlformats.org/officeDocument/2006/relationships/font" Target="fonts/RalewayThin-regular.fntdata"/><Relationship Id="rId11" Type="http://schemas.openxmlformats.org/officeDocument/2006/relationships/slide" Target="slides/slide7.xml"/><Relationship Id="rId33" Type="http://schemas.openxmlformats.org/officeDocument/2006/relationships/font" Target="fonts/RalewayThin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Thin-italic.fntdata"/><Relationship Id="rId13" Type="http://schemas.openxmlformats.org/officeDocument/2006/relationships/slide" Target="slides/slide9.xml"/><Relationship Id="rId35" Type="http://schemas.openxmlformats.org/officeDocument/2006/relationships/font" Target="fonts/RalewayLight-bold.fntdata"/><Relationship Id="rId12" Type="http://schemas.openxmlformats.org/officeDocument/2006/relationships/slide" Target="slides/slide8.xml"/><Relationship Id="rId34" Type="http://schemas.openxmlformats.org/officeDocument/2006/relationships/font" Target="fonts/RalewayLight-regular.fntdata"/><Relationship Id="rId15" Type="http://schemas.openxmlformats.org/officeDocument/2006/relationships/slide" Target="slides/slide11.xml"/><Relationship Id="rId37" Type="http://schemas.openxmlformats.org/officeDocument/2006/relationships/font" Target="fonts/Raleway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Raleway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85d04ee7f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85d04ee7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85d04ee7f_1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85d04ee7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85d04ee7f_4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885d04ee7f_4_9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5d04ee7f_5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85d04ee7f_5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5d04ee7f_1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5d04ee7f_1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85d04ee7f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85d04ee7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5d04ee7f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85d04ee7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85d04ee7f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85d04ee7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_1">
  <p:cSld name="SECTION_HEADER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90" name="Google Shape;9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10515600" cy="4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0" lvl="1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indent="0" lvl="2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indent="0" lvl="3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indent="0" lvl="4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indent="0" lvl="5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indent="0" lvl="6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indent="0" lvl="7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indent="0" lvl="8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" name="Google Shape;28;p3"/>
          <p:cNvSpPr txBox="1"/>
          <p:nvPr/>
        </p:nvSpPr>
        <p:spPr>
          <a:xfrm>
            <a:off x="461900" y="6403800"/>
            <a:ext cx="3040800" cy="3942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Cov2GenX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525" y="695200"/>
            <a:ext cx="647684" cy="6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/>
          <p:nvPr/>
        </p:nvSpPr>
        <p:spPr>
          <a:xfrm>
            <a:off x="461900" y="6403800"/>
            <a:ext cx="3040800" cy="3942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Cov2GenX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0" lvl="1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indent="0" lvl="2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indent="0" lvl="3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indent="0" lvl="4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indent="0" lvl="5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indent="0" lvl="6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indent="0" lvl="7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indent="0" lvl="8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0" lvl="1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indent="0" lvl="2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indent="0" lvl="3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indent="0" lvl="4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indent="0" lvl="5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indent="0" lvl="6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indent="0" lvl="7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indent="0" lvl="8" marL="0">
              <a:buNone/>
              <a:defRPr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43650"/>
            <a:ext cx="12192000" cy="5145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75" y="6387750"/>
            <a:ext cx="380825" cy="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461900" y="6403800"/>
            <a:ext cx="3040800" cy="3942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Cov2GenX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461900" y="6403800"/>
            <a:ext cx="3040800" cy="3942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Cov2GenX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75" y="6387750"/>
            <a:ext cx="380825" cy="394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aimi.stanford.edu/" TargetMode="External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898100" y="5204050"/>
            <a:ext cx="102939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IN" sz="2700">
                <a:solidFill>
                  <a:srgbClr val="A500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Presented at the </a:t>
            </a:r>
            <a:r>
              <a:rPr b="1" lang="en-IN" sz="2700">
                <a:solidFill>
                  <a:srgbClr val="A500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AIMI-HIAE COVID-19 Researchathon</a:t>
            </a:r>
            <a:endParaRPr b="1" sz="2700">
              <a:solidFill>
                <a:srgbClr val="A500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447800" y="1854450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1500"/>
              <a:buFont typeface="Gill Sans"/>
              <a:buNone/>
            </a:pPr>
            <a:r>
              <a:rPr lang="en-IN" sz="115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Cov2GenX</a:t>
            </a:r>
            <a:endParaRPr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</a:pPr>
            <a:r>
              <a:rPr lang="en-IN" sz="2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An intelligent model for predicting mutation-resistant peptide candidates for Covid-19 vaccines</a:t>
            </a:r>
            <a:endParaRPr sz="2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00" y="2015038"/>
            <a:ext cx="1150600" cy="11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0" y="6343650"/>
            <a:ext cx="12192000" cy="5145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Center for Artificial Intelligence in Medicine &amp; Imaging" id="103" name="Google Shape;10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079" y="5852200"/>
            <a:ext cx="779946" cy="3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4089850" y="4594450"/>
            <a:ext cx="812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50">
                <a:solidFill>
                  <a:srgbClr val="3F3C3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Center for Artificial Intelligence in Medicine &amp; Imaging</a:t>
            </a:r>
            <a:endParaRPr sz="2350">
              <a:solidFill>
                <a:srgbClr val="3F3C30"/>
              </a:solidFill>
              <a:highlight>
                <a:srgbClr val="FFFFFF"/>
              </a:highlight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259200" y="5852200"/>
            <a:ext cx="447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tanford University" id="106" name="Google Shape;10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0886" y="6404550"/>
            <a:ext cx="2731114" cy="3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761988" y="689363"/>
            <a:ext cx="5157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IN" sz="2800">
                <a:latin typeface="Raleway SemiBold"/>
                <a:ea typeface="Raleway SemiBold"/>
                <a:cs typeface="Raleway SemiBold"/>
                <a:sym typeface="Raleway SemiBold"/>
              </a:rPr>
              <a:t>Work done so far</a:t>
            </a:r>
            <a:endParaRPr b="0" sz="28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9" name="Google Shape;219;p23"/>
          <p:cNvSpPr txBox="1"/>
          <p:nvPr>
            <p:ph idx="2" type="body"/>
          </p:nvPr>
        </p:nvSpPr>
        <p:spPr>
          <a:xfrm>
            <a:off x="762000" y="1513275"/>
            <a:ext cx="5157900" cy="455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aleway"/>
              <a:buChar char="•"/>
            </a:pPr>
            <a:r>
              <a:rPr lang="en-IN" sz="2400">
                <a:latin typeface="Raleway"/>
                <a:ea typeface="Raleway"/>
                <a:cs typeface="Raleway"/>
                <a:sym typeface="Raleway"/>
              </a:rPr>
              <a:t>Identified a niche problem</a:t>
            </a:r>
            <a:br>
              <a:rPr lang="en-IN" sz="2400">
                <a:latin typeface="Raleway"/>
                <a:ea typeface="Raleway"/>
                <a:cs typeface="Raleway"/>
                <a:sym typeface="Raleway"/>
              </a:rPr>
            </a:b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•"/>
            </a:pPr>
            <a:r>
              <a:rPr lang="en-IN" sz="2400">
                <a:latin typeface="Raleway"/>
                <a:ea typeface="Raleway"/>
                <a:cs typeface="Raleway"/>
                <a:sym typeface="Raleway"/>
              </a:rPr>
              <a:t>Generated a novel dataset (347,022,410 examples)</a:t>
            </a:r>
            <a:br>
              <a:rPr lang="en-IN" sz="2400">
                <a:latin typeface="Raleway"/>
                <a:ea typeface="Raleway"/>
                <a:cs typeface="Raleway"/>
                <a:sym typeface="Raleway"/>
              </a:rPr>
            </a:b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•"/>
            </a:pPr>
            <a:r>
              <a:rPr lang="en-IN" sz="2400">
                <a:latin typeface="Raleway"/>
                <a:ea typeface="Raleway"/>
                <a:cs typeface="Raleway"/>
                <a:sym typeface="Raleway"/>
              </a:rPr>
              <a:t>Processed and filtered the dataset</a:t>
            </a:r>
            <a:br>
              <a:rPr lang="en-IN" sz="2400">
                <a:latin typeface="Raleway"/>
                <a:ea typeface="Raleway"/>
                <a:cs typeface="Raleway"/>
                <a:sym typeface="Raleway"/>
              </a:rPr>
            </a:b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•"/>
            </a:pPr>
            <a:r>
              <a:rPr lang="en-IN" sz="2400">
                <a:latin typeface="Raleway"/>
                <a:ea typeface="Raleway"/>
                <a:cs typeface="Raleway"/>
                <a:sym typeface="Raleway"/>
              </a:rPr>
              <a:t>Trained Gradient Boosted Decision Trees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00" y="689375"/>
            <a:ext cx="648000" cy="66570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>
            <p:ph idx="3" type="body"/>
          </p:nvPr>
        </p:nvSpPr>
        <p:spPr>
          <a:xfrm>
            <a:off x="6170700" y="689363"/>
            <a:ext cx="51831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IN" sz="2800">
                <a:latin typeface="Raleway SemiBold"/>
                <a:ea typeface="Raleway SemiBold"/>
                <a:cs typeface="Raleway SemiBold"/>
                <a:sym typeface="Raleway SemiBold"/>
              </a:rPr>
              <a:t>Moving forward</a:t>
            </a:r>
            <a:endParaRPr b="0" sz="28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22" name="Google Shape;222;p23"/>
          <p:cNvSpPr txBox="1"/>
          <p:nvPr>
            <p:ph idx="4" type="body"/>
          </p:nvPr>
        </p:nvSpPr>
        <p:spPr>
          <a:xfrm>
            <a:off x="6170700" y="1513275"/>
            <a:ext cx="5183100" cy="455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aleway"/>
              <a:buChar char="•"/>
            </a:pPr>
            <a:r>
              <a:rPr lang="en-IN" sz="2400">
                <a:latin typeface="Raleway"/>
                <a:ea typeface="Raleway"/>
                <a:cs typeface="Raleway"/>
                <a:sym typeface="Raleway"/>
              </a:rPr>
              <a:t>Incorporate solvent accessibility</a:t>
            </a:r>
            <a:br>
              <a:rPr lang="en-IN" sz="2400">
                <a:latin typeface="Raleway"/>
                <a:ea typeface="Raleway"/>
                <a:cs typeface="Raleway"/>
                <a:sym typeface="Raleway"/>
              </a:rPr>
            </a:br>
            <a:r>
              <a:rPr lang="en-IN" sz="24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•"/>
            </a:pPr>
            <a:r>
              <a:rPr lang="en-IN" sz="2400">
                <a:latin typeface="Raleway"/>
                <a:ea typeface="Raleway"/>
                <a:cs typeface="Raleway"/>
                <a:sym typeface="Raleway"/>
              </a:rPr>
              <a:t>Further train the model using a larger genome database</a:t>
            </a:r>
            <a:br>
              <a:rPr lang="en-IN" sz="2400">
                <a:latin typeface="Raleway"/>
                <a:ea typeface="Raleway"/>
                <a:cs typeface="Raleway"/>
                <a:sym typeface="Raleway"/>
              </a:rPr>
            </a:b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•"/>
            </a:pPr>
            <a:r>
              <a:rPr lang="en-IN" sz="2400">
                <a:latin typeface="Raleway"/>
                <a:ea typeface="Raleway"/>
                <a:cs typeface="Raleway"/>
                <a:sym typeface="Raleway"/>
              </a:rPr>
              <a:t>Compare rank-scored peptides vs. peer reviewed scores</a:t>
            </a:r>
            <a:br>
              <a:rPr lang="en-IN" sz="2400">
                <a:latin typeface="Raleway"/>
                <a:ea typeface="Raleway"/>
                <a:cs typeface="Raleway"/>
                <a:sym typeface="Raleway"/>
              </a:rPr>
            </a:b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•"/>
            </a:pPr>
            <a:r>
              <a:rPr i="1" lang="en-IN" sz="2400">
                <a:latin typeface="Raleway"/>
                <a:ea typeface="Raleway"/>
                <a:cs typeface="Raleway"/>
                <a:sym typeface="Raleway"/>
              </a:rPr>
              <a:t>In silico</a:t>
            </a:r>
            <a:r>
              <a:rPr lang="en-IN" sz="2400">
                <a:latin typeface="Raleway"/>
                <a:ea typeface="Raleway"/>
                <a:cs typeface="Raleway"/>
                <a:sym typeface="Raleway"/>
              </a:rPr>
              <a:t> analysis of peptide suite for </a:t>
            </a:r>
            <a:r>
              <a:rPr lang="en-IN" sz="2400">
                <a:latin typeface="Raleway"/>
                <a:ea typeface="Raleway"/>
                <a:cs typeface="Raleway"/>
                <a:sym typeface="Raleway"/>
              </a:rPr>
              <a:t>drug-likeness </a:t>
            </a:r>
            <a:r>
              <a:rPr lang="en-IN" sz="2400">
                <a:latin typeface="Raleway"/>
                <a:ea typeface="Raleway"/>
                <a:cs typeface="Raleway"/>
                <a:sym typeface="Raleway"/>
              </a:rPr>
              <a:t>and ADMET</a:t>
            </a:r>
            <a:br>
              <a:rPr lang="en-IN" sz="2400">
                <a:latin typeface="Raleway"/>
                <a:ea typeface="Raleway"/>
                <a:cs typeface="Raleway"/>
                <a:sym typeface="Raleway"/>
              </a:rPr>
            </a:b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idx="4294967295"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Gill Sans"/>
              <a:buNone/>
            </a:pPr>
            <a:r>
              <a:rPr lang="en-IN">
                <a:solidFill>
                  <a:srgbClr val="A5002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Meet the team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0" y="6343650"/>
            <a:ext cx="12192000" cy="5145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461900" y="6403800"/>
            <a:ext cx="3040800" cy="3942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Cov2GenX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6403800"/>
            <a:ext cx="380830" cy="3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 rotWithShape="1">
          <a:blip r:embed="rId4">
            <a:alphaModFix/>
          </a:blip>
          <a:srcRect b="12626" l="2670" r="3967" t="25358"/>
          <a:stretch/>
        </p:blipFill>
        <p:spPr>
          <a:xfrm>
            <a:off x="590550" y="1690825"/>
            <a:ext cx="11010898" cy="411423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/>
          <p:nvPr/>
        </p:nvSpPr>
        <p:spPr>
          <a:xfrm>
            <a:off x="5792050" y="5273200"/>
            <a:ext cx="1952700" cy="5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002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/>
        </p:nvSpPr>
        <p:spPr>
          <a:xfrm>
            <a:off x="1313550" y="1949400"/>
            <a:ext cx="95649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Questions?</a:t>
            </a:r>
            <a:endParaRPr sz="90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1313550" y="5483600"/>
            <a:ext cx="9564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Thank you.</a:t>
            </a:r>
            <a:endParaRPr sz="32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Gill Sans"/>
              <a:buNone/>
            </a:pPr>
            <a:r>
              <a:rPr lang="en-IN"/>
              <a:t>References</a:t>
            </a:r>
            <a:endParaRPr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838200" y="1690825"/>
            <a:ext cx="10515600" cy="4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Nguyen A, David JK, Maden SK, et al. Human leukocyte antigen susceptibility map for SARS-CoV-2. Journal of Virology. April 2020. doi:10.1128/jvi.00510-20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Prachar M, Justesen S, Steen-Jensen DB, et al. COVID-19 Vaccine Candidates: Prediction and Validation of 174 SARS-CoV-2 Epitopes. bioRxiv. March 2020. doi:10.1101/2020.03.20.000794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Kennedy RB, Ovsyannikova IG, Vierkant RA, Jacobson RM, Poland GA. Effect of human leukocyte antigen homozygosity on rubella vaccine–induced humoral and cell-mediated immune responses. Human Immunology. 2010;71(2):128-135. doi:10.1016/j.humimm.2009.11.002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‌Gartland AJ, Li S, McNevin J, et al. Analysis of HLA A*02 Association with Vaccine Efficacy in the RV144 HIV-1 Vaccine Trial. Journal of Virology. 2014;88(15):8242-8255. doi:10.1128/jvi.01164-14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6" name="Google Shape;246;p26"/>
          <p:cNvSpPr/>
          <p:nvPr/>
        </p:nvSpPr>
        <p:spPr>
          <a:xfrm>
            <a:off x="0" y="6343650"/>
            <a:ext cx="12192000" cy="5145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25" y="695200"/>
            <a:ext cx="647684" cy="6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‹#›</a:t>
            </a:fld>
            <a:endParaRPr sz="160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5" y="6387750"/>
            <a:ext cx="380825" cy="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461900" y="6403800"/>
            <a:ext cx="3040800" cy="3942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Cov2GenX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Gill Sans"/>
              <a:buNone/>
            </a:pPr>
            <a:r>
              <a:rPr lang="en-IN"/>
              <a:t>Problem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0" y="6343650"/>
            <a:ext cx="12192000" cy="5145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5" y="6387750"/>
            <a:ext cx="380825" cy="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461900" y="6403800"/>
            <a:ext cx="3040800" cy="3942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Cov2GenX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16" name="Google Shape;116;p15"/>
          <p:cNvGrpSpPr/>
          <p:nvPr/>
        </p:nvGrpSpPr>
        <p:grpSpPr>
          <a:xfrm>
            <a:off x="351575" y="1304645"/>
            <a:ext cx="7079985" cy="2752034"/>
            <a:chOff x="1582724" y="1258050"/>
            <a:chExt cx="6458662" cy="2547000"/>
          </a:xfrm>
        </p:grpSpPr>
        <p:grpSp>
          <p:nvGrpSpPr>
            <p:cNvPr id="117" name="Google Shape;117;p15"/>
            <p:cNvGrpSpPr/>
            <p:nvPr/>
          </p:nvGrpSpPr>
          <p:grpSpPr>
            <a:xfrm>
              <a:off x="1582724" y="1258050"/>
              <a:ext cx="2547000" cy="2547000"/>
              <a:chOff x="363524" y="1258050"/>
              <a:chExt cx="2547000" cy="2547000"/>
            </a:xfrm>
          </p:grpSpPr>
          <p:sp>
            <p:nvSpPr>
              <p:cNvPr id="118" name="Google Shape;118;p15"/>
              <p:cNvSpPr/>
              <p:nvPr/>
            </p:nvSpPr>
            <p:spPr>
              <a:xfrm rot="2700000">
                <a:off x="1356161" y="1011412"/>
                <a:ext cx="561726" cy="3040276"/>
              </a:xfrm>
              <a:prstGeom prst="roundRect">
                <a:avLst>
                  <a:gd fmla="val 50000" name="adj"/>
                </a:avLst>
              </a:prstGeom>
              <a:solidFill>
                <a:srgbClr val="8020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80539" y="3205393"/>
                <a:ext cx="374100" cy="374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228600" rotWithShape="0" algn="tl" dir="5400000" dist="50800">
                  <a:srgbClr val="000000">
                    <a:alpha val="549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500">
                    <a:solidFill>
                      <a:srgbClr val="802017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1</a:t>
                </a:r>
                <a:endParaRPr b="1" sz="1500">
                  <a:solidFill>
                    <a:srgbClr val="802017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0" name="Google Shape;120;p15"/>
              <p:cNvSpPr txBox="1"/>
              <p:nvPr/>
            </p:nvSpPr>
            <p:spPr>
              <a:xfrm rot="-2700000">
                <a:off x="567889" y="2239754"/>
                <a:ext cx="2336422" cy="393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500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No peptide vaccine candidates</a:t>
                </a:r>
                <a:endParaRPr b="1" sz="11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2883346" y="1258050"/>
              <a:ext cx="2547000" cy="2547000"/>
              <a:chOff x="2273746" y="1258050"/>
              <a:chExt cx="2547000" cy="2547000"/>
            </a:xfrm>
          </p:grpSpPr>
          <p:sp>
            <p:nvSpPr>
              <p:cNvPr id="122" name="Google Shape;122;p15"/>
              <p:cNvSpPr/>
              <p:nvPr/>
            </p:nvSpPr>
            <p:spPr>
              <a:xfrm rot="2700000">
                <a:off x="3266383" y="1011412"/>
                <a:ext cx="561726" cy="3040276"/>
              </a:xfrm>
              <a:prstGeom prst="roundRect">
                <a:avLst>
                  <a:gd fmla="val 50000" name="adj"/>
                </a:avLst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490761" y="3205393"/>
                <a:ext cx="374100" cy="374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228600" rotWithShape="0" algn="tl" dir="5400000" dist="50800">
                  <a:srgbClr val="000000">
                    <a:alpha val="549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500">
                    <a:solidFill>
                      <a:srgbClr val="A72A1E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2</a:t>
                </a:r>
                <a:endParaRPr b="1" sz="1500">
                  <a:solidFill>
                    <a:srgbClr val="A72A1E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4" name="Google Shape;124;p15"/>
              <p:cNvSpPr txBox="1"/>
              <p:nvPr/>
            </p:nvSpPr>
            <p:spPr>
              <a:xfrm rot="-2700000">
                <a:off x="2473968" y="2237954"/>
                <a:ext cx="2341513" cy="393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500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No mutation data inclusivity</a:t>
                </a:r>
                <a:endParaRPr b="1" sz="11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125" name="Google Shape;125;p15"/>
            <p:cNvGrpSpPr/>
            <p:nvPr/>
          </p:nvGrpSpPr>
          <p:grpSpPr>
            <a:xfrm>
              <a:off x="4193764" y="1258050"/>
              <a:ext cx="2547000" cy="2547000"/>
              <a:chOff x="4193764" y="1258050"/>
              <a:chExt cx="2547000" cy="2547000"/>
            </a:xfrm>
          </p:grpSpPr>
          <p:sp>
            <p:nvSpPr>
              <p:cNvPr id="126" name="Google Shape;126;p15"/>
              <p:cNvSpPr/>
              <p:nvPr/>
            </p:nvSpPr>
            <p:spPr>
              <a:xfrm rot="2700000">
                <a:off x="5186401" y="1011412"/>
                <a:ext cx="561726" cy="3040276"/>
              </a:xfrm>
              <a:prstGeom prst="roundRect">
                <a:avLst>
                  <a:gd fmla="val 50000" name="adj"/>
                </a:avLst>
              </a:prstGeom>
              <a:solidFill>
                <a:srgbClr val="B02C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4410780" y="3205393"/>
                <a:ext cx="374100" cy="374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228600" rotWithShape="0" algn="tl" dir="5400000" dist="50800">
                  <a:srgbClr val="000000">
                    <a:alpha val="549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500">
                    <a:solidFill>
                      <a:srgbClr val="B02C2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3</a:t>
                </a:r>
                <a:endParaRPr b="1" sz="1500">
                  <a:solidFill>
                    <a:srgbClr val="B02C2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8" name="Google Shape;128;p15"/>
              <p:cNvSpPr txBox="1"/>
              <p:nvPr/>
            </p:nvSpPr>
            <p:spPr>
              <a:xfrm rot="-2700000">
                <a:off x="4400124" y="2240504"/>
                <a:ext cx="2334301" cy="393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500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No immunity profiling</a:t>
                </a:r>
                <a:endParaRPr b="1" sz="11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129" name="Google Shape;129;p15"/>
            <p:cNvGrpSpPr/>
            <p:nvPr/>
          </p:nvGrpSpPr>
          <p:grpSpPr>
            <a:xfrm>
              <a:off x="5494386" y="1258050"/>
              <a:ext cx="2547000" cy="2547000"/>
              <a:chOff x="6103986" y="1258050"/>
              <a:chExt cx="2547000" cy="2547000"/>
            </a:xfrm>
          </p:grpSpPr>
          <p:sp>
            <p:nvSpPr>
              <p:cNvPr id="130" name="Google Shape;130;p15"/>
              <p:cNvSpPr/>
              <p:nvPr/>
            </p:nvSpPr>
            <p:spPr>
              <a:xfrm rot="2700000">
                <a:off x="7096623" y="1011412"/>
                <a:ext cx="561726" cy="3040276"/>
              </a:xfrm>
              <a:prstGeom prst="roundRect">
                <a:avLst>
                  <a:gd fmla="val 50000" name="adj"/>
                </a:avLst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6321002" y="3205393"/>
                <a:ext cx="374100" cy="374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228600" rotWithShape="0" algn="tl" dir="5400000" dist="50800">
                  <a:srgbClr val="000000">
                    <a:alpha val="549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500">
                    <a:solidFill>
                      <a:srgbClr val="BE2F2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4</a:t>
                </a:r>
                <a:endParaRPr b="1" sz="1500">
                  <a:solidFill>
                    <a:srgbClr val="BE2F2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32" name="Google Shape;132;p15"/>
              <p:cNvSpPr txBox="1"/>
              <p:nvPr/>
            </p:nvSpPr>
            <p:spPr>
              <a:xfrm rot="-2700000">
                <a:off x="6306241" y="2238854"/>
                <a:ext cx="2338968" cy="393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500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Assumption that ‘one’ will fit all</a:t>
                </a:r>
                <a:endParaRPr b="1" sz="11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</p:grpSp>
      <p:sp>
        <p:nvSpPr>
          <p:cNvPr id="133" name="Google Shape;133;p15"/>
          <p:cNvSpPr txBox="1"/>
          <p:nvPr/>
        </p:nvSpPr>
        <p:spPr>
          <a:xfrm>
            <a:off x="838175" y="3988375"/>
            <a:ext cx="105156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en-IN" sz="2000">
                <a:latin typeface="Raleway"/>
                <a:ea typeface="Raleway"/>
                <a:cs typeface="Raleway"/>
                <a:sym typeface="Raleway"/>
              </a:rPr>
              <a:t>Top 5 candidate vaccines currently under clinical trial are viral or nucleotide based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en-IN" sz="2000">
                <a:latin typeface="Raleway"/>
                <a:ea typeface="Raleway"/>
                <a:cs typeface="Raleway"/>
                <a:sym typeface="Raleway"/>
              </a:rPr>
              <a:t>Vaccines are being developed with localized genomic data, excluding potential mutations which can reduce their efficacy and applicability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en-IN" sz="2000">
                <a:latin typeface="Raleway"/>
                <a:ea typeface="Raleway"/>
                <a:cs typeface="Raleway"/>
                <a:sym typeface="Raleway"/>
              </a:rPr>
              <a:t>Differences in HLA-haplotyping amidst global populations can have a direct impact on the immunological response to the vaccine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4">
            <a:alphaModFix/>
          </a:blip>
          <a:srcRect b="13986" l="25831" r="27312" t="28433"/>
          <a:stretch/>
        </p:blipFill>
        <p:spPr>
          <a:xfrm>
            <a:off x="7763050" y="1161750"/>
            <a:ext cx="3981110" cy="275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 rotWithShape="1">
          <a:blip r:embed="rId3">
            <a:alphaModFix/>
          </a:blip>
          <a:srcRect b="3201" l="1621" r="1262" t="2645"/>
          <a:stretch/>
        </p:blipFill>
        <p:spPr>
          <a:xfrm>
            <a:off x="2444463" y="576550"/>
            <a:ext cx="7303076" cy="531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1784" l="1980" r="0" t="2264"/>
          <a:stretch/>
        </p:blipFill>
        <p:spPr>
          <a:xfrm>
            <a:off x="2401988" y="553725"/>
            <a:ext cx="7388027" cy="53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387" l="0" r="0" t="377"/>
          <a:stretch/>
        </p:blipFill>
        <p:spPr>
          <a:xfrm>
            <a:off x="5990150" y="2146050"/>
            <a:ext cx="6161326" cy="28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>
            <p:ph type="title"/>
          </p:nvPr>
        </p:nvSpPr>
        <p:spPr>
          <a:xfrm>
            <a:off x="894300" y="36506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Gill Sans"/>
              <a:buNone/>
            </a:pPr>
            <a:r>
              <a:rPr lang="en-IN"/>
              <a:t>Solution</a:t>
            </a:r>
            <a:endParaRPr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85800" y="1614613"/>
            <a:ext cx="5708100" cy="4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"/>
              <a:buChar char="•"/>
            </a:pPr>
            <a:r>
              <a:rPr lang="en-IN" sz="2600"/>
              <a:t>C</a:t>
            </a:r>
            <a:r>
              <a:rPr lang="en-IN" sz="2600">
                <a:latin typeface="Raleway"/>
                <a:ea typeface="Raleway"/>
                <a:cs typeface="Raleway"/>
                <a:sym typeface="Raleway"/>
              </a:rPr>
              <a:t>urate pipeline t</a:t>
            </a:r>
            <a:r>
              <a:rPr lang="en-IN" sz="2600"/>
              <a:t>o</a:t>
            </a:r>
            <a:r>
              <a:rPr lang="en-IN" sz="2600">
                <a:latin typeface="Raleway"/>
                <a:ea typeface="Raleway"/>
                <a:cs typeface="Raleway"/>
                <a:sym typeface="Raleway"/>
              </a:rPr>
              <a:t> generate potential peptides for vaccine 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"/>
              <a:buChar char="•"/>
            </a:pPr>
            <a:r>
              <a:rPr lang="en-IN" sz="2600">
                <a:latin typeface="Raleway"/>
                <a:ea typeface="Raleway"/>
                <a:cs typeface="Raleway"/>
                <a:sym typeface="Raleway"/>
              </a:rPr>
              <a:t>Inclusion of large scale </a:t>
            </a:r>
            <a:r>
              <a:rPr lang="en-IN" sz="2600"/>
              <a:t>genomic m</a:t>
            </a:r>
            <a:r>
              <a:rPr lang="en-IN" sz="2600">
                <a:latin typeface="Raleway"/>
                <a:ea typeface="Raleway"/>
                <a:cs typeface="Raleway"/>
                <a:sym typeface="Raleway"/>
              </a:rPr>
              <a:t>utation data for a robust set of mutation-resistant peptides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"/>
              <a:buChar char="•"/>
            </a:pPr>
            <a:r>
              <a:rPr lang="en-IN" sz="2600">
                <a:latin typeface="Raleway"/>
                <a:ea typeface="Raleway"/>
                <a:cs typeface="Raleway"/>
                <a:sym typeface="Raleway"/>
              </a:rPr>
              <a:t>Inclusion of regionally der</a:t>
            </a:r>
            <a:r>
              <a:rPr lang="en-IN" sz="2600"/>
              <a:t>ived </a:t>
            </a:r>
            <a:r>
              <a:rPr lang="en-IN" sz="2600">
                <a:latin typeface="Raleway"/>
                <a:ea typeface="Raleway"/>
                <a:cs typeface="Raleway"/>
                <a:sym typeface="Raleway"/>
              </a:rPr>
              <a:t>HLA</a:t>
            </a:r>
            <a:r>
              <a:rPr lang="en-IN" sz="2600"/>
              <a:t>-</a:t>
            </a:r>
            <a:r>
              <a:rPr lang="en-IN" sz="2600">
                <a:latin typeface="Raleway"/>
                <a:ea typeface="Raleway"/>
                <a:cs typeface="Raleway"/>
                <a:sym typeface="Raleway"/>
              </a:rPr>
              <a:t>haplotype data to categorize peptides based on race and ethnicity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0" y="6343650"/>
            <a:ext cx="12192000" cy="5145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25" y="695200"/>
            <a:ext cx="647684" cy="6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‹#›</a:t>
            </a:fld>
            <a:endParaRPr sz="160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5" y="6387750"/>
            <a:ext cx="380825" cy="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461900" y="6403800"/>
            <a:ext cx="3040800" cy="3942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Cov2GenX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Gill Sans"/>
              <a:buNone/>
            </a:pPr>
            <a:r>
              <a:rPr lang="en-IN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Workflow pipeline</a:t>
            </a:r>
            <a:endParaRPr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461900" y="6403800"/>
            <a:ext cx="3040800" cy="3942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Cov2GenX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25" y="695200"/>
            <a:ext cx="647684" cy="6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‹#›</a:t>
            </a:fld>
            <a:endParaRPr sz="160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802375" y="1575500"/>
            <a:ext cx="1891500" cy="15663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Raleway"/>
                <a:ea typeface="Raleway"/>
                <a:cs typeface="Raleway"/>
                <a:sym typeface="Raleway"/>
              </a:rPr>
              <a:t>Collect HLA-haplotype and genomic data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3539049" y="1575500"/>
            <a:ext cx="2013000" cy="15663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Raleway"/>
                <a:ea typeface="Raleway"/>
                <a:cs typeface="Raleway"/>
                <a:sym typeface="Raleway"/>
              </a:rPr>
              <a:t>Apply automated pipeline for peptide identification and scoring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793700" y="3936800"/>
            <a:ext cx="1931700" cy="1507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Raleway"/>
                <a:ea typeface="Raleway"/>
                <a:cs typeface="Raleway"/>
                <a:sym typeface="Raleway"/>
              </a:rPr>
              <a:t>Curate a robust dataset with HLA-specific peptide data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3539125" y="3936801"/>
            <a:ext cx="2013000" cy="1507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Raleway"/>
                <a:ea typeface="Raleway"/>
                <a:cs typeface="Raleway"/>
                <a:sym typeface="Raleway"/>
              </a:rPr>
              <a:t>Train Gradient Boosted Decision Trees to generate </a:t>
            </a:r>
            <a:r>
              <a:rPr b="1" lang="en-IN" sz="1600">
                <a:latin typeface="Raleway"/>
                <a:ea typeface="Raleway"/>
                <a:cs typeface="Raleway"/>
                <a:sym typeface="Raleway"/>
              </a:rPr>
              <a:t>mutation-aware vaccine suite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71" name="Google Shape;171;p19"/>
          <p:cNvCxnSpPr>
            <a:stCxn id="167" idx="3"/>
            <a:endCxn id="168" idx="1"/>
          </p:cNvCxnSpPr>
          <p:nvPr/>
        </p:nvCxnSpPr>
        <p:spPr>
          <a:xfrm>
            <a:off x="2693875" y="2358650"/>
            <a:ext cx="845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9"/>
          <p:cNvCxnSpPr>
            <a:stCxn id="169" idx="3"/>
            <a:endCxn id="170" idx="1"/>
          </p:cNvCxnSpPr>
          <p:nvPr/>
        </p:nvCxnSpPr>
        <p:spPr>
          <a:xfrm>
            <a:off x="2725400" y="4690700"/>
            <a:ext cx="813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9"/>
          <p:cNvCxnSpPr>
            <a:stCxn id="168" idx="3"/>
            <a:endCxn id="169" idx="0"/>
          </p:cNvCxnSpPr>
          <p:nvPr/>
        </p:nvCxnSpPr>
        <p:spPr>
          <a:xfrm flipH="1">
            <a:off x="1759449" y="2358650"/>
            <a:ext cx="3792600" cy="1578300"/>
          </a:xfrm>
          <a:prstGeom prst="bentConnector4">
            <a:avLst>
              <a:gd fmla="val -6279" name="adj1"/>
              <a:gd fmla="val 74805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10207690" y="5332940"/>
            <a:ext cx="1552500" cy="24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‹#›</a:t>
            </a:fld>
            <a:endParaRPr sz="160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75" name="Google Shape;175;p19"/>
          <p:cNvGrpSpPr/>
          <p:nvPr/>
        </p:nvGrpSpPr>
        <p:grpSpPr>
          <a:xfrm>
            <a:off x="6427635" y="1520508"/>
            <a:ext cx="5300664" cy="4126734"/>
            <a:chOff x="4037897" y="1144906"/>
            <a:chExt cx="7111167" cy="3994516"/>
          </a:xfrm>
        </p:grpSpPr>
        <p:sp>
          <p:nvSpPr>
            <p:cNvPr id="176" name="Google Shape;176;p19"/>
            <p:cNvSpPr/>
            <p:nvPr/>
          </p:nvSpPr>
          <p:spPr>
            <a:xfrm>
              <a:off x="4041466" y="2125920"/>
              <a:ext cx="1123122" cy="928684"/>
            </a:xfrm>
            <a:prstGeom prst="flowChartMagneticDisk">
              <a:avLst/>
            </a:prstGeom>
            <a:solidFill>
              <a:srgbClr val="A50021"/>
            </a:solidFill>
            <a:ln cap="flat" cmpd="sng" w="10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IN" sz="9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SARS</a:t>
              </a:r>
              <a:r>
                <a:rPr i="0" lang="en-IN" sz="9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i="0" lang="en-IN" sz="9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CoV-2 Genomes (18K)</a:t>
              </a:r>
              <a:endParaRPr sz="7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819606" y="4081488"/>
              <a:ext cx="1997765" cy="1057934"/>
            </a:xfrm>
            <a:prstGeom prst="flowChartInternalStorage">
              <a:avLst/>
            </a:prstGeom>
            <a:solidFill>
              <a:srgbClr val="A50021"/>
            </a:solidFill>
            <a:ln cap="flat" cmpd="sng" w="10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IN" sz="13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cov2genx</a:t>
              </a:r>
              <a:br>
                <a:rPr i="0" lang="en-IN" sz="13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i="0" lang="en-IN" sz="13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peptide db</a:t>
              </a:r>
              <a:br>
                <a:rPr i="0" lang="en-IN" sz="13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i="0" lang="en-IN" sz="13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(py dict)</a:t>
              </a:r>
              <a:endParaRPr sz="7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6036798" y="2311966"/>
              <a:ext cx="1262400" cy="556500"/>
            </a:xfrm>
            <a:prstGeom prst="homePlate">
              <a:avLst>
                <a:gd fmla="val 50000" name="adj"/>
              </a:avLst>
            </a:prstGeom>
            <a:solidFill>
              <a:srgbClr val="A50021"/>
            </a:solidFill>
            <a:ln cap="flat" cmpd="sng" w="10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IN" sz="9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NetChop</a:t>
              </a:r>
              <a:br>
                <a:rPr i="0" lang="en-IN" sz="9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i="0" lang="en-IN" sz="9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(peptides)</a:t>
              </a:r>
              <a:endParaRPr sz="700"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179" name="Google Shape;179;p19"/>
            <p:cNvCxnSpPr>
              <a:stCxn id="178" idx="2"/>
            </p:cNvCxnSpPr>
            <p:nvPr/>
          </p:nvCxnSpPr>
          <p:spPr>
            <a:xfrm flipH="1" rot="-5400000">
              <a:off x="6210725" y="3132916"/>
              <a:ext cx="1213200" cy="684300"/>
            </a:xfrm>
            <a:prstGeom prst="curvedConnector3">
              <a:avLst>
                <a:gd fmla="val 50000" name="adj1"/>
              </a:avLst>
            </a:prstGeom>
            <a:noFill/>
            <a:ln cap="flat" cmpd="sng" w="698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80" name="Google Shape;180;p19"/>
            <p:cNvSpPr/>
            <p:nvPr/>
          </p:nvSpPr>
          <p:spPr>
            <a:xfrm>
              <a:off x="7321113" y="1411430"/>
              <a:ext cx="1262400" cy="1395300"/>
            </a:xfrm>
            <a:prstGeom prst="homePlate">
              <a:avLst>
                <a:gd fmla="val 21972" name="adj"/>
              </a:avLst>
            </a:prstGeom>
            <a:solidFill>
              <a:srgbClr val="A50021"/>
            </a:solidFill>
            <a:ln cap="flat" cmpd="sng" w="10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IN" sz="9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netMHCpan</a:t>
              </a:r>
              <a:br>
                <a:rPr i="0" lang="en-IN" sz="9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i="0" lang="en-IN" sz="9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(affinity)</a:t>
              </a:r>
              <a:endParaRPr sz="7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8605428" y="1902202"/>
              <a:ext cx="1262400" cy="556500"/>
            </a:xfrm>
            <a:prstGeom prst="homePlate">
              <a:avLst>
                <a:gd fmla="val 50000" name="adj"/>
              </a:avLst>
            </a:prstGeom>
            <a:solidFill>
              <a:srgbClr val="A50021"/>
            </a:solidFill>
            <a:ln cap="flat" cmpd="sng" w="10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IN" sz="9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ProtSA</a:t>
              </a:r>
              <a:br>
                <a:rPr i="0" lang="en-IN" sz="9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i="0" lang="en-IN" sz="9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(ab avail)</a:t>
              </a:r>
              <a:endParaRPr sz="700"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182" name="Google Shape;182;p19"/>
            <p:cNvCxnSpPr>
              <a:stCxn id="181" idx="2"/>
            </p:cNvCxnSpPr>
            <p:nvPr/>
          </p:nvCxnSpPr>
          <p:spPr>
            <a:xfrm rot="5400000">
              <a:off x="7965305" y="3002602"/>
              <a:ext cx="1622400" cy="534600"/>
            </a:xfrm>
            <a:prstGeom prst="curvedConnector3">
              <a:avLst>
                <a:gd fmla="val 50000" name="adj1"/>
              </a:avLst>
            </a:prstGeom>
            <a:noFill/>
            <a:ln cap="flat" cmpd="sng" w="698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3" name="Google Shape;183;p19"/>
            <p:cNvCxnSpPr>
              <a:stCxn id="180" idx="2"/>
              <a:endCxn id="177" idx="0"/>
            </p:cNvCxnSpPr>
            <p:nvPr/>
          </p:nvCxnSpPr>
          <p:spPr>
            <a:xfrm>
              <a:off x="7813626" y="2806730"/>
              <a:ext cx="4800" cy="1274700"/>
            </a:xfrm>
            <a:prstGeom prst="straightConnector1">
              <a:avLst/>
            </a:prstGeom>
            <a:noFill/>
            <a:ln cap="flat" cmpd="sng" w="698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4" name="Google Shape;184;p19"/>
            <p:cNvCxnSpPr>
              <a:stCxn id="176" idx="4"/>
              <a:endCxn id="178" idx="1"/>
            </p:cNvCxnSpPr>
            <p:nvPr/>
          </p:nvCxnSpPr>
          <p:spPr>
            <a:xfrm>
              <a:off x="5164588" y="2590262"/>
              <a:ext cx="872100" cy="0"/>
            </a:xfrm>
            <a:prstGeom prst="straightConnector1">
              <a:avLst/>
            </a:prstGeom>
            <a:noFill/>
            <a:ln cap="flat" cmpd="sng" w="698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85" name="Google Shape;185;p19"/>
            <p:cNvSpPr txBox="1"/>
            <p:nvPr/>
          </p:nvSpPr>
          <p:spPr>
            <a:xfrm>
              <a:off x="6756912" y="3394131"/>
              <a:ext cx="2136600" cy="316800"/>
            </a:xfrm>
            <a:prstGeom prst="rect">
              <a:avLst/>
            </a:prstGeom>
            <a:solidFill>
              <a:srgbClr val="F6D6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IN" sz="1200" u="none" cap="none" strike="noStrike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feature annotations</a:t>
              </a:r>
              <a:endParaRPr sz="6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6046953" y="2958297"/>
              <a:ext cx="1028700" cy="316800"/>
            </a:xfrm>
            <a:prstGeom prst="rect">
              <a:avLst/>
            </a:prstGeom>
            <a:solidFill>
              <a:srgbClr val="F6D6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peptides</a:t>
              </a:r>
              <a:endParaRPr sz="500"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187" name="Google Shape;187;p19"/>
            <p:cNvCxnSpPr>
              <a:stCxn id="177" idx="3"/>
              <a:endCxn id="188" idx="2"/>
            </p:cNvCxnSpPr>
            <p:nvPr/>
          </p:nvCxnSpPr>
          <p:spPr>
            <a:xfrm>
              <a:off x="8817371" y="4610455"/>
              <a:ext cx="1208700" cy="24600"/>
            </a:xfrm>
            <a:prstGeom prst="straightConnector1">
              <a:avLst/>
            </a:prstGeom>
            <a:noFill/>
            <a:ln cap="flat" cmpd="sng" w="698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88" name="Google Shape;188;p19"/>
            <p:cNvSpPr/>
            <p:nvPr/>
          </p:nvSpPr>
          <p:spPr>
            <a:xfrm>
              <a:off x="10025942" y="4151777"/>
              <a:ext cx="1123122" cy="966764"/>
            </a:xfrm>
            <a:prstGeom prst="flowChartMagneticDisk">
              <a:avLst/>
            </a:prstGeom>
            <a:solidFill>
              <a:srgbClr val="A50021"/>
            </a:solidFill>
            <a:ln cap="flat" cmpd="sng" w="10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9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SC2-MAP</a:t>
              </a:r>
              <a:endParaRPr sz="7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9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Feature Sets</a:t>
              </a:r>
              <a:endParaRPr sz="7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037897" y="1144906"/>
              <a:ext cx="1123122" cy="928684"/>
            </a:xfrm>
            <a:prstGeom prst="flowChartMagneticDisk">
              <a:avLst/>
            </a:prstGeom>
            <a:solidFill>
              <a:srgbClr val="A50021"/>
            </a:solidFill>
            <a:ln cap="flat" cmpd="sng" w="10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HLA DB</a:t>
              </a:r>
              <a:br>
                <a:rPr lang="en-I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-I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(143k)</a:t>
              </a:r>
              <a:endParaRPr sz="800"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190" name="Google Shape;190;p19"/>
            <p:cNvCxnSpPr/>
            <p:nvPr/>
          </p:nvCxnSpPr>
          <p:spPr>
            <a:xfrm>
              <a:off x="5161019" y="1603963"/>
              <a:ext cx="2160000" cy="10500"/>
            </a:xfrm>
            <a:prstGeom prst="straightConnector1">
              <a:avLst/>
            </a:prstGeom>
            <a:noFill/>
            <a:ln cap="flat" cmpd="sng" w="698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‹#›</a:t>
            </a:fld>
            <a:endParaRPr sz="160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96" name="Google Shape;196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SC2-MAP Dataset</a:t>
            </a:r>
            <a:endParaRPr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838200" y="1592650"/>
            <a:ext cx="10515600" cy="451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Features – per-peptide, multi-genome, multi-HLA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Peptide (individual amino acids, in order) [Categorical]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Position in protein [Integer]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Edit distance (number of mutations in the peptide) [Integer]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HLA (type of immunological response to the vaccine) [Categorical]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Location (city/country of sample collection) [Categorical]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Relative date of sample collection [Integer]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Labels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Mutation-aware binding score [Float]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250" y="3183100"/>
            <a:ext cx="7781500" cy="30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‹#›</a:t>
            </a:fld>
            <a:endParaRPr sz="160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4" name="Google Shape;20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838200" y="1428725"/>
            <a:ext cx="10515600" cy="451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IN" sz="1900"/>
              <a:t>Train set: Samples collected before 1 April 2020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IN" sz="1900"/>
              <a:t>Test set: Samples collected after 1 April 2020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IN" sz="1900"/>
              <a:t>Trained an ensemble of 100 XGBoost GBDTs to predict mutation-aware binding scores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IN" sz="1900"/>
              <a:t>Obtained a Regression NRMSE of 0.03399.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IN" sz="1900"/>
              <a:t>Performed the Chi-square test to reject the null hypothesis and ensure a goodness of fit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‹#›</a:t>
            </a:fld>
            <a:endParaRPr sz="160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1" name="Google Shape;21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Wh</a:t>
            </a:r>
            <a:r>
              <a:rPr lang="en-IN"/>
              <a:t>y </a:t>
            </a:r>
            <a:r>
              <a:rPr lang="en-IN"/>
              <a:t>GBDTs over Neural Networks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838200" y="1592650"/>
            <a:ext cx="10515600" cy="451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2000">
                <a:solidFill>
                  <a:srgbClr val="000000"/>
                </a:solidFill>
              </a:rPr>
              <a:t>Explainable AI (XAI) standpoint </a:t>
            </a:r>
            <a:endParaRPr sz="20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2000">
                <a:solidFill>
                  <a:srgbClr val="000000"/>
                </a:solidFill>
              </a:rPr>
              <a:t>Neural networks are black boxes</a:t>
            </a:r>
            <a:endParaRPr sz="20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2000">
                <a:solidFill>
                  <a:srgbClr val="000000"/>
                </a:solidFill>
              </a:rPr>
              <a:t>Government regulations prevent many uses in medical industry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2000">
                <a:solidFill>
                  <a:srgbClr val="000000"/>
                </a:solidFill>
              </a:rPr>
              <a:t>In contrast, GBDTs allow</a:t>
            </a:r>
            <a:endParaRPr sz="20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2000">
                <a:solidFill>
                  <a:srgbClr val="000000"/>
                </a:solidFill>
              </a:rPr>
              <a:t>Trace decision path</a:t>
            </a:r>
            <a:endParaRPr sz="20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2000">
                <a:solidFill>
                  <a:srgbClr val="000000"/>
                </a:solidFill>
              </a:rPr>
              <a:t>Provide confidence and model interpretability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IN" sz="2000">
                <a:solidFill>
                  <a:srgbClr val="000000"/>
                </a:solidFill>
              </a:rPr>
              <a:t>Provides estimate of feature importances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IN" sz="2000">
                <a:solidFill>
                  <a:srgbClr val="000000"/>
                </a:solidFill>
              </a:rPr>
              <a:t>Debug and improve the model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IN" sz="2000">
                <a:solidFill>
                  <a:srgbClr val="000000"/>
                </a:solidFill>
              </a:rPr>
              <a:t>Provide researchers insights on issues at hand (Location based mutations, etc)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