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5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6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1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0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5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7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0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2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2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4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7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16" name="Picture 15" descr="A blue abstract watercolor pattern on a white background">
            <a:extLst>
              <a:ext uri="{FF2B5EF4-FFF2-40B4-BE49-F238E27FC236}">
                <a16:creationId xmlns:a16="http://schemas.microsoft.com/office/drawing/2014/main" id="{6CA98949-37BB-172B-4BD9-6DEC17F3F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11696" b="116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F15DF8A-891A-1965-E372-1BA1F3B94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79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3000"/>
                </a:schemeClr>
              </a:gs>
              <a:gs pos="26000">
                <a:schemeClr val="bg1">
                  <a:alpha val="20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8607D-0670-90C3-1C65-1CBE373A2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3219" y="898373"/>
            <a:ext cx="4470544" cy="3474720"/>
          </a:xfrm>
        </p:spPr>
        <p:txBody>
          <a:bodyPr anchor="b">
            <a:normAutofit/>
          </a:bodyPr>
          <a:lstStyle/>
          <a:p>
            <a:pPr algn="l"/>
            <a:r>
              <a:rPr lang="en-US" sz="4900"/>
              <a:t>Supermarket Sales Analysis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229AF-FB89-B106-FE9D-8FE5194FE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2646" y="4495013"/>
            <a:ext cx="4116410" cy="1386840"/>
          </a:xfrm>
        </p:spPr>
        <p:txBody>
          <a:bodyPr anchor="t">
            <a:normAutofit/>
          </a:bodyPr>
          <a:lstStyle/>
          <a:p>
            <a:pPr algn="l"/>
            <a:r>
              <a:rPr lang="en-US" sz="2200"/>
              <a:t>Tamilnadu</a:t>
            </a:r>
          </a:p>
          <a:p>
            <a:pPr algn="l"/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700803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7AC22C-1D6E-961D-8B77-01ABE0FA3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blue abstract watercolor pattern on a white background">
            <a:extLst>
              <a:ext uri="{FF2B5EF4-FFF2-40B4-BE49-F238E27FC236}">
                <a16:creationId xmlns:a16="http://schemas.microsoft.com/office/drawing/2014/main" id="{3036598F-EAF9-AA06-2322-57F9F72F191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0127" b="5603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20178D-0583-0FA1-B9FF-9F43F8772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Underperforming Region:</a:t>
            </a:r>
            <a:br>
              <a:rPr lang="en-US" sz="1400">
                <a:solidFill>
                  <a:srgbClr val="FFFFFF"/>
                </a:solidFill>
              </a:rPr>
            </a:br>
            <a:br>
              <a:rPr lang="en-US" sz="1400">
                <a:solidFill>
                  <a:srgbClr val="FFFFFF"/>
                </a:solidFill>
              </a:rPr>
            </a:br>
            <a:br>
              <a:rPr lang="en-US" sz="1400">
                <a:solidFill>
                  <a:srgbClr val="FFFFFF"/>
                </a:solidFill>
              </a:rPr>
            </a:br>
            <a:r>
              <a:rPr lang="en-US" sz="1400">
                <a:solidFill>
                  <a:srgbClr val="FFFFFF"/>
                </a:solidFill>
              </a:rPr>
              <a:t>North has almost zero sales but surprisingly shows the highest profit %.</a:t>
            </a:r>
            <a:br>
              <a:rPr lang="en-US" sz="1400">
                <a:solidFill>
                  <a:srgbClr val="FFFFFF"/>
                </a:solidFill>
              </a:rPr>
            </a:br>
            <a:br>
              <a:rPr lang="en-US" sz="1400">
                <a:solidFill>
                  <a:srgbClr val="FFFFFF"/>
                </a:solidFill>
              </a:rPr>
            </a:br>
            <a:br>
              <a:rPr lang="en-US" sz="1400">
                <a:solidFill>
                  <a:srgbClr val="FFFFFF"/>
                </a:solidFill>
              </a:rPr>
            </a:br>
            <a:r>
              <a:rPr lang="en-US" sz="1400">
                <a:solidFill>
                  <a:srgbClr val="FFFFFF"/>
                </a:solidFill>
              </a:rPr>
              <a:t>South and Central regions show mid-range sales with lower profit contributions.</a:t>
            </a:r>
            <a:br>
              <a:rPr lang="en-US" sz="1400">
                <a:solidFill>
                  <a:srgbClr val="FFFFFF"/>
                </a:solidFill>
              </a:rPr>
            </a:br>
            <a:br>
              <a:rPr lang="en-US" sz="1400">
                <a:solidFill>
                  <a:srgbClr val="FFFFFF"/>
                </a:solidFill>
              </a:rPr>
            </a:b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4415C-2920-4289-C8AA-3B114BC9D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793937"/>
            <a:ext cx="7588155" cy="1414091"/>
          </a:xfrm>
        </p:spPr>
        <p:txBody>
          <a:bodyPr>
            <a:normAutofit/>
          </a:bodyPr>
          <a:lstStyle/>
          <a:p>
            <a:endParaRPr lang="en-US" sz="2200">
              <a:solidFill>
                <a:srgbClr val="FFFFFF"/>
              </a:solidFill>
            </a:endParaRPr>
          </a:p>
          <a:p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485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A085C-611A-AEB8-A11F-F7528FFA4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blue abstract watercolor pattern on a white background">
            <a:extLst>
              <a:ext uri="{FF2B5EF4-FFF2-40B4-BE49-F238E27FC236}">
                <a16:creationId xmlns:a16="http://schemas.microsoft.com/office/drawing/2014/main" id="{767F4485-24C8-E406-813A-A531B6D4D7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11696" b="116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33A24E-BAB2-029C-7F5F-E495FC6A2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3219" y="898373"/>
            <a:ext cx="4470544" cy="3474720"/>
          </a:xfrm>
        </p:spPr>
        <p:txBody>
          <a:bodyPr anchor="b">
            <a:normAutofit/>
          </a:bodyPr>
          <a:lstStyle/>
          <a:p>
            <a:pPr algn="l"/>
            <a:r>
              <a:rPr lang="en-US" sz="4900"/>
              <a:t>Supermarket Sales Analysis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13A69-4522-F856-7D22-02CB819D1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2646" y="4495013"/>
            <a:ext cx="4116410" cy="1386840"/>
          </a:xfrm>
        </p:spPr>
        <p:txBody>
          <a:bodyPr anchor="t">
            <a:normAutofit/>
          </a:bodyPr>
          <a:lstStyle/>
          <a:p>
            <a:pPr algn="l"/>
            <a:r>
              <a:rPr lang="en-US" sz="2200"/>
              <a:t>Tamilnadu</a:t>
            </a:r>
          </a:p>
          <a:p>
            <a:pPr algn="l"/>
            <a:endParaRPr lang="en-US" sz="220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5E3E732-C6C6-FC97-9013-4D0D8425C4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581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6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9577FC-FE69-7ADE-BC80-AF6D3D7AB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blue abstract watercolor pattern on a white background">
            <a:extLst>
              <a:ext uri="{FF2B5EF4-FFF2-40B4-BE49-F238E27FC236}">
                <a16:creationId xmlns:a16="http://schemas.microsoft.com/office/drawing/2014/main" id="{C021E5B0-302C-7A4B-46D1-B4F78DEEFF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7865" b="7865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173CF51-BB9D-AD23-CB63-E42E233D7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793937"/>
            <a:ext cx="7588155" cy="1414091"/>
          </a:xfrm>
        </p:spPr>
        <p:txBody>
          <a:bodyPr>
            <a:normAutofit/>
          </a:bodyPr>
          <a:lstStyle/>
          <a:p>
            <a:endParaRPr lang="en-US" sz="2200" dirty="0">
              <a:solidFill>
                <a:srgbClr val="FFFFFF"/>
              </a:solidFill>
            </a:endParaRPr>
          </a:p>
          <a:p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DA4E89C-E043-6C91-787D-A40C594F4B1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301875" y="2062511"/>
            <a:ext cx="595066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14.96M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Profit Earned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$3.75M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sz="1000" dirty="0"/>
              <a:t>The store is earning an approximate </a:t>
            </a:r>
            <a:r>
              <a:rPr lang="en-US" sz="1000" b="1" dirty="0"/>
              <a:t>25% profit margin</a:t>
            </a:r>
            <a:r>
              <a:rPr lang="en-US" sz="1000" dirty="0"/>
              <a:t> overall (3.75M profit on 14.96M sales).</a:t>
            </a:r>
            <a:br>
              <a:rPr lang="en-US" sz="1000" dirty="0"/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620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EFB18-377F-CCE1-CA49-AFC067D23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blue abstract watercolor pattern on a white background">
            <a:extLst>
              <a:ext uri="{FF2B5EF4-FFF2-40B4-BE49-F238E27FC236}">
                <a16:creationId xmlns:a16="http://schemas.microsoft.com/office/drawing/2014/main" id="{69F5176C-59F0-07DE-029D-2CE6A5CF33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11696" b="116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028EAA-D855-FE99-FE9B-7AD09F5C9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3219" y="898373"/>
            <a:ext cx="4470544" cy="3474720"/>
          </a:xfrm>
        </p:spPr>
        <p:txBody>
          <a:bodyPr anchor="b">
            <a:normAutofit/>
          </a:bodyPr>
          <a:lstStyle/>
          <a:p>
            <a:pPr algn="l"/>
            <a:r>
              <a:rPr lang="en-US" sz="4900"/>
              <a:t>Supermarket Sales Analysis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1A04B-07A4-8693-1FCD-FECDC59D8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2646" y="4495013"/>
            <a:ext cx="4116410" cy="1386840"/>
          </a:xfrm>
        </p:spPr>
        <p:txBody>
          <a:bodyPr anchor="t">
            <a:normAutofit/>
          </a:bodyPr>
          <a:lstStyle/>
          <a:p>
            <a:pPr algn="l"/>
            <a:r>
              <a:rPr lang="en-US" sz="2200"/>
              <a:t>Tamilnadu</a:t>
            </a:r>
          </a:p>
          <a:p>
            <a:pPr algn="l"/>
            <a:endParaRPr lang="en-US" sz="220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25C77D4-0965-E845-27E7-455F383A8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14804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4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9AB1EC-1035-D603-B841-8780ECBCF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blue abstract watercolor pattern on a white background">
            <a:extLst>
              <a:ext uri="{FF2B5EF4-FFF2-40B4-BE49-F238E27FC236}">
                <a16:creationId xmlns:a16="http://schemas.microsoft.com/office/drawing/2014/main" id="{E55F7496-60AF-1A7D-886C-A91BFC7919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7865" b="7865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A1CF65-DF57-2396-88FB-3B71BD3D0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Sales and Profit Trends (2015–2018):</a:t>
            </a:r>
            <a:br>
              <a:rPr lang="en-US" sz="3000">
                <a:solidFill>
                  <a:srgbClr val="FFFFFF"/>
                </a:solidFill>
              </a:rPr>
            </a:br>
            <a:r>
              <a:rPr lang="en-US" sz="3000">
                <a:solidFill>
                  <a:srgbClr val="FFFFFF"/>
                </a:solidFill>
              </a:rPr>
              <a:t>Sales Growth:</a:t>
            </a:r>
            <a:br>
              <a:rPr lang="en-US" sz="3000">
                <a:solidFill>
                  <a:srgbClr val="FFFFFF"/>
                </a:solidFill>
              </a:rPr>
            </a:br>
            <a:r>
              <a:rPr lang="en-US" sz="3000">
                <a:solidFill>
                  <a:srgbClr val="FFFFFF"/>
                </a:solidFill>
              </a:rPr>
              <a:t>Steady increase year-over-year.</a:t>
            </a:r>
            <a:br>
              <a:rPr lang="en-US" sz="3000">
                <a:solidFill>
                  <a:srgbClr val="FFFFFF"/>
                </a:solidFill>
              </a:rPr>
            </a:br>
            <a:r>
              <a:rPr lang="en-US" sz="3000">
                <a:solidFill>
                  <a:srgbClr val="FFFFFF"/>
                </a:solidFill>
              </a:rPr>
              <a:t>Jump from 3M (2015) to 6.22M (2018).</a:t>
            </a:r>
          </a:p>
        </p:txBody>
      </p:sp>
    </p:spTree>
    <p:extLst>
      <p:ext uri="{BB962C8B-B14F-4D97-AF65-F5344CB8AC3E}">
        <p14:creationId xmlns:p14="http://schemas.microsoft.com/office/powerpoint/2010/main" val="1007438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FBCCE-51FC-E557-F3C4-8056DC562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blue abstract watercolor pattern on a white background">
            <a:extLst>
              <a:ext uri="{FF2B5EF4-FFF2-40B4-BE49-F238E27FC236}">
                <a16:creationId xmlns:a16="http://schemas.microsoft.com/office/drawing/2014/main" id="{773CB012-707C-3AF7-C4A0-D2D82D5B43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11696" b="116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3F3EEF-0C55-F77A-8A9B-40566C587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3219" y="898373"/>
            <a:ext cx="4470544" cy="3474720"/>
          </a:xfrm>
        </p:spPr>
        <p:txBody>
          <a:bodyPr anchor="b">
            <a:normAutofit/>
          </a:bodyPr>
          <a:lstStyle/>
          <a:p>
            <a:pPr algn="l"/>
            <a:r>
              <a:rPr lang="en-US" sz="4900"/>
              <a:t>Supermarket Sales Analysis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01D25-FA0A-8775-AF19-52727E1F2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2646" y="4495013"/>
            <a:ext cx="4116410" cy="1386840"/>
          </a:xfrm>
        </p:spPr>
        <p:txBody>
          <a:bodyPr anchor="t">
            <a:normAutofit/>
          </a:bodyPr>
          <a:lstStyle/>
          <a:p>
            <a:pPr algn="l"/>
            <a:r>
              <a:rPr lang="en-US" sz="2200"/>
              <a:t>Tamilnadu</a:t>
            </a:r>
          </a:p>
          <a:p>
            <a:pPr algn="l"/>
            <a:endParaRPr lang="en-US" sz="220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98AC555-411A-1E3E-3C5D-A77B32577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86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5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5E5499-F1B3-FACA-BC6B-EC0113911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10135D4-D3A1-4556-B91B-4A12069D4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blue abstract watercolor pattern on a white background">
            <a:extLst>
              <a:ext uri="{FF2B5EF4-FFF2-40B4-BE49-F238E27FC236}">
                <a16:creationId xmlns:a16="http://schemas.microsoft.com/office/drawing/2014/main" id="{1D5DA620-8DE7-0C01-2B78-687B5B0A7B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165" r="9091" b="2227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2015" y="-752015"/>
            <a:ext cx="6858000" cy="836203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0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983E6-B6DA-87AE-F18B-095D443BF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918" y="3429000"/>
            <a:ext cx="4506064" cy="1888742"/>
          </a:xfrm>
        </p:spPr>
        <p:txBody>
          <a:bodyPr>
            <a:normAutofit/>
          </a:bodyPr>
          <a:lstStyle/>
          <a:p>
            <a:pPr algn="l"/>
            <a:r>
              <a:rPr lang="en-US" sz="2500">
                <a:solidFill>
                  <a:srgbClr val="FFFFFF"/>
                </a:solidFill>
              </a:rPr>
              <a:t>Profit Growth:</a:t>
            </a:r>
            <a:br>
              <a:rPr lang="en-US" sz="2500">
                <a:solidFill>
                  <a:srgbClr val="FFFFFF"/>
                </a:solidFill>
              </a:rPr>
            </a:br>
            <a:r>
              <a:rPr lang="en-US" sz="2500">
                <a:solidFill>
                  <a:srgbClr val="FFFFFF"/>
                </a:solidFill>
              </a:rPr>
              <a:t>From 0.73M in 2015 to 1.2M in 2018.</a:t>
            </a:r>
            <a:br>
              <a:rPr lang="en-US" sz="2500">
                <a:solidFill>
                  <a:srgbClr val="FFFFFF"/>
                </a:solidFill>
              </a:rPr>
            </a:br>
            <a:r>
              <a:rPr lang="en-US" sz="2500">
                <a:solidFill>
                  <a:srgbClr val="FFFFFF"/>
                </a:solidFill>
              </a:rPr>
              <a:t>Profit trend roughly follows the sales growth pattern.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78CE754-78FC-63B2-EB34-3148238B9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916" y="5428229"/>
            <a:ext cx="4506066" cy="899643"/>
          </a:xfrm>
        </p:spPr>
        <p:txBody>
          <a:bodyPr>
            <a:normAutofit/>
          </a:bodyPr>
          <a:lstStyle/>
          <a:p>
            <a:pPr algn="l"/>
            <a:endParaRPr lang="en-US">
              <a:solidFill>
                <a:srgbClr val="FFFFFF"/>
              </a:solidFill>
            </a:endParaRPr>
          </a:p>
          <a:p>
            <a:pPr algn="l"/>
            <a:r>
              <a:rPr lang="en-US">
                <a:solidFill>
                  <a:srgbClr val="FFFFFF"/>
                </a:solidFill>
              </a:rPr>
              <a:t> </a:t>
            </a:r>
          </a:p>
          <a:p>
            <a:pPr algn="l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011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F28D8-32F1-D2AB-A0A9-868AC3983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blue abstract watercolor pattern on a white background">
            <a:extLst>
              <a:ext uri="{FF2B5EF4-FFF2-40B4-BE49-F238E27FC236}">
                <a16:creationId xmlns:a16="http://schemas.microsoft.com/office/drawing/2014/main" id="{790A5FE8-B6CF-7287-9E5D-583623C327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11696" b="116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9216BA-FA1A-235D-C4F9-CBB2E7544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3219" y="898373"/>
            <a:ext cx="4470544" cy="3474720"/>
          </a:xfrm>
        </p:spPr>
        <p:txBody>
          <a:bodyPr anchor="b">
            <a:normAutofit/>
          </a:bodyPr>
          <a:lstStyle/>
          <a:p>
            <a:pPr algn="l"/>
            <a:r>
              <a:rPr lang="en-US" sz="4900"/>
              <a:t>Supermarket Sales Analysis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09491-144C-927B-F7BD-0CB2863AF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2646" y="4495013"/>
            <a:ext cx="4116410" cy="1386840"/>
          </a:xfrm>
        </p:spPr>
        <p:txBody>
          <a:bodyPr anchor="t">
            <a:normAutofit/>
          </a:bodyPr>
          <a:lstStyle/>
          <a:p>
            <a:pPr algn="l"/>
            <a:r>
              <a:rPr lang="en-US" sz="2200"/>
              <a:t>Tamilnadu</a:t>
            </a:r>
          </a:p>
          <a:p>
            <a:pPr algn="l"/>
            <a:endParaRPr lang="en-US" sz="220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2795B98-4758-5A05-993E-960F59AEC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608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1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626246-EDE8-B9C3-DEDC-9FE827552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10135D4-D3A1-4556-B91B-4A12069D4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blue abstract watercolor pattern on a white background">
            <a:extLst>
              <a:ext uri="{FF2B5EF4-FFF2-40B4-BE49-F238E27FC236}">
                <a16:creationId xmlns:a16="http://schemas.microsoft.com/office/drawing/2014/main" id="{4CE76E23-64B5-45EA-73C6-68F9E3C84A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958" r="9091" b="9434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2015" y="-752015"/>
            <a:ext cx="6858000" cy="836203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0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EA489-A82D-070F-A0EB-0E04C2E7F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918" y="3429000"/>
            <a:ext cx="4506064" cy="1888742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rgbClr val="FFFFFF"/>
                </a:solidFill>
              </a:rPr>
              <a:t>Sales &amp; Profit by Region:</a:t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Top Performing Regions:</a:t>
            </a:r>
            <a:br>
              <a:rPr lang="en-US" sz="1600" dirty="0">
                <a:solidFill>
                  <a:srgbClr val="FFFFFF"/>
                </a:solidFill>
              </a:rPr>
            </a:b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West: Highest sales (~5M) and second highest profit (1.07M, 28.67%).</a:t>
            </a:r>
            <a:br>
              <a:rPr lang="en-US" sz="1600" dirty="0">
                <a:solidFill>
                  <a:srgbClr val="FFFFFF"/>
                </a:solidFill>
              </a:rPr>
            </a:b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North: Highest profit (1.19M, 31.81%) but lowest sales.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1ECBE-0710-9B4E-9099-721985688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916" y="5428229"/>
            <a:ext cx="4506066" cy="899643"/>
          </a:xfrm>
        </p:spPr>
        <p:txBody>
          <a:bodyPr>
            <a:normAutofit/>
          </a:bodyPr>
          <a:lstStyle/>
          <a:p>
            <a:pPr algn="l"/>
            <a:endParaRPr lang="en-US">
              <a:solidFill>
                <a:srgbClr val="FFFFFF"/>
              </a:solidFill>
            </a:endParaRPr>
          </a:p>
          <a:p>
            <a:pPr algn="l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586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435A1-FDB7-2AC3-4A43-234C426D6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blue abstract watercolor pattern on a white background">
            <a:extLst>
              <a:ext uri="{FF2B5EF4-FFF2-40B4-BE49-F238E27FC236}">
                <a16:creationId xmlns:a16="http://schemas.microsoft.com/office/drawing/2014/main" id="{EE744EE1-838B-0C61-3075-2F171209A7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11696" b="116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F860E1-8E13-ED84-983E-5C01EA602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3219" y="898373"/>
            <a:ext cx="4470544" cy="3474720"/>
          </a:xfrm>
        </p:spPr>
        <p:txBody>
          <a:bodyPr anchor="b">
            <a:normAutofit/>
          </a:bodyPr>
          <a:lstStyle/>
          <a:p>
            <a:pPr algn="l"/>
            <a:r>
              <a:rPr lang="en-US" sz="4900"/>
              <a:t>Supermarket Sales Analysis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08821-E7EB-47D5-747D-A69203F64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2646" y="4495013"/>
            <a:ext cx="4116410" cy="1386840"/>
          </a:xfrm>
        </p:spPr>
        <p:txBody>
          <a:bodyPr anchor="t">
            <a:normAutofit/>
          </a:bodyPr>
          <a:lstStyle/>
          <a:p>
            <a:pPr algn="l"/>
            <a:r>
              <a:rPr lang="en-US" sz="2200"/>
              <a:t>Tamilnadu</a:t>
            </a:r>
          </a:p>
          <a:p>
            <a:pPr algn="l"/>
            <a:endParaRPr lang="en-US" sz="220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DEAAC10-D146-AA6D-6AE0-DAD8B2A32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60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9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191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Neue Haas Grotesk Text Pro</vt:lpstr>
      <vt:lpstr>VanillaVTI</vt:lpstr>
      <vt:lpstr>Supermarket Sales Analysis Report</vt:lpstr>
      <vt:lpstr>Total Sales: 14.96M Total Profit Earned: $3.75M The store is earning an approximate 25% profit margin overall (3.75M profit on 14.96M sales). </vt:lpstr>
      <vt:lpstr>Supermarket Sales Analysis Report</vt:lpstr>
      <vt:lpstr>Sales and Profit Trends (2015–2018): Sales Growth: Steady increase year-over-year. Jump from 3M (2015) to 6.22M (2018).</vt:lpstr>
      <vt:lpstr>Supermarket Sales Analysis Report</vt:lpstr>
      <vt:lpstr>Profit Growth: From 0.73M in 2015 to 1.2M in 2018. Profit trend roughly follows the sales growth pattern.</vt:lpstr>
      <vt:lpstr>Supermarket Sales Analysis Report</vt:lpstr>
      <vt:lpstr>Sales &amp; Profit by Region: Top Performing Regions:  West: Highest sales (~5M) and second highest profit (1.07M, 28.67%).  North: Highest profit (1.19M, 31.81%) but lowest sales.</vt:lpstr>
      <vt:lpstr>Supermarket Sales Analysis Report</vt:lpstr>
      <vt:lpstr>Underperforming Region:   North has almost zero sales but surprisingly shows the highest profit %.   South and Central regions show mid-range sales with lower profit contributions.  </vt:lpstr>
      <vt:lpstr>Supermarket Sales Analysis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 Dhama</dc:creator>
  <cp:lastModifiedBy>Harsh Dhama</cp:lastModifiedBy>
  <cp:revision>1</cp:revision>
  <dcterms:created xsi:type="dcterms:W3CDTF">2025-04-25T15:39:14Z</dcterms:created>
  <dcterms:modified xsi:type="dcterms:W3CDTF">2025-04-25T16:13:23Z</dcterms:modified>
</cp:coreProperties>
</file>