
<file path=[Content_Types].xml><?xml version="1.0" encoding="utf-8"?>
<Types xmlns="http://schemas.openxmlformats.org/package/2006/content-types">
  <Override PartName="/ppt/notesSlides/notesSlide1.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6" d="100"/>
          <a:sy n="66" d="100"/>
        </p:scale>
        <p:origin x="-155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pPr marL="0" marR="0" lvl="0" indent="0" algn="r" rtl="0">
                <a:lnSpc>
                  <a:spcPct val="100000"/>
                </a:lnSpc>
                <a:spcBef>
                  <a:spcPts val="0"/>
                </a:spcBef>
                <a:spcAft>
                  <a:spcPts val="0"/>
                </a:spcAft>
                <a:buClr>
                  <a:srgbClr val="000000"/>
                </a:buClr>
                <a:buSzPts val="1800"/>
                <a:buFont typeface="Calibri"/>
                <a:buNone/>
              </a:p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88686"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lvl="0"/>
            <a:r>
              <a:rPr lang="en-US" sz="1000" dirty="0" err="1" smtClean="0"/>
              <a:t>Monalco</a:t>
            </a:r>
            <a:r>
              <a:rPr lang="en-US" sz="1000" dirty="0" smtClean="0"/>
              <a:t> Mining is one of the world’s largest iron ore mining companies in the world and has offices located across the globe. Demand for iron has been increasing around the world and market prices have ramped up significantly to $110 per ton of iron ore . However, with the increased market supply prices have now shifted downwards, averaging $55/ton. So the management team has decided to focus on streamlining costs, particularly maintenance expenditure.</a:t>
            </a:r>
            <a:endParaRPr sz="100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lvl="0"/>
            <a:r>
              <a:rPr lang="en-US" sz="1000" dirty="0" smtClean="0"/>
              <a:t>Cost cutting has to be applied before breakeven of </a:t>
            </a:r>
            <a:r>
              <a:rPr lang="en-US" sz="1000" b="1" dirty="0" smtClean="0"/>
              <a:t>$50/ton</a:t>
            </a:r>
            <a:r>
              <a:rPr lang="en-US" sz="1000" dirty="0" smtClean="0"/>
              <a:t>.</a:t>
            </a:r>
            <a:endParaRPr lang="en-US" sz="1000" b="1" i="0" u="none" strike="noStrike" cap="none" dirty="0" smtClean="0">
              <a:solidFill>
                <a:srgbClr val="000000"/>
              </a:solidFill>
              <a:latin typeface="Arial"/>
              <a:ea typeface="Arial"/>
              <a:cs typeface="Arial"/>
              <a:sym typeface="Arial"/>
            </a:endParaRPr>
          </a:p>
          <a:p>
            <a:pPr lvl="0"/>
            <a:endParaRPr sz="1071" b="1" i="0" u="none" strike="noStrike" cap="none">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lvl="0"/>
            <a:r>
              <a:rPr lang="en-US" sz="1100" dirty="0" smtClean="0"/>
              <a:t>E</a:t>
            </a:r>
            <a:r>
              <a:rPr lang="en-US" sz="1100" dirty="0" smtClean="0"/>
              <a:t>xcess </a:t>
            </a:r>
            <a:r>
              <a:rPr lang="en-US" sz="1100" dirty="0" smtClean="0"/>
              <a:t>wear will be taken care of and shave off ~ %20 worth of costs over the year </a:t>
            </a:r>
            <a:r>
              <a:rPr lang="en-US" sz="1100" dirty="0" err="1" smtClean="0"/>
              <a:t>w.r.t</a:t>
            </a:r>
            <a:r>
              <a:rPr lang="en-US" sz="1100" dirty="0" smtClean="0"/>
              <a:t> ore crusher maintenance and recommended OEM limit of one maintenance event at every 50,000 tons of iron ore processed has to be followed.</a:t>
            </a:r>
            <a:endParaRPr sz="1400" b="0" i="0" u="none" strike="noStrike" cap="none">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lvl="0"/>
            <a:r>
              <a:rPr lang="en-US" sz="1100" dirty="0" smtClean="0"/>
              <a:t>N</a:t>
            </a:r>
            <a:r>
              <a:rPr lang="en-US" sz="1100" dirty="0" smtClean="0"/>
              <a:t>eed </a:t>
            </a:r>
            <a:r>
              <a:rPr lang="en-US" sz="1100" dirty="0" smtClean="0"/>
              <a:t>to scale back on annual maintenance expenditure of $30M for the ore crushers which is not sustainable.</a:t>
            </a:r>
            <a:endParaRPr sz="1070" b="1" i="0" u="none" strike="noStrike" cap="none">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lvl="0"/>
            <a:r>
              <a:rPr lang="en-US" sz="1100" dirty="0" smtClean="0"/>
              <a:t>Data Historian – s includes information on how </a:t>
            </a:r>
            <a:r>
              <a:rPr lang="en-US" sz="1100" smtClean="0"/>
              <a:t>many </a:t>
            </a:r>
            <a:r>
              <a:rPr lang="en-US" sz="1100" smtClean="0"/>
              <a:t>tons </a:t>
            </a:r>
            <a:r>
              <a:rPr lang="en-US" sz="1100" dirty="0" smtClean="0"/>
              <a:t>of Iron Ore we have processed.</a:t>
            </a:r>
          </a:p>
          <a:p>
            <a:pPr lvl="0"/>
            <a:r>
              <a:rPr lang="en-US" sz="1100" dirty="0" smtClean="0"/>
              <a:t>Ellipse-s includes information on the old work orders that used to be raised for our equipment before SAP</a:t>
            </a:r>
          </a:p>
          <a:p>
            <a:pPr lvl="0"/>
            <a:r>
              <a:rPr lang="en-US" sz="1100" dirty="0" smtClean="0"/>
              <a:t>SAP-work order requests that have been raised for maintenance work.</a:t>
            </a:r>
            <a:endParaRPr sz="1070" b="1" i="0" u="none" strike="noStrike" cap="none">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lvl="0"/>
            <a:r>
              <a:rPr lang="en-US" sz="1100" dirty="0" smtClean="0"/>
              <a:t>Chanel Adams (Reliability Engineer), Jonas Richards (Asset Integrity Manager), Bruce Banner ( Maintenance SME), Jane </a:t>
            </a:r>
            <a:r>
              <a:rPr lang="en-US" sz="1100" dirty="0" err="1" smtClean="0"/>
              <a:t>Steere</a:t>
            </a:r>
            <a:r>
              <a:rPr lang="en-US" sz="1100" dirty="0" smtClean="0"/>
              <a:t> (Principal Maintenance), Fargo Williams (Change Manager), Tara Starr (Maintenance SME) </a:t>
            </a:r>
            <a:endParaRPr sz="1400" b="0" i="0" u="none" strike="noStrike" cap="none">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lvl="0">
              <a:buSzPts val="1400"/>
            </a:pPr>
            <a:r>
              <a:rPr lang="en-US" dirty="0" smtClean="0"/>
              <a:t>What opportunities exists for </a:t>
            </a:r>
            <a:r>
              <a:rPr lang="en-US" dirty="0" err="1" smtClean="0"/>
              <a:t>Monalco</a:t>
            </a:r>
            <a:r>
              <a:rPr lang="en-US" dirty="0" smtClean="0"/>
              <a:t> Mining to </a:t>
            </a:r>
            <a:r>
              <a:rPr lang="en-US" dirty="0" smtClean="0"/>
              <a:t>handle </a:t>
            </a:r>
            <a:r>
              <a:rPr lang="en-US" dirty="0" smtClean="0"/>
              <a:t>breakeven of $50/ton by exhibit </a:t>
            </a:r>
            <a:r>
              <a:rPr lang="en-US" dirty="0" smtClean="0"/>
              <a:t>spending</a:t>
            </a:r>
          </a:p>
          <a:p>
            <a:pPr lvl="0">
              <a:buSzPts val="1400"/>
            </a:pPr>
            <a:r>
              <a:rPr lang="en-US" dirty="0" smtClean="0"/>
              <a:t> </a:t>
            </a:r>
            <a:r>
              <a:rPr lang="en-US" dirty="0" smtClean="0"/>
              <a:t>discipline and reduce operating costs </a:t>
            </a:r>
            <a:r>
              <a:rPr lang="en-US" dirty="0" smtClean="0"/>
              <a:t>by End of 2020?</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887</TotalTime>
  <Words>600</Words>
  <PresentationFormat>On-screen Show (4:3)</PresentationFormat>
  <Paragraphs>44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Synergy_CF_YNR002</vt:lpstr>
      <vt:lpstr>Problem Statement Worksheet (Hypothesis 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JIJO</cp:lastModifiedBy>
  <cp:revision>9</cp:revision>
  <dcterms:modified xsi:type="dcterms:W3CDTF">2020-05-08T18:26:50Z</dcterms:modified>
</cp:coreProperties>
</file>