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80C8-42BB-463D-901B-938F5E535247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8A80-3F2E-40EB-A77B-1BAAA21F00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80C8-42BB-463D-901B-938F5E535247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8A80-3F2E-40EB-A77B-1BAAA21F0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80C8-42BB-463D-901B-938F5E535247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8A80-3F2E-40EB-A77B-1BAAA21F0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80C8-42BB-463D-901B-938F5E535247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8A80-3F2E-40EB-A77B-1BAAA21F0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80C8-42BB-463D-901B-938F5E535247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8A80-3F2E-40EB-A77B-1BAAA21F00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80C8-42BB-463D-901B-938F5E535247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8A80-3F2E-40EB-A77B-1BAAA21F0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80C8-42BB-463D-901B-938F5E535247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8A80-3F2E-40EB-A77B-1BAAA21F0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80C8-42BB-463D-901B-938F5E535247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8A80-3F2E-40EB-A77B-1BAAA21F0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80C8-42BB-463D-901B-938F5E535247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8A80-3F2E-40EB-A77B-1BAAA21F0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80C8-42BB-463D-901B-938F5E535247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E8A80-3F2E-40EB-A77B-1BAAA21F00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C80C8-42BB-463D-901B-938F5E535247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1FE8A80-3F2E-40EB-A77B-1BAAA21F003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38C80C8-42BB-463D-901B-938F5E535247}" type="datetimeFigureOut">
              <a:rPr lang="en-US" smtClean="0"/>
              <a:t>14-Sep-20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1FE8A80-3F2E-40EB-A77B-1BAAA21F003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machine-learning-databases/00468/online_shoppers_intention.c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Online Shoppers Intention Data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Sharanya</a:t>
            </a:r>
            <a:r>
              <a:rPr lang="en-US" dirty="0" smtClean="0"/>
              <a:t> Bhattacharyya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 – </a:t>
            </a:r>
            <a:r>
              <a:rPr lang="en-US" dirty="0" smtClean="0"/>
              <a:t>Month </a:t>
            </a:r>
            <a:r>
              <a:rPr lang="en-US" dirty="0" smtClean="0"/>
              <a:t>based on Visitor type</a:t>
            </a:r>
            <a:endParaRPr lang="en-US" dirty="0"/>
          </a:p>
        </p:txBody>
      </p:sp>
      <p:pic>
        <p:nvPicPr>
          <p:cNvPr id="4098" name="Picture 2" descr="C:\Users\User\Desktop\download (2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6039" y="1935163"/>
            <a:ext cx="6431921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Feature significance of the Model</a:t>
            </a:r>
            <a:endParaRPr lang="en-US" dirty="0"/>
          </a:p>
        </p:txBody>
      </p:sp>
      <p:pic>
        <p:nvPicPr>
          <p:cNvPr id="5122" name="Picture 2" descr="C:\Users\User\Desktop\download (4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6328" y="1935163"/>
            <a:ext cx="7291343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Correlation matrix of features</a:t>
            </a:r>
            <a:endParaRPr lang="en-US" dirty="0"/>
          </a:p>
        </p:txBody>
      </p:sp>
      <p:pic>
        <p:nvPicPr>
          <p:cNvPr id="6146" name="Picture 2" descr="C:\Users\User\Desktop\download (3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935163"/>
            <a:ext cx="6334171" cy="491405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Machine learning Model comparison</a:t>
            </a:r>
            <a:endParaRPr lang="en-US" sz="40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-1" y="2057400"/>
          <a:ext cx="8610601" cy="3681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8893"/>
                <a:gridCol w="3838893"/>
                <a:gridCol w="932815"/>
              </a:tblGrid>
              <a:tr h="1164929"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 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Testing Accuracy</a:t>
                      </a:r>
                      <a:endParaRPr lang="en-US" dirty="0"/>
                    </a:p>
                  </a:txBody>
                  <a:tcPr/>
                </a:tc>
              </a:tr>
              <a:tr h="70248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Random Forest Classifier(imbalanced dataset)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</a:t>
                      </a:r>
                      <a:r>
                        <a:rPr lang="en-US" baseline="0" dirty="0" smtClean="0"/>
                        <a:t>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87.4</a:t>
                      </a:r>
                      <a:endParaRPr lang="en-US" dirty="0"/>
                    </a:p>
                  </a:txBody>
                  <a:tcPr/>
                </a:tc>
              </a:tr>
              <a:tr h="11888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Random Forest Classifier(balanced dataset) hyper tuned with Randomized search CV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97.7%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86.4</a:t>
                      </a:r>
                      <a:endParaRPr lang="en-US" dirty="0"/>
                    </a:p>
                  </a:txBody>
                  <a:tcPr/>
                </a:tc>
              </a:tr>
              <a:tr h="60137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XGB classifier tuned with Randomized</a:t>
                      </a:r>
                      <a:r>
                        <a:rPr lang="en-US" sz="1400" baseline="0" dirty="0" smtClean="0"/>
                        <a:t>  search CV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99.8%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86.7%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Machine learning Model comparison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err="1" smtClean="0"/>
              <a:t>XGBoost</a:t>
            </a:r>
            <a:r>
              <a:rPr lang="en-US" dirty="0" smtClean="0"/>
              <a:t> model is giving us a slightly better accuracy and because it’s a boosting algorithm is prevents data to be over fitted like decision tree.</a:t>
            </a:r>
          </a:p>
          <a:p>
            <a:pPr>
              <a:buNone/>
            </a:pPr>
            <a:r>
              <a:rPr lang="en-US" dirty="0" smtClean="0"/>
              <a:t>We used randomized Search CV because it is faster than </a:t>
            </a:r>
            <a:r>
              <a:rPr lang="en-US" dirty="0" err="1" smtClean="0"/>
              <a:t>GridSearchCv</a:t>
            </a:r>
            <a:r>
              <a:rPr lang="en-US" dirty="0" smtClean="0"/>
              <a:t>. The hyper Parameter in the model used are,</a:t>
            </a:r>
          </a:p>
          <a:p>
            <a:pPr lvl="1"/>
            <a:r>
              <a:rPr lang="en-US" sz="1400" dirty="0" smtClean="0"/>
              <a:t>subsample: </a:t>
            </a:r>
            <a:r>
              <a:rPr lang="en-US" sz="1400" dirty="0" smtClean="0"/>
              <a:t>0.8, </a:t>
            </a:r>
            <a:endParaRPr lang="en-US" sz="1400" dirty="0" smtClean="0"/>
          </a:p>
          <a:p>
            <a:pPr lvl="1"/>
            <a:r>
              <a:rPr lang="en-US" sz="1400" dirty="0" smtClean="0"/>
              <a:t>silent: </a:t>
            </a:r>
            <a:r>
              <a:rPr lang="en-US" sz="1400" dirty="0" smtClean="0"/>
              <a:t>False</a:t>
            </a:r>
            <a:r>
              <a:rPr lang="en-US" sz="1400" dirty="0" smtClean="0"/>
              <a:t>,</a:t>
            </a:r>
          </a:p>
          <a:p>
            <a:pPr lvl="1"/>
            <a:r>
              <a:rPr lang="en-US" sz="1400" dirty="0" smtClean="0"/>
              <a:t> </a:t>
            </a:r>
            <a:r>
              <a:rPr lang="en-US" sz="1400" dirty="0" err="1" smtClean="0"/>
              <a:t>reg_lambda</a:t>
            </a:r>
            <a:r>
              <a:rPr lang="en-US" sz="1400" dirty="0" smtClean="0"/>
              <a:t>: </a:t>
            </a:r>
            <a:r>
              <a:rPr lang="en-US" sz="1400" dirty="0" smtClean="0"/>
              <a:t>1.0</a:t>
            </a:r>
            <a:r>
              <a:rPr lang="en-US" sz="1400" dirty="0" smtClean="0"/>
              <a:t>,</a:t>
            </a:r>
          </a:p>
          <a:p>
            <a:pPr lvl="1"/>
            <a:r>
              <a:rPr lang="en-US" sz="1400" dirty="0" smtClean="0"/>
              <a:t> </a:t>
            </a:r>
            <a:r>
              <a:rPr lang="en-US" sz="1400" dirty="0" err="1" smtClean="0"/>
              <a:t>n_estimators</a:t>
            </a:r>
            <a:r>
              <a:rPr lang="en-US" sz="1400" dirty="0" smtClean="0"/>
              <a:t>: </a:t>
            </a:r>
            <a:r>
              <a:rPr lang="en-US" sz="1400" dirty="0" smtClean="0"/>
              <a:t>100</a:t>
            </a:r>
            <a:r>
              <a:rPr lang="en-US" sz="1400" dirty="0" smtClean="0"/>
              <a:t>,</a:t>
            </a:r>
          </a:p>
          <a:p>
            <a:pPr lvl="1"/>
            <a:r>
              <a:rPr lang="en-US" sz="1400" dirty="0" smtClean="0"/>
              <a:t> </a:t>
            </a:r>
            <a:r>
              <a:rPr lang="en-US" sz="1400" dirty="0" err="1" smtClean="0"/>
              <a:t>min_child_weight</a:t>
            </a:r>
            <a:r>
              <a:rPr lang="en-US" sz="1400" dirty="0" smtClean="0"/>
              <a:t>: </a:t>
            </a:r>
            <a:r>
              <a:rPr lang="en-US" sz="1400" dirty="0" smtClean="0"/>
              <a:t>1.0</a:t>
            </a:r>
            <a:r>
              <a:rPr lang="en-US" sz="1400" dirty="0" smtClean="0"/>
              <a:t>,</a:t>
            </a:r>
          </a:p>
          <a:p>
            <a:pPr lvl="1"/>
            <a:r>
              <a:rPr lang="en-US" sz="1400" dirty="0" smtClean="0"/>
              <a:t> </a:t>
            </a:r>
            <a:r>
              <a:rPr lang="en-US" sz="1400" dirty="0" err="1" smtClean="0"/>
              <a:t>max_depth</a:t>
            </a:r>
            <a:r>
              <a:rPr lang="en-US" sz="1400" dirty="0" smtClean="0"/>
              <a:t>: </a:t>
            </a:r>
            <a:r>
              <a:rPr lang="en-US" sz="1400" dirty="0" smtClean="0"/>
              <a:t>20, </a:t>
            </a:r>
            <a:endParaRPr lang="en-US" sz="1400" dirty="0" smtClean="0"/>
          </a:p>
          <a:p>
            <a:pPr lvl="1"/>
            <a:r>
              <a:rPr lang="en-US" sz="1400" dirty="0" err="1" smtClean="0"/>
              <a:t>learning_rate</a:t>
            </a:r>
            <a:r>
              <a:rPr lang="en-US" sz="1400" dirty="0" smtClean="0"/>
              <a:t>: </a:t>
            </a:r>
            <a:r>
              <a:rPr lang="en-US" sz="1400" dirty="0" smtClean="0"/>
              <a:t>0.2, </a:t>
            </a:r>
            <a:endParaRPr lang="en-US" sz="1400" dirty="0" smtClean="0"/>
          </a:p>
          <a:p>
            <a:pPr lvl="1"/>
            <a:r>
              <a:rPr lang="en-US" sz="1400" dirty="0" smtClean="0"/>
              <a:t>gamma: </a:t>
            </a:r>
            <a:r>
              <a:rPr lang="en-US" sz="1400" dirty="0" smtClean="0"/>
              <a:t>1.0</a:t>
            </a:r>
            <a:r>
              <a:rPr lang="en-US" sz="1400" dirty="0" smtClean="0"/>
              <a:t>,</a:t>
            </a:r>
          </a:p>
          <a:p>
            <a:pPr lvl="1"/>
            <a:r>
              <a:rPr lang="en-US" sz="1400" dirty="0" smtClean="0"/>
              <a:t> </a:t>
            </a:r>
            <a:r>
              <a:rPr lang="en-US" sz="1400" dirty="0" err="1" smtClean="0"/>
              <a:t>colsample_bytree</a:t>
            </a:r>
            <a:r>
              <a:rPr lang="en-US" sz="1400" dirty="0" smtClean="0"/>
              <a:t>: </a:t>
            </a:r>
            <a:r>
              <a:rPr lang="en-US" sz="1400" dirty="0" smtClean="0"/>
              <a:t>0.7</a:t>
            </a:r>
            <a:r>
              <a:rPr lang="en-US" sz="1400" dirty="0" smtClean="0"/>
              <a:t>,</a:t>
            </a:r>
          </a:p>
          <a:p>
            <a:pPr lvl="1"/>
            <a:r>
              <a:rPr lang="en-US" sz="1400" dirty="0" smtClean="0"/>
              <a:t> </a:t>
            </a:r>
            <a:r>
              <a:rPr lang="en-US" sz="1400" dirty="0" err="1" smtClean="0"/>
              <a:t>colsample_bylevel</a:t>
            </a:r>
            <a:r>
              <a:rPr lang="en-US" sz="1400" dirty="0" smtClean="0"/>
              <a:t>: </a:t>
            </a:r>
            <a:r>
              <a:rPr lang="en-US" sz="1400" dirty="0" smtClean="0"/>
              <a:t>0.5</a:t>
            </a:r>
            <a:endParaRPr lang="en-US" sz="14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number of features in the dataset was only 18 so dimensionality reduction was not needed. </a:t>
            </a:r>
          </a:p>
          <a:p>
            <a:pPr>
              <a:buNone/>
            </a:pPr>
            <a:r>
              <a:rPr lang="en-US" dirty="0" smtClean="0"/>
              <a:t>ML algorithm used: Random Forest, </a:t>
            </a:r>
            <a:r>
              <a:rPr lang="en-US" dirty="0" err="1" smtClean="0"/>
              <a:t>XGBoost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Based on accuracy score obtained </a:t>
            </a:r>
            <a:r>
              <a:rPr lang="en-US" dirty="0" err="1" smtClean="0"/>
              <a:t>XGBoost</a:t>
            </a:r>
            <a:r>
              <a:rPr lang="en-US" dirty="0" smtClean="0"/>
              <a:t> model is giving us slightly better accuracy.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</a:t>
            </a:r>
            <a:r>
              <a:rPr lang="en-US" dirty="0" smtClean="0"/>
              <a:t>yper parameter tuning is done to  minimized over fitting </a:t>
            </a:r>
            <a:r>
              <a:rPr lang="en-US" smtClean="0"/>
              <a:t>using Randomized Search CV.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Problem statement- Why is it useful to answer the question?</a:t>
            </a:r>
          </a:p>
          <a:p>
            <a:r>
              <a:rPr lang="en-US" dirty="0" smtClean="0"/>
              <a:t>Clients and intended audience </a:t>
            </a:r>
          </a:p>
          <a:p>
            <a:r>
              <a:rPr lang="en-US" dirty="0" smtClean="0"/>
              <a:t>Dataset used for investigation </a:t>
            </a:r>
          </a:p>
          <a:p>
            <a:r>
              <a:rPr lang="en-US" dirty="0" smtClean="0"/>
              <a:t>Data cleaning and wrangling</a:t>
            </a:r>
          </a:p>
          <a:p>
            <a:r>
              <a:rPr lang="en-US" dirty="0" smtClean="0"/>
              <a:t>Data visualization</a:t>
            </a:r>
          </a:p>
          <a:p>
            <a:r>
              <a:rPr lang="en-US" dirty="0" smtClean="0"/>
              <a:t>Exploratory Data Analysis(EDA)</a:t>
            </a:r>
          </a:p>
          <a:p>
            <a:r>
              <a:rPr lang="en-US" dirty="0" smtClean="0"/>
              <a:t>Machine Learning Algorithms</a:t>
            </a:r>
          </a:p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 for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Online shoppers intention dataset is rich with consumer information and shopping information.</a:t>
            </a:r>
          </a:p>
          <a:p>
            <a:pPr>
              <a:buNone/>
            </a:pPr>
            <a:r>
              <a:rPr lang="en-US" dirty="0" smtClean="0"/>
              <a:t>Contains many important features about customer details, shopping details and timing details of shopping.</a:t>
            </a:r>
          </a:p>
          <a:p>
            <a:pPr>
              <a:buNone/>
            </a:pPr>
            <a:r>
              <a:rPr lang="en-US" dirty="0" smtClean="0"/>
              <a:t>The data is used to predict the category of the visitor based on bounce rate, Product related duration, Traffic type, region etc.</a:t>
            </a:r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Clients / Intended 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model can be used by clients to predict the category of the customer type based on their details.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clientele could be online shopping companies to generate different kind of offers based on their categories and many other things.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Dataset- online shoppers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The dataset used for this analysis is taken </a:t>
            </a:r>
            <a:r>
              <a:rPr lang="en-US" dirty="0" smtClean="0"/>
              <a:t>from </a:t>
            </a:r>
            <a:r>
              <a:rPr lang="en-US" dirty="0" err="1" smtClean="0"/>
              <a:t>Uci</a:t>
            </a:r>
            <a:r>
              <a:rPr lang="en-US" dirty="0" smtClean="0"/>
              <a:t> </a:t>
            </a:r>
            <a:r>
              <a:rPr lang="en-US" dirty="0" smtClean="0"/>
              <a:t>machine learning </a:t>
            </a:r>
            <a:r>
              <a:rPr lang="en-US" dirty="0" smtClean="0"/>
              <a:t>repository website and the link of the dataset is given below</a:t>
            </a:r>
          </a:p>
          <a:p>
            <a:pPr>
              <a:buNone/>
            </a:pPr>
            <a:r>
              <a:rPr lang="en-US" dirty="0" smtClean="0">
                <a:hlinkClick r:id="rId2"/>
              </a:rPr>
              <a:t>	https</a:t>
            </a:r>
            <a:r>
              <a:rPr lang="en-US" dirty="0" smtClean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archive.ics.uci.edu/ml/machine-learning-databases/00468/online_shoppers_intention.csv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dataset contains many features such as </a:t>
            </a:r>
            <a:r>
              <a:rPr lang="en-US" dirty="0" smtClean="0"/>
              <a:t>Bounce </a:t>
            </a:r>
            <a:r>
              <a:rPr lang="en-US" dirty="0" smtClean="0"/>
              <a:t>Rate,</a:t>
            </a:r>
            <a:r>
              <a:rPr lang="en-US" dirty="0" smtClean="0"/>
              <a:t> Product </a:t>
            </a:r>
            <a:r>
              <a:rPr lang="en-US" dirty="0" smtClean="0"/>
              <a:t>Related Duration, Region, </a:t>
            </a:r>
            <a:r>
              <a:rPr lang="en-US" dirty="0" smtClean="0"/>
              <a:t>Special </a:t>
            </a:r>
            <a:r>
              <a:rPr lang="en-US" dirty="0" smtClean="0"/>
              <a:t>Day etc.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Duplicates are removed from the data set.</a:t>
            </a:r>
          </a:p>
          <a:p>
            <a:pPr>
              <a:buNone/>
            </a:pPr>
            <a:r>
              <a:rPr lang="en-US" dirty="0" smtClean="0"/>
              <a:t>		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df.drop_duplicates</a:t>
            </a:r>
            <a:r>
              <a:rPr lang="en-US" dirty="0" smtClean="0"/>
              <a:t>(keep=False</a:t>
            </a:r>
            <a:r>
              <a:rPr lang="en-US" dirty="0" smtClean="0"/>
              <a:t>, </a:t>
            </a:r>
            <a:r>
              <a:rPr lang="en-US" dirty="0" err="1" smtClean="0"/>
              <a:t>inplace</a:t>
            </a:r>
            <a:r>
              <a:rPr lang="en-US" dirty="0" smtClean="0"/>
              <a:t>=True)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Highly correlated independent variables are removed reduced.</a:t>
            </a:r>
          </a:p>
          <a:p>
            <a:pPr>
              <a:buNone/>
            </a:pPr>
            <a:r>
              <a:rPr lang="en-US" dirty="0" smtClean="0"/>
              <a:t>Used correlation matrix to reduce the variables.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wrangling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Outliers and missing values are detected with the following snippet.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We can observe of we remove the outliers valuable information is getting removed from the product related duration column so we don’t need to remove the outliers.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6398" t="46154" r="33236" b="30769"/>
          <a:stretch>
            <a:fillRect/>
          </a:stretch>
        </p:blipFill>
        <p:spPr bwMode="auto">
          <a:xfrm>
            <a:off x="609600" y="2895600"/>
            <a:ext cx="6553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Data Visualization- Independent Variable</a:t>
            </a:r>
            <a:endParaRPr lang="en-US" sz="3600" dirty="0"/>
          </a:p>
        </p:txBody>
      </p:sp>
      <p:pic>
        <p:nvPicPr>
          <p:cNvPr id="2050" name="Picture 2" descr="C:\Users\User\Desktop\download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46552" y="1888043"/>
            <a:ext cx="9490552" cy="496995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EDA – Region based on Visitor type</a:t>
            </a:r>
            <a:endParaRPr lang="en-US" dirty="0"/>
          </a:p>
        </p:txBody>
      </p:sp>
      <p:pic>
        <p:nvPicPr>
          <p:cNvPr id="3074" name="Picture 2" descr="C:\Users\User\Desktop\download (1)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6039" y="1935163"/>
            <a:ext cx="6431921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374</TotalTime>
  <Words>446</Words>
  <Application>Microsoft Office PowerPoint</Application>
  <PresentationFormat>On-screen Show (4:3)</PresentationFormat>
  <Paragraphs>75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Flow</vt:lpstr>
      <vt:lpstr>Online Shoppers Intention Data</vt:lpstr>
      <vt:lpstr>Content</vt:lpstr>
      <vt:lpstr>Motivation for the Study</vt:lpstr>
      <vt:lpstr>Clients / Intended audience</vt:lpstr>
      <vt:lpstr>Dataset- online shoppers data</vt:lpstr>
      <vt:lpstr>Data cleaning and wrangling</vt:lpstr>
      <vt:lpstr>Data cleaning and wrangling</vt:lpstr>
      <vt:lpstr>Data Visualization- Independent Variable</vt:lpstr>
      <vt:lpstr>EDA – Region based on Visitor type</vt:lpstr>
      <vt:lpstr>EDA – Month based on Visitor type</vt:lpstr>
      <vt:lpstr>Feature significance of the Model</vt:lpstr>
      <vt:lpstr>Correlation matrix of features</vt:lpstr>
      <vt:lpstr>Machine learning Model comparison</vt:lpstr>
      <vt:lpstr>Machine learning Model comparison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Shoppers Intention Data</dc:title>
  <dc:creator>JIJO</dc:creator>
  <cp:lastModifiedBy>JIJO</cp:lastModifiedBy>
  <cp:revision>37</cp:revision>
  <dcterms:created xsi:type="dcterms:W3CDTF">2020-09-14T15:38:16Z</dcterms:created>
  <dcterms:modified xsi:type="dcterms:W3CDTF">2020-09-14T21:52:47Z</dcterms:modified>
</cp:coreProperties>
</file>