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1" r:id="rId14"/>
    <p:sldId id="272" r:id="rId15"/>
    <p:sldId id="274" r:id="rId16"/>
    <p:sldId id="276" r:id="rId17"/>
    <p:sldId id="277"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5D5DC07-C9AA-4CF4-B3E9-132F27C726ED}" type="datetimeFigureOut">
              <a:rPr lang="en-US" smtClean="0"/>
              <a:pPr/>
              <a:t>09-Jul-20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EC33F7D-F4FB-4E9E-B37E-7253F1DDA02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D5DC07-C9AA-4CF4-B3E9-132F27C726ED}" type="datetimeFigureOut">
              <a:rPr lang="en-US" smtClean="0"/>
              <a:pPr/>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D5DC07-C9AA-4CF4-B3E9-132F27C726ED}" type="datetimeFigureOut">
              <a:rPr lang="en-US" smtClean="0"/>
              <a:pPr/>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D5DC07-C9AA-4CF4-B3E9-132F27C726ED}" type="datetimeFigureOut">
              <a:rPr lang="en-US" smtClean="0"/>
              <a:pPr/>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D5DC07-C9AA-4CF4-B3E9-132F27C726ED}" type="datetimeFigureOut">
              <a:rPr lang="en-US" smtClean="0"/>
              <a:pPr/>
              <a:t>09-Jul-20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EC33F7D-F4FB-4E9E-B37E-7253F1DDA0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D5DC07-C9AA-4CF4-B3E9-132F27C726ED}" type="datetimeFigureOut">
              <a:rPr lang="en-US" smtClean="0"/>
              <a:pPr/>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D5DC07-C9AA-4CF4-B3E9-132F27C726ED}" type="datetimeFigureOut">
              <a:rPr lang="en-US" smtClean="0"/>
              <a:pPr/>
              <a:t>09-Jul-20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D5DC07-C9AA-4CF4-B3E9-132F27C726ED}" type="datetimeFigureOut">
              <a:rPr lang="en-US" smtClean="0"/>
              <a:pPr/>
              <a:t>09-Jul-20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DC07-C9AA-4CF4-B3E9-132F27C726ED}" type="datetimeFigureOut">
              <a:rPr lang="en-US" smtClean="0"/>
              <a:pPr/>
              <a:t>09-Jul-20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D5DC07-C9AA-4CF4-B3E9-132F27C726ED}" type="datetimeFigureOut">
              <a:rPr lang="en-US" smtClean="0"/>
              <a:pPr/>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D5DC07-C9AA-4CF4-B3E9-132F27C726ED}" type="datetimeFigureOut">
              <a:rPr lang="en-US" smtClean="0"/>
              <a:pPr/>
              <a:t>09-Jul-20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5D5DC07-C9AA-4CF4-B3E9-132F27C726ED}" type="datetimeFigureOut">
              <a:rPr lang="en-US" smtClean="0"/>
              <a:pPr/>
              <a:t>09-Jul-20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EC33F7D-F4FB-4E9E-B37E-7253F1DDA02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lstStyle/>
          <a:p>
            <a:r>
              <a:rPr lang="en-US" dirty="0" smtClean="0">
                <a:solidFill>
                  <a:schemeClr val="accent2">
                    <a:lumMod val="50000"/>
                  </a:schemeClr>
                </a:solidFill>
              </a:rPr>
              <a:t>Project overview &amp; Data</a:t>
            </a:r>
            <a:endParaRPr lang="en-US" dirty="0"/>
          </a:p>
        </p:txBody>
      </p:sp>
      <p:sp>
        <p:nvSpPr>
          <p:cNvPr id="3" name="Subtitle 2"/>
          <p:cNvSpPr>
            <a:spLocks noGrp="1"/>
          </p:cNvSpPr>
          <p:nvPr>
            <p:ph type="subTitle" idx="1"/>
          </p:nvPr>
        </p:nvSpPr>
        <p:spPr>
          <a:xfrm>
            <a:off x="1371600" y="2667000"/>
            <a:ext cx="6400800" cy="1752600"/>
          </a:xfrm>
        </p:spPr>
        <p:txBody>
          <a:bodyPr>
            <a:normAutofit fontScale="85000" lnSpcReduction="20000"/>
          </a:bodyPr>
          <a:lstStyle/>
          <a:p>
            <a:r>
              <a:rPr lang="en-US" dirty="0" smtClean="0">
                <a:solidFill>
                  <a:schemeClr val="accent6">
                    <a:lumMod val="75000"/>
                  </a:schemeClr>
                </a:solidFill>
              </a:rPr>
              <a:t>GOAL</a:t>
            </a:r>
          </a:p>
          <a:p>
            <a:pPr lvl="0"/>
            <a:r>
              <a:rPr lang="en-US" dirty="0" smtClean="0"/>
              <a:t>After installing an additional chair lift to help increase the distribution of visitors across the mountain more people should come to visit the place.</a:t>
            </a:r>
            <a:endParaRPr lang="en-US" i="0" u="none" strike="noStrike" cap="none" dirty="0" smtClean="0">
              <a:solidFill>
                <a:srgbClr val="000000"/>
              </a:solidFill>
              <a:latin typeface="Arial"/>
              <a:ea typeface="Arial"/>
              <a:cs typeface="Arial"/>
              <a:sym typeface="Aria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err="1" smtClean="0"/>
              <a:t>BoxPlot</a:t>
            </a:r>
            <a:endParaRPr lang="en-US" dirty="0"/>
          </a:p>
        </p:txBody>
      </p:sp>
      <p:pic>
        <p:nvPicPr>
          <p:cNvPr id="5122" name="Picture 2"/>
          <p:cNvPicPr>
            <a:picLocks noGrp="1" noChangeAspect="1" noChangeArrowheads="1"/>
          </p:cNvPicPr>
          <p:nvPr>
            <p:ph idx="1"/>
          </p:nvPr>
        </p:nvPicPr>
        <p:blipFill>
          <a:blip r:embed="rId2"/>
          <a:srcRect l="12963" t="24464" r="36111"/>
          <a:stretch>
            <a:fillRect/>
          </a:stretch>
        </p:blipFill>
        <p:spPr bwMode="auto">
          <a:xfrm>
            <a:off x="-1" y="1828800"/>
            <a:ext cx="4191001" cy="3429000"/>
          </a:xfrm>
          <a:prstGeom prst="rect">
            <a:avLst/>
          </a:prstGeom>
          <a:noFill/>
          <a:ln w="9525">
            <a:noFill/>
            <a:miter lim="800000"/>
            <a:headEnd/>
            <a:tailEnd/>
          </a:ln>
          <a:effectLst/>
        </p:spPr>
      </p:pic>
      <p:sp>
        <p:nvSpPr>
          <p:cNvPr id="4" name="Rectangle 3"/>
          <p:cNvSpPr/>
          <p:nvPr/>
        </p:nvSpPr>
        <p:spPr>
          <a:xfrm>
            <a:off x="4267200" y="2514600"/>
            <a:ext cx="4572000" cy="2031325"/>
          </a:xfrm>
          <a:prstGeom prst="rect">
            <a:avLst/>
          </a:prstGeom>
        </p:spPr>
        <p:txBody>
          <a:bodyPr wrap="square">
            <a:spAutoFit/>
          </a:bodyPr>
          <a:lstStyle/>
          <a:p>
            <a:pPr>
              <a:buNone/>
            </a:pPr>
            <a:r>
              <a:rPr lang="en-US" dirty="0" smtClean="0"/>
              <a:t>From </a:t>
            </a:r>
            <a:r>
              <a:rPr lang="en-US" dirty="0" smtClean="0"/>
              <a:t>the </a:t>
            </a:r>
            <a:r>
              <a:rPr lang="en-US" dirty="0" err="1" smtClean="0"/>
              <a:t>boxplot</a:t>
            </a:r>
            <a:r>
              <a:rPr lang="en-US" dirty="0" smtClean="0"/>
              <a:t> we can see there are outliers present in a high range for some of the columns. To get rid of this we will calculate the inter quartile range if the column and drop all the rows which contain 1.5 times higher or lower value than that. so after doing this the </a:t>
            </a:r>
            <a:r>
              <a:rPr lang="en-US" dirty="0" err="1" smtClean="0"/>
              <a:t>boxplot</a:t>
            </a:r>
            <a:r>
              <a:rPr lang="en-US" dirty="0" smtClean="0"/>
              <a:t> looks like this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removing outliers</a:t>
            </a:r>
            <a:endParaRPr lang="en-US" dirty="0"/>
          </a:p>
        </p:txBody>
      </p:sp>
      <p:pic>
        <p:nvPicPr>
          <p:cNvPr id="6146" name="Picture 2"/>
          <p:cNvPicPr>
            <a:picLocks noGrp="1" noChangeAspect="1" noChangeArrowheads="1"/>
          </p:cNvPicPr>
          <p:nvPr>
            <p:ph idx="1"/>
          </p:nvPr>
        </p:nvPicPr>
        <p:blipFill>
          <a:blip r:embed="rId2"/>
          <a:srcRect l="27778" t="19252" r="30556"/>
          <a:stretch>
            <a:fillRect/>
          </a:stretch>
        </p:blipFill>
        <p:spPr bwMode="auto">
          <a:xfrm>
            <a:off x="1600200" y="1600200"/>
            <a:ext cx="5486400" cy="525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Identification and creation of features</a:t>
            </a:r>
            <a:br>
              <a:rPr lang="en-US" sz="3600" b="1" dirty="0"/>
            </a:br>
            <a:r>
              <a:rPr lang="en-US" sz="3600" b="1" dirty="0" smtClean="0"/>
              <a:t>plotting correlation </a:t>
            </a:r>
            <a:r>
              <a:rPr lang="en-US" sz="3600" b="1" dirty="0" err="1" smtClean="0"/>
              <a:t>heatmap</a:t>
            </a:r>
            <a:endParaRPr lang="en-US" sz="3600" dirty="0"/>
          </a:p>
        </p:txBody>
      </p:sp>
      <p:pic>
        <p:nvPicPr>
          <p:cNvPr id="7170" name="Picture 2"/>
          <p:cNvPicPr>
            <a:picLocks noGrp="1" noChangeAspect="1" noChangeArrowheads="1"/>
          </p:cNvPicPr>
          <p:nvPr>
            <p:ph idx="1"/>
          </p:nvPr>
        </p:nvPicPr>
        <p:blipFill>
          <a:blip r:embed="rId2"/>
          <a:srcRect l="10185" t="45313" r="49074"/>
          <a:stretch>
            <a:fillRect/>
          </a:stretch>
        </p:blipFill>
        <p:spPr bwMode="auto">
          <a:xfrm>
            <a:off x="457200" y="1752601"/>
            <a:ext cx="4267200" cy="4267199"/>
          </a:xfrm>
          <a:prstGeom prst="rect">
            <a:avLst/>
          </a:prstGeom>
          <a:noFill/>
          <a:ln w="9525">
            <a:noFill/>
            <a:miter lim="800000"/>
            <a:headEnd/>
            <a:tailEnd/>
          </a:ln>
          <a:effectLst/>
        </p:spPr>
      </p:pic>
      <p:sp>
        <p:nvSpPr>
          <p:cNvPr id="4" name="Content Placeholder 2"/>
          <p:cNvSpPr txBox="1">
            <a:spLocks/>
          </p:cNvSpPr>
          <p:nvPr/>
        </p:nvSpPr>
        <p:spPr>
          <a:xfrm>
            <a:off x="4876800" y="2209800"/>
            <a:ext cx="3810000" cy="3916363"/>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From this we can find out the column which has correlation over 0.95 and after dropping that if we plot the cluster distribution of the dataset the it looks like this,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forming</a:t>
            </a:r>
            <a:endParaRPr lang="en-US" dirty="0"/>
          </a:p>
        </p:txBody>
      </p:sp>
      <p:pic>
        <p:nvPicPr>
          <p:cNvPr id="8194" name="Picture 2"/>
          <p:cNvPicPr>
            <a:picLocks noGrp="1" noChangeAspect="1" noChangeArrowheads="1"/>
          </p:cNvPicPr>
          <p:nvPr>
            <p:ph idx="1"/>
          </p:nvPr>
        </p:nvPicPr>
        <p:blipFill>
          <a:blip r:embed="rId2"/>
          <a:srcRect l="14815" t="48787" r="53704" b="11253"/>
          <a:stretch>
            <a:fillRect/>
          </a:stretch>
        </p:blipFill>
        <p:spPr bwMode="auto">
          <a:xfrm>
            <a:off x="381000" y="1676400"/>
            <a:ext cx="4499113" cy="4038600"/>
          </a:xfrm>
          <a:prstGeom prst="rect">
            <a:avLst/>
          </a:prstGeom>
          <a:noFill/>
          <a:ln w="9525">
            <a:noFill/>
            <a:miter lim="800000"/>
            <a:headEnd/>
            <a:tailEnd/>
          </a:ln>
          <a:effectLst/>
        </p:spPr>
      </p:pic>
      <p:sp>
        <p:nvSpPr>
          <p:cNvPr id="4" name="Content Placeholder 2"/>
          <p:cNvSpPr txBox="1">
            <a:spLocks/>
          </p:cNvSpPr>
          <p:nvPr/>
        </p:nvSpPr>
        <p:spPr>
          <a:xfrm>
            <a:off x="4800600" y="2362201"/>
            <a:ext cx="3962400" cy="2667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Here we can see the categories forming clusters based on their category. The grey circles are the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centroids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of each clusters.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Pre-processing and Training Data Development</a:t>
            </a:r>
            <a:endParaRPr lang="en-US" dirty="0"/>
          </a:p>
        </p:txBody>
      </p:sp>
      <p:sp>
        <p:nvSpPr>
          <p:cNvPr id="3" name="Content Placeholder 2"/>
          <p:cNvSpPr>
            <a:spLocks noGrp="1"/>
          </p:cNvSpPr>
          <p:nvPr>
            <p:ph idx="1"/>
          </p:nvPr>
        </p:nvSpPr>
        <p:spPr/>
        <p:txBody>
          <a:bodyPr/>
          <a:lstStyle/>
          <a:p>
            <a:pPr>
              <a:buNone/>
            </a:pPr>
            <a:r>
              <a:rPr lang="en-US" dirty="0" smtClean="0"/>
              <a:t>To handle categorical values of the dataset we need to see the dummy variables of them. And append them with the original dataset and drop the original column. After this we need to split the data set into training and test set. Train column should contain everything except the name and </a:t>
            </a:r>
            <a:r>
              <a:rPr lang="en-US" dirty="0" err="1" smtClean="0"/>
              <a:t>AdultWeekend</a:t>
            </a:r>
            <a:r>
              <a:rPr lang="en-US" dirty="0" smtClean="0"/>
              <a:t> column and test should contain </a:t>
            </a:r>
            <a:r>
              <a:rPr lang="en-US" dirty="0" err="1" smtClean="0"/>
              <a:t>AdultWeekend</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Modeling</a:t>
            </a:r>
            <a:br>
              <a:rPr lang="en-US" b="1" dirty="0" smtClean="0"/>
            </a:br>
            <a:endParaRPr lang="en-US" dirty="0"/>
          </a:p>
        </p:txBody>
      </p:sp>
      <p:pic>
        <p:nvPicPr>
          <p:cNvPr id="9218" name="Picture 2"/>
          <p:cNvPicPr>
            <a:picLocks noGrp="1" noChangeAspect="1" noChangeArrowheads="1"/>
          </p:cNvPicPr>
          <p:nvPr>
            <p:ph idx="1"/>
          </p:nvPr>
        </p:nvPicPr>
        <p:blipFill>
          <a:blip r:embed="rId2"/>
          <a:srcRect l="9466" t="47141" r="61190" b="24237"/>
          <a:stretch>
            <a:fillRect/>
          </a:stretch>
        </p:blipFill>
        <p:spPr bwMode="auto">
          <a:xfrm>
            <a:off x="0" y="1752600"/>
            <a:ext cx="6530789" cy="3581400"/>
          </a:xfrm>
          <a:prstGeom prst="rect">
            <a:avLst/>
          </a:prstGeom>
          <a:noFill/>
          <a:ln w="9525">
            <a:noFill/>
            <a:miter lim="800000"/>
            <a:headEnd/>
            <a:tailEnd/>
          </a:ln>
          <a:effectLst/>
        </p:spPr>
      </p:pic>
      <p:sp>
        <p:nvSpPr>
          <p:cNvPr id="4" name="Content Placeholder 2"/>
          <p:cNvSpPr txBox="1">
            <a:spLocks/>
          </p:cNvSpPr>
          <p:nvPr/>
        </p:nvSpPr>
        <p:spPr>
          <a:xfrm>
            <a:off x="6096000" y="1828800"/>
            <a:ext cx="2438400" cy="384016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Here we can see the categories forming clusters based on their category. The grey circles are the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centroids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of each clusters.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l="13321" t="53420" r="62038" b="16465"/>
          <a:stretch>
            <a:fillRect/>
          </a:stretch>
        </p:blipFill>
        <p:spPr bwMode="auto">
          <a:xfrm>
            <a:off x="685800" y="1981200"/>
            <a:ext cx="3810000" cy="3962399"/>
          </a:xfrm>
          <a:prstGeom prst="rect">
            <a:avLst/>
          </a:prstGeom>
          <a:noFill/>
          <a:ln w="9525">
            <a:noFill/>
            <a:miter lim="800000"/>
            <a:headEnd/>
            <a:tailEnd/>
          </a:ln>
          <a:effectLst/>
        </p:spPr>
      </p:pic>
      <p:sp>
        <p:nvSpPr>
          <p:cNvPr id="4" name="Content Placeholder 2"/>
          <p:cNvSpPr txBox="1">
            <a:spLocks/>
          </p:cNvSpPr>
          <p:nvPr/>
        </p:nvSpPr>
        <p:spPr>
          <a:xfrm>
            <a:off x="4648200" y="1828800"/>
            <a:ext cx="3962400" cy="43434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So in the next step we remove all the states and then again calculate fit the model and predict. Now we can observe that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base_elev</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summit_elev</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are highly correlated. So in the new model we remove these column and predict the output.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smtClean="0"/>
              <a:t>From this we can come on to a decision that the 3</a:t>
            </a:r>
            <a:r>
              <a:rPr lang="en-US" baseline="30000" dirty="0" smtClean="0"/>
              <a:t>rd</a:t>
            </a:r>
            <a:r>
              <a:rPr lang="en-US" dirty="0" smtClean="0"/>
              <a:t> model is the best model for us.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&amp; Findings</a:t>
            </a:r>
            <a:endParaRPr lang="en-US" dirty="0"/>
          </a:p>
        </p:txBody>
      </p:sp>
      <p:sp>
        <p:nvSpPr>
          <p:cNvPr id="3" name="Content Placeholder 2"/>
          <p:cNvSpPr>
            <a:spLocks noGrp="1"/>
          </p:cNvSpPr>
          <p:nvPr>
            <p:ph idx="1"/>
          </p:nvPr>
        </p:nvSpPr>
        <p:spPr/>
        <p:txBody>
          <a:bodyPr>
            <a:normAutofit/>
          </a:bodyPr>
          <a:lstStyle/>
          <a:p>
            <a:pPr>
              <a:buNone/>
            </a:pPr>
            <a:r>
              <a:rPr lang="en-US" dirty="0" smtClean="0"/>
              <a:t>Initially with the dataset we noticed the Big Mountain Resort data falls in a outlier portion.</a:t>
            </a:r>
          </a:p>
          <a:p>
            <a:pPr>
              <a:buNone/>
            </a:pPr>
            <a:r>
              <a:rPr lang="en-US" dirty="0" smtClean="0"/>
              <a:t>So, after training our model out model predicted the Adult Weekend price for Big Mountain Resort should be near </a:t>
            </a:r>
          </a:p>
          <a:p>
            <a:pPr>
              <a:buNone/>
            </a:pPr>
            <a:r>
              <a:rPr lang="en-US" b="1" dirty="0" smtClean="0"/>
              <a:t>73.08</a:t>
            </a:r>
            <a:r>
              <a:rPr lang="en-US" dirty="0" smtClean="0"/>
              <a:t> dollars where currently it was charging  </a:t>
            </a:r>
            <a:r>
              <a:rPr lang="en-US" b="1" dirty="0" smtClean="0"/>
              <a:t>81</a:t>
            </a:r>
            <a:r>
              <a:rPr lang="en-US" dirty="0" smtClean="0"/>
              <a:t> dollars.</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So from here we can predict that if installation of the additional chairlift the adult weekend price will go down which help increase the distribution of visitors across the mountain more people should come to visit the place.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Wrangling</a:t>
            </a:r>
            <a:endParaRPr lang="en-US" dirty="0"/>
          </a:p>
        </p:txBody>
      </p:sp>
      <p:sp>
        <p:nvSpPr>
          <p:cNvPr id="3" name="Content Placeholder 2"/>
          <p:cNvSpPr>
            <a:spLocks noGrp="1"/>
          </p:cNvSpPr>
          <p:nvPr>
            <p:ph idx="1"/>
          </p:nvPr>
        </p:nvSpPr>
        <p:spPr/>
        <p:txBody>
          <a:bodyPr/>
          <a:lstStyle/>
          <a:p>
            <a:pPr lvl="2">
              <a:buNone/>
            </a:pPr>
            <a:r>
              <a:rPr lang="en-US" dirty="0" smtClean="0"/>
              <a:t>We found the dataset Single CSV file of US resort  data From </a:t>
            </a:r>
            <a:r>
              <a:rPr lang="en-US" dirty="0" err="1" smtClean="0"/>
              <a:t>DataBase</a:t>
            </a:r>
            <a:r>
              <a:rPr lang="en-US" dirty="0" smtClean="0"/>
              <a:t> Manager updated_ski_data.csv</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a:p>
          <a:p>
            <a:pPr>
              <a:buNone/>
            </a:pPr>
            <a:endParaRPr lang="en-US" dirty="0" smtClean="0"/>
          </a:p>
          <a:p>
            <a:pPr>
              <a:buNone/>
            </a:pPr>
            <a:r>
              <a:rPr lang="en-US"/>
              <a:t> </a:t>
            </a:r>
            <a:r>
              <a:rPr lang="en-US" smtClean="0"/>
              <a:t>                                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The primary dataset looks like this-</a:t>
            </a:r>
            <a:endParaRPr lang="en-US" sz="4000" dirty="0"/>
          </a:p>
        </p:txBody>
      </p:sp>
      <p:pic>
        <p:nvPicPr>
          <p:cNvPr id="1026" name="Picture 2"/>
          <p:cNvPicPr>
            <a:picLocks noGrp="1" noChangeAspect="1" noChangeArrowheads="1"/>
          </p:cNvPicPr>
          <p:nvPr>
            <p:ph idx="1"/>
          </p:nvPr>
        </p:nvPicPr>
        <p:blipFill>
          <a:blip r:embed="rId2"/>
          <a:srcRect l="16204" t="46355" r="5209" b="15423"/>
          <a:stretch>
            <a:fillRect/>
          </a:stretch>
        </p:blipFill>
        <p:spPr bwMode="auto">
          <a:xfrm>
            <a:off x="381000" y="1676400"/>
            <a:ext cx="8130541" cy="3352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838200"/>
            <a:ext cx="3886200" cy="4495800"/>
          </a:xfrm>
        </p:spPr>
        <p:txBody>
          <a:bodyPr>
            <a:noAutofit/>
          </a:bodyPr>
          <a:lstStyle/>
          <a:p>
            <a:pPr algn="l"/>
            <a:r>
              <a:rPr lang="en-US" sz="2400" dirty="0" smtClean="0"/>
              <a:t>In the data set we can observe that few columns contains </a:t>
            </a:r>
            <a:r>
              <a:rPr lang="en-US" sz="2400" dirty="0" err="1" smtClean="0"/>
              <a:t>NaN</a:t>
            </a:r>
            <a:r>
              <a:rPr lang="en-US" sz="2400" dirty="0" smtClean="0"/>
              <a:t> </a:t>
            </a:r>
            <a:r>
              <a:rPr lang="en-US" sz="2400" dirty="0" err="1" smtClean="0"/>
              <a:t>datas</a:t>
            </a:r>
            <a:r>
              <a:rPr lang="en-US" sz="2400" dirty="0" smtClean="0"/>
              <a:t> in it. </a:t>
            </a:r>
            <a:br>
              <a:rPr lang="en-US" sz="2400" dirty="0" smtClean="0"/>
            </a:br>
            <a:endParaRPr lang="en-US" sz="2400" dirty="0"/>
          </a:p>
        </p:txBody>
      </p:sp>
      <p:pic>
        <p:nvPicPr>
          <p:cNvPr id="2050" name="Picture 2"/>
          <p:cNvPicPr>
            <a:picLocks noGrp="1" noChangeAspect="1" noChangeArrowheads="1"/>
          </p:cNvPicPr>
          <p:nvPr>
            <p:ph idx="1"/>
          </p:nvPr>
        </p:nvPicPr>
        <p:blipFill>
          <a:blip r:embed="rId2"/>
          <a:srcRect l="13971" t="29560" r="65741"/>
          <a:stretch>
            <a:fillRect/>
          </a:stretch>
        </p:blipFill>
        <p:spPr bwMode="auto">
          <a:xfrm>
            <a:off x="1066800" y="601814"/>
            <a:ext cx="3048000" cy="563990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Handeling</a:t>
            </a:r>
            <a:r>
              <a:rPr lang="en-US" dirty="0" smtClean="0"/>
              <a:t> NULL Values</a:t>
            </a:r>
            <a:endParaRPr lang="en-US" dirty="0"/>
          </a:p>
        </p:txBody>
      </p:sp>
      <p:sp>
        <p:nvSpPr>
          <p:cNvPr id="3" name="Content Placeholder 2"/>
          <p:cNvSpPr>
            <a:spLocks noGrp="1"/>
          </p:cNvSpPr>
          <p:nvPr>
            <p:ph idx="1"/>
          </p:nvPr>
        </p:nvSpPr>
        <p:spPr>
          <a:xfrm>
            <a:off x="457200" y="1600201"/>
            <a:ext cx="4114800" cy="4495800"/>
          </a:xfrm>
        </p:spPr>
        <p:txBody>
          <a:bodyPr>
            <a:normAutofit fontScale="92500" lnSpcReduction="20000"/>
          </a:bodyPr>
          <a:lstStyle/>
          <a:p>
            <a:pPr>
              <a:buNone/>
            </a:pPr>
            <a:r>
              <a:rPr lang="en-US" sz="2400" dirty="0" smtClean="0"/>
              <a:t>To handle the  </a:t>
            </a:r>
            <a:r>
              <a:rPr lang="en-US" sz="2400" dirty="0" err="1" smtClean="0"/>
              <a:t>NaN</a:t>
            </a:r>
            <a:r>
              <a:rPr lang="en-US" sz="2400" dirty="0" smtClean="0"/>
              <a:t> values in the columns </a:t>
            </a:r>
            <a:r>
              <a:rPr lang="en-US" sz="2400" dirty="0" err="1" smtClean="0"/>
              <a:t>fastEight</a:t>
            </a:r>
            <a:r>
              <a:rPr lang="en-US" sz="2400" dirty="0" smtClean="0"/>
              <a:t>, Runs, </a:t>
            </a:r>
            <a:r>
              <a:rPr lang="en-US" sz="2400" dirty="0" err="1" smtClean="0"/>
              <a:t>TerrainParks</a:t>
            </a:r>
            <a:r>
              <a:rPr lang="en-US" sz="2400" dirty="0" smtClean="0"/>
              <a:t>, </a:t>
            </a:r>
            <a:r>
              <a:rPr lang="en-US" sz="2400" dirty="0" err="1" smtClean="0"/>
              <a:t>LongestRun_mi</a:t>
            </a:r>
            <a:r>
              <a:rPr lang="en-US" sz="2400" dirty="0" smtClean="0"/>
              <a:t>, </a:t>
            </a:r>
            <a:r>
              <a:rPr lang="en-US" sz="2400" dirty="0" err="1" smtClean="0"/>
              <a:t>SkiableTerrain_ac</a:t>
            </a:r>
            <a:r>
              <a:rPr lang="en-US" sz="2400" dirty="0" smtClean="0"/>
              <a:t>, Snow </a:t>
            </a:r>
            <a:r>
              <a:rPr lang="en-US" sz="2400" dirty="0" err="1" smtClean="0"/>
              <a:t>Making_ac</a:t>
            </a:r>
            <a:r>
              <a:rPr lang="en-US" sz="2400" dirty="0" smtClean="0"/>
              <a:t> , </a:t>
            </a:r>
            <a:r>
              <a:rPr lang="en-US" sz="2400" dirty="0" err="1" smtClean="0"/>
              <a:t>daysOpenLastYear</a:t>
            </a:r>
            <a:r>
              <a:rPr lang="en-US" sz="2400" dirty="0" smtClean="0"/>
              <a:t> , </a:t>
            </a:r>
            <a:r>
              <a:rPr lang="en-US" sz="2400" dirty="0" err="1" smtClean="0"/>
              <a:t>yearsOpen</a:t>
            </a:r>
            <a:r>
              <a:rPr lang="en-US" sz="2400" dirty="0" smtClean="0"/>
              <a:t> , </a:t>
            </a:r>
            <a:r>
              <a:rPr lang="en-US" sz="2400" dirty="0" err="1" smtClean="0"/>
              <a:t>averageSnowfall</a:t>
            </a:r>
            <a:r>
              <a:rPr lang="en-US" sz="2400" dirty="0" smtClean="0"/>
              <a:t> , </a:t>
            </a:r>
            <a:r>
              <a:rPr lang="en-US" sz="2400" dirty="0" err="1" smtClean="0"/>
              <a:t>AdultWeekday</a:t>
            </a:r>
            <a:r>
              <a:rPr lang="en-US" sz="2400" dirty="0" smtClean="0"/>
              <a:t> ,</a:t>
            </a:r>
            <a:r>
              <a:rPr lang="en-US" sz="2400" dirty="0" err="1" smtClean="0"/>
              <a:t>AdultWeekend</a:t>
            </a:r>
            <a:r>
              <a:rPr lang="en-US" sz="2400" dirty="0" smtClean="0"/>
              <a:t> ,</a:t>
            </a:r>
            <a:r>
              <a:rPr lang="en-US" sz="2400" dirty="0" err="1" smtClean="0"/>
              <a:t>projectedDaysOpen</a:t>
            </a:r>
            <a:r>
              <a:rPr lang="en-US" sz="2400" dirty="0" smtClean="0"/>
              <a:t> , </a:t>
            </a:r>
            <a:r>
              <a:rPr lang="en-US" sz="2400" dirty="0" err="1" smtClean="0"/>
              <a:t>NightSkiing_ac</a:t>
            </a:r>
            <a:r>
              <a:rPr lang="en-US" sz="2400" dirty="0" smtClean="0"/>
              <a:t>  we replaced the </a:t>
            </a:r>
            <a:r>
              <a:rPr lang="en-US" sz="2400" dirty="0" err="1" smtClean="0"/>
              <a:t>NaN</a:t>
            </a:r>
            <a:r>
              <a:rPr lang="en-US" sz="2400" dirty="0" smtClean="0"/>
              <a:t> values with the Mean values of the column.</a:t>
            </a:r>
            <a:endParaRPr lang="en-US" sz="2400" dirty="0"/>
          </a:p>
        </p:txBody>
      </p:sp>
      <p:pic>
        <p:nvPicPr>
          <p:cNvPr id="4" name="Picture 2"/>
          <p:cNvPicPr>
            <a:picLocks noChangeAspect="1" noChangeArrowheads="1"/>
          </p:cNvPicPr>
          <p:nvPr/>
        </p:nvPicPr>
        <p:blipFill>
          <a:blip r:embed="rId2"/>
          <a:srcRect l="6482" t="27939" r="69444"/>
          <a:stretch>
            <a:fillRect/>
          </a:stretch>
        </p:blipFill>
        <p:spPr bwMode="auto">
          <a:xfrm>
            <a:off x="4876800" y="1509402"/>
            <a:ext cx="3352800" cy="53485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895600"/>
            <a:ext cx="4876800" cy="944562"/>
          </a:xfrm>
        </p:spPr>
        <p:txBody>
          <a:bodyPr>
            <a:normAutofit/>
          </a:bodyPr>
          <a:lstStyle/>
          <a:p>
            <a:r>
              <a:rPr lang="en-US" sz="2000" dirty="0" smtClean="0"/>
              <a:t>After removing NAN values</a:t>
            </a:r>
            <a:endParaRPr lang="en-US" sz="2000" dirty="0"/>
          </a:p>
        </p:txBody>
      </p:sp>
      <p:pic>
        <p:nvPicPr>
          <p:cNvPr id="3074" name="Picture 2"/>
          <p:cNvPicPr>
            <a:picLocks noGrp="1" noChangeAspect="1" noChangeArrowheads="1"/>
          </p:cNvPicPr>
          <p:nvPr>
            <p:ph idx="1"/>
          </p:nvPr>
        </p:nvPicPr>
        <p:blipFill>
          <a:blip r:embed="rId2"/>
          <a:srcRect l="6482" t="27939" r="69444"/>
          <a:stretch>
            <a:fillRect/>
          </a:stretch>
        </p:blipFill>
        <p:spPr bwMode="auto">
          <a:xfrm>
            <a:off x="381000" y="1509402"/>
            <a:ext cx="3352800" cy="534859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lstStyle/>
          <a:p>
            <a:pPr>
              <a:buNone/>
            </a:pPr>
            <a:r>
              <a:rPr lang="en-US" dirty="0" smtClean="0"/>
              <a:t>After plotting the state and region </a:t>
            </a:r>
            <a:r>
              <a:rPr lang="en-US" dirty="0" err="1" smtClean="0"/>
              <a:t>barplot</a:t>
            </a:r>
            <a:r>
              <a:rPr lang="en-US" dirty="0" smtClean="0"/>
              <a:t> we can observe that the data present in these two columns are quite same.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and Region </a:t>
            </a:r>
            <a:r>
              <a:rPr lang="en-US" dirty="0" smtClean="0"/>
              <a:t>columns </a:t>
            </a:r>
            <a:r>
              <a:rPr lang="en-US" dirty="0" err="1" smtClean="0"/>
              <a:t>barplot</a:t>
            </a:r>
            <a:endParaRPr lang="en-US" dirty="0"/>
          </a:p>
        </p:txBody>
      </p:sp>
      <p:pic>
        <p:nvPicPr>
          <p:cNvPr id="4098" name="Picture 2"/>
          <p:cNvPicPr>
            <a:picLocks noGrp="1" noChangeAspect="1" noChangeArrowheads="1"/>
          </p:cNvPicPr>
          <p:nvPr>
            <p:ph idx="1"/>
          </p:nvPr>
        </p:nvPicPr>
        <p:blipFill>
          <a:blip r:embed="rId2"/>
          <a:srcRect l="14815" t="24464" r="31481"/>
          <a:stretch>
            <a:fillRect/>
          </a:stretch>
        </p:blipFill>
        <p:spPr bwMode="auto">
          <a:xfrm>
            <a:off x="1" y="2021064"/>
            <a:ext cx="4419600" cy="3312935"/>
          </a:xfrm>
          <a:prstGeom prst="rect">
            <a:avLst/>
          </a:prstGeom>
          <a:noFill/>
          <a:ln w="9525">
            <a:noFill/>
            <a:miter lim="800000"/>
            <a:headEnd/>
            <a:tailEnd/>
          </a:ln>
          <a:effectLst/>
        </p:spPr>
      </p:pic>
      <p:pic>
        <p:nvPicPr>
          <p:cNvPr id="4" name="Picture 2"/>
          <p:cNvPicPr>
            <a:picLocks noChangeAspect="1" noChangeArrowheads="1"/>
          </p:cNvPicPr>
          <p:nvPr/>
        </p:nvPicPr>
        <p:blipFill>
          <a:blip r:embed="rId2"/>
          <a:srcRect l="14815" t="24464" r="31481"/>
          <a:stretch>
            <a:fillRect/>
          </a:stretch>
        </p:blipFill>
        <p:spPr bwMode="auto">
          <a:xfrm>
            <a:off x="4419600" y="2133600"/>
            <a:ext cx="4343238" cy="325567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So to avoid duplicate columns we need to drop Region column.</a:t>
            </a:r>
          </a:p>
          <a:p>
            <a:pPr>
              <a:buNone/>
            </a:pPr>
            <a:r>
              <a:rPr lang="en-US" sz="2400" dirty="0" smtClean="0"/>
              <a:t>After this we need to find out the outliers value present in the columns to get rid of the out </a:t>
            </a:r>
            <a:r>
              <a:rPr lang="en-US" sz="2400" dirty="0" err="1" smtClean="0"/>
              <a:t>liers</a:t>
            </a:r>
            <a:r>
              <a:rPr lang="en-US" sz="2400" dirty="0" smtClean="0"/>
              <a:t>. For this we plotted a </a:t>
            </a:r>
            <a:r>
              <a:rPr lang="en-US" sz="2400" dirty="0" err="1" smtClean="0"/>
              <a:t>boxplot</a:t>
            </a:r>
            <a:r>
              <a:rPr lang="en-US" sz="2400" dirty="0" smtClean="0"/>
              <a:t>. </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381</TotalTime>
  <Words>482</Words>
  <Application>Microsoft Office PowerPoint</Application>
  <PresentationFormat>On-screen Show (4:3)</PresentationFormat>
  <Paragraphs>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Project overview &amp; Data</vt:lpstr>
      <vt:lpstr>Data Wrangling</vt:lpstr>
      <vt:lpstr>The primary dataset looks like this-</vt:lpstr>
      <vt:lpstr>In the data set we can observe that few columns contains NaN datas in it.  </vt:lpstr>
      <vt:lpstr>Handeling NULL Values</vt:lpstr>
      <vt:lpstr>After removing NAN values</vt:lpstr>
      <vt:lpstr>Exploratory Data Analysis</vt:lpstr>
      <vt:lpstr>State and Region columns barplot</vt:lpstr>
      <vt:lpstr>Slide 9</vt:lpstr>
      <vt:lpstr>Plotting BoxPlot</vt:lpstr>
      <vt:lpstr>After removing outliers</vt:lpstr>
      <vt:lpstr>Identification and creation of features plotting correlation heatmap</vt:lpstr>
      <vt:lpstr>Cluster forming</vt:lpstr>
      <vt:lpstr>Pre-processing and Training Data Development</vt:lpstr>
      <vt:lpstr>Modeling </vt:lpstr>
      <vt:lpstr>Slide 16</vt:lpstr>
      <vt:lpstr>Model Selection</vt:lpstr>
      <vt:lpstr>Observation &amp; Findings</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&amp; Data</dc:title>
  <dc:creator>JIJO</dc:creator>
  <cp:lastModifiedBy>JIJO</cp:lastModifiedBy>
  <cp:revision>28</cp:revision>
  <dcterms:created xsi:type="dcterms:W3CDTF">2020-06-03T08:16:32Z</dcterms:created>
  <dcterms:modified xsi:type="dcterms:W3CDTF">2020-07-09T17:57:11Z</dcterms:modified>
</cp:coreProperties>
</file>