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4" r:id="rId7"/>
    <p:sldId id="261" r:id="rId8"/>
    <p:sldId id="262" r:id="rId9"/>
    <p:sldId id="263"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2F1A1F13-59D3-4FD1-9C19-5F5E1EB41DAA}" type="datetimeFigureOut">
              <a:rPr lang="en-US" smtClean="0"/>
              <a:t>09-Sep-20</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36E2ED1B-B5A3-42DD-AD63-5D1E8E132880}" type="slidenum">
              <a:rPr lang="en-US" smtClean="0"/>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F1A1F13-59D3-4FD1-9C19-5F5E1EB41DAA}" type="datetimeFigureOut">
              <a:rPr lang="en-US" smtClean="0"/>
              <a:t>09-Sep-20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6E2ED1B-B5A3-42DD-AD63-5D1E8E13288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F1A1F13-59D3-4FD1-9C19-5F5E1EB41DAA}" type="datetimeFigureOut">
              <a:rPr lang="en-US" smtClean="0"/>
              <a:t>09-Sep-20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6E2ED1B-B5A3-42DD-AD63-5D1E8E13288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F1A1F13-59D3-4FD1-9C19-5F5E1EB41DAA}" type="datetimeFigureOut">
              <a:rPr lang="en-US" smtClean="0"/>
              <a:t>09-Sep-20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6E2ED1B-B5A3-42DD-AD63-5D1E8E13288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F1A1F13-59D3-4FD1-9C19-5F5E1EB41DAA}" type="datetimeFigureOut">
              <a:rPr lang="en-US" smtClean="0"/>
              <a:t>09-Sep-20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6E2ED1B-B5A3-42DD-AD63-5D1E8E132880}" type="slidenum">
              <a:rPr lang="en-US" smtClean="0"/>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F1A1F13-59D3-4FD1-9C19-5F5E1EB41DAA}" type="datetimeFigureOut">
              <a:rPr lang="en-US" smtClean="0"/>
              <a:t>09-Sep-20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6E2ED1B-B5A3-42DD-AD63-5D1E8E13288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F1A1F13-59D3-4FD1-9C19-5F5E1EB41DAA}" type="datetimeFigureOut">
              <a:rPr lang="en-US" smtClean="0"/>
              <a:t>09-Sep-20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6E2ED1B-B5A3-42DD-AD63-5D1E8E132880}" type="slidenum">
              <a:rPr lang="en-US" smtClean="0"/>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2F1A1F13-59D3-4FD1-9C19-5F5E1EB41DAA}" type="datetimeFigureOut">
              <a:rPr lang="en-US" smtClean="0"/>
              <a:t>09-Sep-20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6E2ED1B-B5A3-42DD-AD63-5D1E8E13288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F1A1F13-59D3-4FD1-9C19-5F5E1EB41DAA}" type="datetimeFigureOut">
              <a:rPr lang="en-US" smtClean="0"/>
              <a:t>09-Sep-20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6E2ED1B-B5A3-42DD-AD63-5D1E8E13288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F1A1F13-59D3-4FD1-9C19-5F5E1EB41DAA}" type="datetimeFigureOut">
              <a:rPr lang="en-US" smtClean="0"/>
              <a:t>09-Sep-20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6E2ED1B-B5A3-42DD-AD63-5D1E8E13288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2F1A1F13-59D3-4FD1-9C19-5F5E1EB41DAA}" type="datetimeFigureOut">
              <a:rPr lang="en-US" smtClean="0"/>
              <a:t>09-Sep-20</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36E2ED1B-B5A3-42DD-AD63-5D1E8E13288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2F1A1F13-59D3-4FD1-9C19-5F5E1EB41DAA}" type="datetimeFigureOut">
              <a:rPr lang="en-US" smtClean="0"/>
              <a:t>09-Sep-20</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36E2ED1B-B5A3-42DD-AD63-5D1E8E132880}"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a:xfrm>
            <a:off x="990600" y="1828800"/>
            <a:ext cx="7772400" cy="1508760"/>
          </a:xfrm>
        </p:spPr>
        <p:txBody>
          <a:bodyPr>
            <a:normAutofit fontScale="85000" lnSpcReduction="10000"/>
          </a:bodyPr>
          <a:lstStyle/>
          <a:p>
            <a:r>
              <a:rPr lang="en-US" sz="6600" dirty="0" smtClean="0"/>
              <a:t>HR Analysis &amp; Prediction</a:t>
            </a:r>
            <a:endParaRPr lang="en-US" sz="6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people </a:t>
            </a:r>
            <a:r>
              <a:rPr lang="en-US" dirty="0" smtClean="0"/>
              <a:t>doing overtime</a:t>
            </a:r>
            <a:endParaRPr lang="en-US" dirty="0"/>
          </a:p>
        </p:txBody>
      </p:sp>
      <p:sp>
        <p:nvSpPr>
          <p:cNvPr id="3" name="Content Placeholder 2"/>
          <p:cNvSpPr>
            <a:spLocks noGrp="1"/>
          </p:cNvSpPr>
          <p:nvPr>
            <p:ph idx="1"/>
          </p:nvPr>
        </p:nvSpPr>
        <p:spPr/>
        <p:txBody>
          <a:bodyPr/>
          <a:lstStyle/>
          <a:p>
            <a:pPr>
              <a:buNone/>
            </a:pPr>
            <a:r>
              <a:rPr lang="en-US" dirty="0" smtClean="0"/>
              <a:t>	For the sake of the organization work, people have to do overtime work sometimes. Because of which companies might pay them extra money some times. Let us check which kind of people are more into doing overtime.</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22530" name="Picture 2"/>
          <p:cNvPicPr>
            <a:picLocks noGrp="1" noChangeAspect="1" noChangeArrowheads="1"/>
          </p:cNvPicPr>
          <p:nvPr>
            <p:ph idx="1"/>
          </p:nvPr>
        </p:nvPicPr>
        <p:blipFill>
          <a:blip r:embed="rId2"/>
          <a:srcRect l="20588" t="40036" r="52941" b="21333"/>
          <a:stretch>
            <a:fillRect/>
          </a:stretch>
        </p:blipFill>
        <p:spPr bwMode="auto">
          <a:xfrm>
            <a:off x="250373" y="0"/>
            <a:ext cx="8893627" cy="6917266"/>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None/>
            </a:pPr>
            <a:r>
              <a:rPr lang="en-US" dirty="0" smtClean="0"/>
              <a:t>	As  we can see from the diagram most people are not into doing overtime for the organization and those people who do overtime, maximum of them fall in 30-45 years age spam. And for the people who are doing overtime organization may have to pay extra pay for their work.</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a:t>
            </a:r>
            <a:r>
              <a:rPr lang="en-US" dirty="0" smtClean="0"/>
              <a:t>Years &amp; companies they have worked for</a:t>
            </a:r>
            <a:endParaRPr lang="en-US" dirty="0"/>
          </a:p>
        </p:txBody>
      </p:sp>
      <p:sp>
        <p:nvSpPr>
          <p:cNvPr id="3" name="Content Placeholder 2"/>
          <p:cNvSpPr>
            <a:spLocks noGrp="1"/>
          </p:cNvSpPr>
          <p:nvPr>
            <p:ph idx="1"/>
          </p:nvPr>
        </p:nvSpPr>
        <p:spPr/>
        <p:txBody>
          <a:bodyPr/>
          <a:lstStyle/>
          <a:p>
            <a:pPr>
              <a:buNone/>
            </a:pPr>
            <a:r>
              <a:rPr lang="en-US" dirty="0" smtClean="0"/>
              <a:t>	Based on years of experience and number of companies people have worked for pay roll may differ from person to person. So it’s an important aspect for the organization. Let’s see the experience of the employees and number of companies they have worked for.</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23554" name="Picture 2"/>
          <p:cNvPicPr>
            <a:picLocks noGrp="1" noChangeAspect="1" noChangeArrowheads="1"/>
          </p:cNvPicPr>
          <p:nvPr>
            <p:ph idx="1"/>
          </p:nvPr>
        </p:nvPicPr>
        <p:blipFill>
          <a:blip r:embed="rId2"/>
          <a:srcRect l="13726" t="40036" r="13725" b="10295"/>
          <a:stretch>
            <a:fillRect/>
          </a:stretch>
        </p:blipFill>
        <p:spPr bwMode="auto">
          <a:xfrm>
            <a:off x="-22579" y="0"/>
            <a:ext cx="9318979" cy="68580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24578" name="Picture 2"/>
          <p:cNvPicPr>
            <a:picLocks noGrp="1" noChangeAspect="1" noChangeArrowheads="1"/>
          </p:cNvPicPr>
          <p:nvPr>
            <p:ph idx="1"/>
          </p:nvPr>
        </p:nvPicPr>
        <p:blipFill>
          <a:blip r:embed="rId2"/>
          <a:srcRect l="14706" t="52913" r="53922" b="8456"/>
          <a:stretch>
            <a:fillRect/>
          </a:stretch>
        </p:blipFill>
        <p:spPr bwMode="auto">
          <a:xfrm>
            <a:off x="0" y="1"/>
            <a:ext cx="9256486" cy="68580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None/>
            </a:pPr>
            <a:r>
              <a:rPr lang="en-US" dirty="0" smtClean="0"/>
              <a:t>	So based on the analysis we can see majority of the people are 5-10 years of experienced and majority of the people worked in 1 organization before.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Education</a:t>
            </a:r>
            <a:endParaRPr lang="en-US" dirty="0"/>
          </a:p>
        </p:txBody>
      </p:sp>
      <p:sp>
        <p:nvSpPr>
          <p:cNvPr id="3" name="Content Placeholder 2"/>
          <p:cNvSpPr>
            <a:spLocks noGrp="1"/>
          </p:cNvSpPr>
          <p:nvPr>
            <p:ph idx="1"/>
          </p:nvPr>
        </p:nvSpPr>
        <p:spPr>
          <a:xfrm>
            <a:off x="304800" y="1752600"/>
            <a:ext cx="4191000" cy="4572000"/>
          </a:xfrm>
        </p:spPr>
        <p:txBody>
          <a:bodyPr>
            <a:normAutofit fontScale="92500" lnSpcReduction="20000"/>
          </a:bodyPr>
          <a:lstStyle/>
          <a:p>
            <a:pPr>
              <a:buNone/>
            </a:pPr>
            <a:r>
              <a:rPr lang="en-US" dirty="0" smtClean="0"/>
              <a:t>	Companies may have to offer LPA based on the education of the candidate also. More qualified the person, more chances of offering the role to that person and pay roll will vary on that. Here we can see in the organization most of the people have 3 certifications or </a:t>
            </a:r>
            <a:r>
              <a:rPr lang="en-US" dirty="0" err="1" smtClean="0"/>
              <a:t>degress</a:t>
            </a:r>
            <a:r>
              <a:rPr lang="en-US" dirty="0" smtClean="0"/>
              <a:t>.</a:t>
            </a:r>
            <a:endParaRPr lang="en-US" dirty="0"/>
          </a:p>
        </p:txBody>
      </p:sp>
      <p:pic>
        <p:nvPicPr>
          <p:cNvPr id="25602" name="Picture 2"/>
          <p:cNvPicPr>
            <a:picLocks noChangeAspect="1" noChangeArrowheads="1"/>
          </p:cNvPicPr>
          <p:nvPr/>
        </p:nvPicPr>
        <p:blipFill>
          <a:blip r:embed="rId2"/>
          <a:srcRect l="17570" t="43956" r="17423" b="13187"/>
          <a:stretch>
            <a:fillRect/>
          </a:stretch>
        </p:blipFill>
        <p:spPr bwMode="auto">
          <a:xfrm>
            <a:off x="4572000" y="2438400"/>
            <a:ext cx="4572000" cy="29718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 &amp; Findings</a:t>
            </a:r>
            <a:endParaRPr lang="en-US" dirty="0"/>
          </a:p>
        </p:txBody>
      </p:sp>
      <p:sp>
        <p:nvSpPr>
          <p:cNvPr id="3" name="Content Placeholder 2"/>
          <p:cNvSpPr>
            <a:spLocks noGrp="1"/>
          </p:cNvSpPr>
          <p:nvPr>
            <p:ph idx="1"/>
          </p:nvPr>
        </p:nvSpPr>
        <p:spPr/>
        <p:txBody>
          <a:bodyPr/>
          <a:lstStyle/>
          <a:p>
            <a:pPr>
              <a:buNone/>
            </a:pPr>
            <a:r>
              <a:rPr lang="en-US" dirty="0" smtClean="0"/>
              <a:t>	Mentioned above points are most important and surely </a:t>
            </a:r>
            <a:r>
              <a:rPr lang="en-US" dirty="0" smtClean="0"/>
              <a:t>shall help the HR team to find a pattern or find and filter the criteria which are most </a:t>
            </a:r>
            <a:r>
              <a:rPr lang="en-US" dirty="0" smtClean="0"/>
              <a:t>responsible </a:t>
            </a:r>
            <a:r>
              <a:rPr lang="en-US" dirty="0" smtClean="0"/>
              <a:t>for </a:t>
            </a:r>
            <a:r>
              <a:rPr lang="en-US" dirty="0" smtClean="0"/>
              <a:t>attrition.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None/>
            </a:pPr>
            <a:r>
              <a:rPr lang="en-US" dirty="0" smtClean="0"/>
              <a:t>			</a:t>
            </a:r>
          </a:p>
          <a:p>
            <a:pPr>
              <a:buNone/>
            </a:pPr>
            <a:endParaRPr lang="en-US" dirty="0" smtClean="0"/>
          </a:p>
          <a:p>
            <a:pPr>
              <a:buNone/>
            </a:pPr>
            <a:endParaRPr lang="en-US" dirty="0" smtClean="0"/>
          </a:p>
          <a:p>
            <a:pPr>
              <a:buNone/>
            </a:pPr>
            <a:r>
              <a:rPr lang="en-US" dirty="0" smtClean="0"/>
              <a:t>	</a:t>
            </a:r>
            <a:r>
              <a:rPr lang="en-US" dirty="0" smtClean="0"/>
              <a:t>		     </a:t>
            </a:r>
            <a:r>
              <a:rPr lang="en-US" sz="5400" dirty="0" smtClean="0"/>
              <a:t>Thank you</a:t>
            </a:r>
            <a:endParaRPr lang="en-US" sz="5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1011936"/>
          </a:xfrm>
        </p:spPr>
        <p:txBody>
          <a:bodyPr/>
          <a:lstStyle/>
          <a:p>
            <a:r>
              <a:rPr lang="en-US" dirty="0" smtClean="0"/>
              <a:t>What is HR Analytics ?</a:t>
            </a:r>
            <a:endParaRPr lang="en-US" dirty="0"/>
          </a:p>
        </p:txBody>
      </p:sp>
      <p:sp>
        <p:nvSpPr>
          <p:cNvPr id="3" name="Content Placeholder 2"/>
          <p:cNvSpPr>
            <a:spLocks noGrp="1"/>
          </p:cNvSpPr>
          <p:nvPr>
            <p:ph idx="1"/>
          </p:nvPr>
        </p:nvSpPr>
        <p:spPr>
          <a:xfrm>
            <a:off x="762000" y="2209800"/>
            <a:ext cx="3962400" cy="3017040"/>
          </a:xfrm>
        </p:spPr>
        <p:txBody>
          <a:bodyPr>
            <a:normAutofit/>
          </a:bodyPr>
          <a:lstStyle/>
          <a:p>
            <a:pPr>
              <a:buNone/>
            </a:pPr>
            <a:r>
              <a:rPr lang="en-US" sz="2000" dirty="0" smtClean="0"/>
              <a:t>	HR </a:t>
            </a:r>
            <a:r>
              <a:rPr lang="en-US" sz="2000" dirty="0" smtClean="0"/>
              <a:t>Analytics helps us with interpreting organizational data. It finds out the people-related trends in the data and helps the HR Department take the appropriate steps to keep the organization running smoothly and profitably</a:t>
            </a:r>
            <a:r>
              <a:rPr lang="en-US" sz="2000" dirty="0" smtClean="0"/>
              <a:t>. </a:t>
            </a:r>
            <a:endParaRPr lang="en-US" sz="2000" dirty="0"/>
          </a:p>
        </p:txBody>
      </p:sp>
      <p:pic>
        <p:nvPicPr>
          <p:cNvPr id="1026" name="Picture 2" descr="https://blueprintbusinesssolutionscorp.com/wp-content/uploads/2017/12/attrition.png"/>
          <p:cNvPicPr>
            <a:picLocks noChangeAspect="1" noChangeArrowheads="1"/>
          </p:cNvPicPr>
          <p:nvPr/>
        </p:nvPicPr>
        <p:blipFill>
          <a:blip r:embed="rId2"/>
          <a:srcRect/>
          <a:stretch>
            <a:fillRect/>
          </a:stretch>
        </p:blipFill>
        <p:spPr bwMode="auto">
          <a:xfrm>
            <a:off x="4724400" y="2209800"/>
            <a:ext cx="3401063" cy="25908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762000" y="2286000"/>
            <a:ext cx="4419600" cy="4572000"/>
          </a:xfrm>
        </p:spPr>
        <p:txBody>
          <a:bodyPr/>
          <a:lstStyle/>
          <a:p>
            <a:pPr>
              <a:buNone/>
            </a:pPr>
            <a:r>
              <a:rPr lang="en-US" dirty="0" smtClean="0"/>
              <a:t>	Lets jump into the details of our findings after analysis of an Sales organization data and the predictions we can made from that.</a:t>
            </a:r>
            <a:endParaRPr lang="en-US" dirty="0"/>
          </a:p>
        </p:txBody>
      </p:sp>
      <p:pic>
        <p:nvPicPr>
          <p:cNvPr id="15362" name="Picture 2" descr="Free Vector | Businessman with a great idea"/>
          <p:cNvPicPr>
            <a:picLocks noChangeAspect="1" noChangeArrowheads="1"/>
          </p:cNvPicPr>
          <p:nvPr/>
        </p:nvPicPr>
        <p:blipFill>
          <a:blip r:embed="rId2"/>
          <a:srcRect/>
          <a:stretch>
            <a:fillRect/>
          </a:stretch>
        </p:blipFill>
        <p:spPr bwMode="auto">
          <a:xfrm>
            <a:off x="5334000" y="1905000"/>
            <a:ext cx="3429000" cy="34290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Job Roles in the Organization</a:t>
            </a:r>
            <a:endParaRPr lang="en-US" sz="3600" dirty="0"/>
          </a:p>
        </p:txBody>
      </p:sp>
      <p:sp>
        <p:nvSpPr>
          <p:cNvPr id="3" name="Content Placeholder 2"/>
          <p:cNvSpPr>
            <a:spLocks noGrp="1"/>
          </p:cNvSpPr>
          <p:nvPr>
            <p:ph idx="1"/>
          </p:nvPr>
        </p:nvSpPr>
        <p:spPr/>
        <p:txBody>
          <a:bodyPr/>
          <a:lstStyle/>
          <a:p>
            <a:pPr>
              <a:buNone/>
            </a:pPr>
            <a:r>
              <a:rPr lang="en-US" dirty="0" smtClean="0"/>
              <a:t>	In an organizations responsibilities and roles are divided into departments. There can be various types of roles based on qualification, Experience etc. Let’s take a Look at the various types of roles and amount of people working in that.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16386" name="AutoShape 2" descr="data:image/png;base64,iVBORw0KGgoAAAANSUhEUgAABJUAAAM2CAYAAABPG7IQAAAABHNCSVQICAgIfAhkiAAAAAlwSFlzAAALEgAACxIB0t1+/AAAADl0RVh0U29mdHdhcmUAbWF0cGxvdGxpYiB2ZXJzaW9uIDMuMC4zLCBodHRwOi8vbWF0cGxvdGxpYi5vcmcvnQurowAAIABJREFUeJzs3X+sZHd53/HPAwvkByQ28TU1a1MjcCpATQxZWVCkhpqqgKXUkAIyEsEitEYqRCChJISoiZvWbRAQlNCWysgEk0DAgRCcFtEQhx9KIqBr4oLBiViIwYtde/kNpUW1efrHni039mV9n92dO3ft10sa3TPf+c7Ms/CP9daZc6q7AwAAAAAT91n3AAAAAACcfEQlAAAAAMZEJQAAAADGRCUAAAAAxkQlAAAAAMZEJQAAAADGRCUAgKGq6qp65D3tuwAAJkQlAIBFVX2gqv75Cf7MS6vq/1bVN6vqq1X1F1X1hBP5HQAA6yAqAQCs3tu7+4FJTkvy/iS/v+Z5AACOm6gEALCFqvoXVXWgqr5cVVdX1UPvtOWCqvpsVX2xql5VVXf731XdfXuStyTZW1Ubg+86su8BVfXqqvp8Vd1aVf+5qr7/uP6hAADHSFQCALiTqjo/yb9P8uwkZyT5XJK33WnbM5LsS/K4JBcm+dltfO79kzwvyZeSfGXwXUe8MsmPJjk3ySOT7E3yK9v/lwEAnDjV3eueAQBgV6iqDyT53SRPSPKl7v6FZf2BORyBzunuG6uqkzytu9+7vP4vk/yz7n7yFp95aZJXJPlWkgcl+eqy9wPL61ds47vOSfKZJN9M8mPd/Zll7xOSvLW7H76C/zkAAI7KmUoAAHf10Bw+YyhJ0t3fzOGzi/Zu2nPTpuPPLe/5Xq7q7lOSPCTJ9Ul+YvhdSbKR5AeSXLtc8PurSd67rAMA7DhRCQDgrm5O8nePPKmqH0zyI0m+sGnPWZuOH7a856i6+4tJXpjk0qo6Y/BdSfLFJP87yWO6+5Tl8cPLBcABAHacqAQAcFdvTfL8qjq3qh6Q5N8l+Uh337hpz89X1alVdVaSlyR5+3Y+uLv/Ksl/S/ILg+9Kd38nyRuSvLaqTk+SqtpbVU851n8kAMDxEJUAAP627u5rkvyrJO9MckuSRyS56E773p3k2iTXJfmvSa4YfMerklxSVadv87uO+MUkB5J8uKq+nuRPkvy9wfcCAJwwLtQNALCoqo8l+bXu/sN1zwIAsNs5UwkAIElVPSbJo5L85bpnAQA4GYhKAMC9XlW9MskfJ/nF7v7c3e0HAMDP3wAAAAA4Bs5UAgAAAGBMVAIAAABgbM+6Bzgep512Wp999tnrHgMAAADgHuPaa6/9Yndv3N2+kzoqnX322dm/f/+6xwAAAAC4x6iqbd24xM/fAAAAABgTlQAAAAAYE5UAAAAAGBOVAAAAABgTlQAAAAAYE5UAAAAAGBOVAAAAABgTlQAAAAAYE5UAAAAAGBOVAAAAABgTlQAAAAAYE5UAAAAAGBOVAAAAABgTlQAAAAAYE5UAAAAAGBOVAAAAABgTlQAAAAAYE5UAAAAAGBOVAAAAABgTlQAAAAAYE5UAAAAAGBOVAAAAABgTlQAAAAAYE5UAAAAAGBOVAAAAABgTlQAAAAAYE5UAAAAAGBOVAAAAABgTlQAAAAAYE5UAAAAAGBOVAAAAABgTlQAAAAAYE5UAAAAAGBOVAAAAABjbs+4BdtpP/Pyb1z0Ci2tf9bx1jwAAAAAcI2cqAQAAADAmKgEAAAAwJioBAAAAMCYqAQAAADAmKgEAAAAwJioBAAAAMCYqAQAAADAmKgEAAAAwJioBAAAAMCYqAQAAADAmKgEAAAAwJioBAAAAMCYqAQAAADAmKgEAAAAwJioBAAAAMCYqAQAAADAmKgEAAAAwJioBAAAAMCYqAQAAADAmKgEAAAAwJioBAAAAMCYqAQAAADAmKgEAAAAwJioBAAAAMCYqAQAAADAmKgEAAAAwJioBAAAAMCYqAQAAADAmKgEAAAAwJioBAAAAMCYqAQAAADAmKgEAAAAwJioBAAAAMCYqAQAAADAmKgEAAAAwJioBAAAAMCYqAQAAADAmKgEAAAAwJioBAAAAMCYqAQAAADAmKgEAAAAwJioBAAAAMCYqAQAAADAmKgEAAAAwJioBAAAAMCYqAQAAADAmKgEAAAAwJioBAAAAMCYqAQAAADAmKgEAAAAwJioBAAAAMCYqAQAAADAmKgEAAAAwtrKoVFXfV1Ufrar/UVWfrKp/vaw/vKo+UlWfrqq3V9X9l/UHLM8PLK+fvarZAAAAADg+qzxT6dtJzu/uH09ybpKnVtXjk7wyyWu7+5wkX0nygmX/C5J8pbsfmeS1yz4AAAAAdqGVRaU+7JvL0/stj05yfpJ3LOtXJnn6cnzh8jzL60+uqlrVfAAAAAAcu5VeU6mq7ltV1yW5Lcn7knwmyVe7+/Zly8Eke5fjvUluSpLl9a8l+ZFVzgcAAADAsVlpVOruO7r73CRnJjkvyaO22rb83eqspL7zQlVdUlX7q2r/oUOHTtywAAAAAGzbjtz9rbu/muQDSR6f5JSq2rO8dGaSm5fjg0nOSpLl9R9O8uUtPuvy7t7X3fs2NjZWPToAAAAAW1jl3d82quqU5fj7k/zjJDckeX+SZy7bLk7y7uX46uV5ltf/tLvvcqYSAAAAAOu35+63HLMzklxZVffN4Xh1VXf/l6r6VJK3VdW/TfKXSa5Y9l+R5Heq6kAOn6F00QpnAwAAAOA4rCwqdffHkzx2i/XP5vD1le68/n+SPGtV8wAAAABw4uzINZUAAAAAuGcRlQAAAAAYE5UAAAAAGBOVAAAAABgTlQAAAAAYE5UAAAAAGBOVAAAAABgTlQAAAAAYE5UAAAAAGBOVAAAAABgTlQAAAAAYE5UAAAAAGBOVAAAAABjbs+4BYJU+/2t/f90jsHjYr3xi3SMAAABwAjlT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LE96x4A4ER54uueuO4RWPz5z/35ukcAAABWzJlKAAAAAIyJSgAAAACMiUoAAAAAjIlKAAAAAIyJSgAAAACMiUoAAAAAjIlKAAAAAIyJSgAAAACMiUoAAAAAjIlKAAAAAIyJSgAAAACMiUoAAAAAjIlKAAAAAIyJSgAAAACMiUoAAAAAjK0sKlXVWVX1/qq6oao+WVUvWdYvraovVNV1y+OCTe/5pao6UFV/XVVPWdVsAAAAAByfPSv87NuTvKy7P1ZVD0pybVW9b3nttd396s2bq+rRSS5K8pgkD03yJ1X1o919xwpnBAAAAOAYrOxMpe6+pbs/thx/I8kNSfYe5S0XJnlbd3+7u/8myYEk561qPgAAAACO3Y5cU6mqzk7y2CQfWZZeXFUfr6o3VtWpy9reJDdtetvBHD1CAQAAALAmK49KVfXAJO9M8tLu/nqS1yd5RJJzk9yS5DVHtm7x9t7i8y6pqv1Vtf/QoUMrmhoAAACAo1lpVKqq++VwUHpLd/9BknT3rd19R3d/J8kb8t2fuB1Mctamt5+Z5OY7f2Z3X97d+7p738bGxirHBwAAAOB7WOXd3yrJFUlu6O7f2LR+xqZtz0hy/XJ8dZKLquoBVfXwJOck+eiq5gMAAADg2K3y7m9PTPIzST5RVdcta69I8pyqOjeHf9p2Y5IXJkl3f7KqrkryqRy+c9yL3PkNAAAAYHdaWVTq7j/L1tdJes9R3nNZkstWNRMAAAAAJ8aO3P0NAAAAgHsW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CxlUWlqjqrqt5fVTdU1Ser6iXL+oOr6n1V9enl76nLelXVb1XVgar6eFU9blWzAQAAAHB8Vnmm0u1JXtbdj0ry+CQvqqpHJ3l5kmu6+5wk1yzPk+RpSc5ZHpckef0KZwMAAADgOKwsKnX3Ld39seX4G0luSLI3yYVJrly2XZnk6cvxhUne3Id9OMkpVXXGquYDAAAA4NjtyDWVqursJI9N8pEkD+nuW5LD4SnJ6cu2vUlu2vS2g8vanT/rkqraX1X7Dx06tMqxAQAAAPgeVh6VquqBSd6Z5KXd/fWjbd1ire+y0H15d+/r7n0bGxsnakwAAAAABlYalarqfjkclN7S3X+wLN965Gdty9/blvWDSc7a9PYzk9y8yvkAAAAAODarvPtbJbkiyQ3d/RubXro6ycXL8cVJ3r1p/XnLXeAen+RrR34mBwAAAMDusmeFn/3EJD+T5BNVdd2y9ookv57kqqp6QZLPJ3nW8tp7klyQ5ECSbyV5/gpnAwAAAOA4rCwqdfefZevrJCXJk7fY30letKp5AAAAADhxduTubwAAAADcs4h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xtKypV1TXbWQMAAADg3mHP0V6squ9L8gNJTquqU5PU8tIPJXnoimcDAAAAYJc6alRK8sIkL83hgHRtvhuVvp7kP65wLgAAAAB2saNGpe7+zSS/WVU/192v26GZAAAAANjl7u5MpSRJd7+uqv5BkrM3v6e737yiuQAAAADYxbYVlarqd5I8Isl1Se5YljuJqAQAAABwL7StqJRkX5JHd3evchgAAAAATg732ea+65P8nVUOAgAAAMDJY7tnKp2W5FNV9dEk3z6y2N3/dCVTAQAAALCrbTcqXbrKIQAAAAA4uWz37m8fXPUgAAAAAJw8tnv3t2/k8N3ekuT+Se6X5H919w+tajAAAAAAdq/tnqn0oM3Pq+rpSc5byUQAAAAA7Hrbvfvb39Ldf5jk/BM8CwAAAAAnie3+/O2nNz29T5J9+e7P4QAAAAC4l9nu3d9+atPx7UluTHLhCZ8GAAAAgJPCdq+p9PxVDwIAAADAyWNb11SqqjOr6l1VdVtV3VpV76yqM1c9HAAAAAC703Yv1P3bSa5O8tAke5P80bIGAAAAwL3QdqPSRnf/dnffvjzelGRjhXMBAAAAsIttNyp9saqeW1X3XR7PTfKlVQ4GAAAAwO613aj0s0meneR/JrklyTOTuHg3AAAAwL3Utu7+luTfJLm4u7+SJFX14CSvzuHYBAAAAMC9zHbPVPqxI0EpSbr7y0keu5qRAAAAANjtthuV7lNVpx55spyptN2znAAAAAC4h9luGHpNkr+oqnck6Ry+vtJlK5sKAAAAgF1tW1Gpu99cVfuTnJ+kkvx0d39qpZMBAAAAsGtt+ydsS0QSkgAAAADY9jWVAAAAAOD/E5UAAAAAGBOVAAAAABgTlQAAAAAYE5UAAAAAGBOVAAAAABgTlQAAAAAYE5UAAAAAGBOVAAAAABgTlQAAAAAYE5UAAAAAGBOVAAAAABgTlQAAAAAYE5UAAAAAGBOVAAAAABgTlQAAAAAYE5UAAAAAGBOVAAAAABgTlQAAAAAYE5UAAAAAGBOVAAAAABgTlQAAAAAYE5UAAAAAGBOVAAAAABgTlQAAAAAYE5UAAAAAGBOVAAAAABhbWVSqqjdW1W1Vdf2mtUur6gtVdd3yuGDTa79UVQeq6q+r6imrmgsAAACA47fKM5XelOSpW6y/trvPXR7vSZKqenSSi5I8ZnnPf6qq+65wNgAAAACOw8qiUnd/KMmXt7n9wiRv6+5vd/ffJDmQ5LxVzQYAAADA8VnHNZVeXFUfX34ed+qytjfJTZv2HFzW7qKqLqmq/VW1/9ChQ6ueFQAAAIAt7HRUen2SRyQ5N8ktSV6zrNcWe3urD+juy7t7X3fv29jYWM2UAAAAABzVjkal7r61u+/o7u8keUO++xO3g0nO2rT1zCQ37+RsAAAAAGzfjkalqjpj09NnJDlyZ7irk1xUVQ+oqocnOSfJR3dyNgAAAAC2b8+qPriqfi/Jk5KcVlUHk/xqkidV1bk5/NO2G5O8MEm6+5NVdVWSTyW5PcmLuvuOVc0GAAAAwPFZWVTq7udssXzFUfZfluSyVc0DAAAAwImzjru/AQAAAHCSE5UAAAAAGBOVAAAAABgTlQAAAAAYE5UAAAAAGFvZ3d8AYJU++A9/ct0jsPjJD31w3SMAALAGzlQCAAAAYExUAgAAAGBMVAIAAABgTFQCAAAAYExUAgAAAGBMVAIAAABgTFQCAAAAYExUAgAAAGBMVAIAAABgTFQCAAAAYExUAgAAAGBMVAIAAABgTFQCAAAAYExUAgAAAGBMVAIAAABgTFQCAAAAYExUAgAAAGBMVAIAAABgTFQCAAAAYExUAgAAAGBMVAIAAABgTFQCAAAAYExUAgAAAGBMVAIAAABgTFQCAAAAYExUAgAAAGBMVAIAAABgTFQCAAAAYExUAgAAAGBMVAIAAABgTFQCAAAAYGzPugcAALg7/+Flf7TuEVi8+DU/te4RAIBdwp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O1Z9wAAALDZZc995rpHYPHLv/uOdY8AwC62sjOVquqNVXVbVV2/ae3BVfW+qvr08vfUZb2q6req6kBVfbyqHrequQAAAAA4fqv8+dubkjz1TmsvT3JNd5+T5JrleZI8Lck5y+OSJK9f4VwAAAAAHKeVRaXu/lCSL99p+cIkVy7HVyZ5+qb1N/dhH05ySlWdsarZAAAAADg+O32h7od09y1Jsvw9fVnfm+SmTfsOLmt3UVWXVNX+qtp/6NChlQ4LAAAAwNZ2y93faou13mpjd1/e3fu6e9/GxsaKxwIAAABgKzsdlW498rO25e9ty/rBJGdt2ndmkpt3eDYAAAAAtmmno9LVSS5eji9O8u5N689b7gL3+CRfO/IzOQAAAAB2nz2r+uCq+r0kT0pyWlUdTPKrSX49yVVV9YIkn0/yrGX7e5JckORAkm8lef6q5gIAAADg+K0sKnX3c77HS0/eYm8nedGqZgEAAADgxNotF+oGAAAA4CQiKgEAAAAwJioBAAAAMCYqAQAAADAmKgEAAAAwJioBAAAAMCYqAQAAADAmKgEAAAAwJioBAAAAMCYqAQAAADAmKgEAAAAwJioBAAAAMCYqAQAAADAmKgEAAAAwJioBAAAAMCYqAQAAADAmKgEAAAAwJioBAAAAMCYqAQAAADAmKgEAAAAwJioBAAAAMCYqAQAAADAmKgEAAAAwJioBAAAAMCYqAQAAADAmKgEAAAAwJioBAAAAMCYqAQAAADAmKgEAAAAwJioBAAAAMCYqAQAAADAmKgEAAAAwtmfdAwAAAPdeN1z2p+segcWjfvn8dY8AnGScqQQAAADAmKgEAAAAwJioBAAAAMCYqAQAAADAmKgEAAAAwJioBAAAAMDYnnUPAAAAwL3DpZdeuu4RWPj/ghPBm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O1Z9wAAAADAPc9Vv3/eukdg8exnfXQln7uWqFRVNyb5RpI7ktze3fuq6sFJ3p7k7CQ3Jnl2d39lHfMBAAAAcHTr/PnbP+ruc7t73/L85Umu6e5zklyzPAcAAABgF9pN11S6MMmVy/GVSZ6+xlkAAAAAOIp1RaVO8sdVdW1VXbKsPaS7b0mS5e/pa5oNAAAAgLuxrgt1P7G7b66q05O8r6r+artvXCLUJUnysIc9bFXzAQAAAHAUazlTqbtvXv7eluRdSc5LcmtVnZEky9/bvsd7L+/ufd29b2NjY6dGBgAAAGCTHY9KVfWDVfWgI8dJ/kmS65NcneTiZdvFSd6907MBAAAAsD3r+PnbQ5K8q6qOfP9bu/u9VfXfk1xVVS9I8vkkz1rDbAAAAABsw45Hpe7+bJIf32L9S0mevNPzAAAAADC3rru/AQAAAHASE5UAAAAAGBOVAAAAABgTlQAAAAAYE5UAAAAAGBOVAAAAABgTlQAAAAAYE5UAAAAAGBOVAAAAABgTlQAAAAAYE5UAAAAAGBOVAAAAABgTlQAAAAAYE5UAAAAAGBOVAAAAABgTlQAAAP5fe3ceN0dV53v8+yXsOzHoBeQSBJRNCLINDGBwEAU3uKCBQRE3rl6FQYbh4tVxEJghCFcdt1HgapwZiKxBQIEgJBAgQIAshFWWiCgD4iAjyCL4u3+cX6cr/XT305Unz8bzeb9ez+ubKFGKAAAeBElEQVTprq6uOnXOqVOnfnWqGgBQG0ElAAAAAAAA1EZQCQAAAAAAALURVAIAAAAAAEBtBJUAAAAAAABQG0ElAAAAAAAA1EZQCQAAAAAAALURVAIAAAAAAEBtBJUAAAAAAABQG0ElAAAAAAAA1EZQCQAAAAAAALURVAIAAAAAAEBtBJUAAAAAAABQG0ElAAAAAAAA1EZQCQAAAAAAALURVAIAAAAAAEBtBJUAAAAAAABQG0ElAAAAAAAA1EZQCQAAAAAAALURVAIAAAAAAEBtBJUAAAAAAABQG0ElAAAAAAAA1EZQCQAAAAAAALURVAIAAAAAAEBtBJUAAAAAAABQG0ElAAAAAAAA1EZQCQAAAAAAALURVAIAAAAAAEBtBJUAAAAAAABQG0ElAAAAAAAA1EZQCQAAAAAAALURVAIAAAAAAEBtBJUAAAAAAABQG0ElAAAAAAAA1EZQCQAAAAAAALURVAIAAAAAAEBtBJUAAAAAAABQG0ElAAAAAAAA1EZQCQAAAAAAALURVAIAAAAAAEBtBJUAAAAAAABQG0ElAAAAAAAA1EZQCQAAAAAAALURVAIAAAAAAEBtBJUAAAAAAABQG0ElAAAAAAAA1EZQCQAAAAAAALURVAIAAAAAAEBtBJUAAAAAAABQG0ElAAAAAAAA1EZQCQAAAAAAALURVAIAAAAAAEBtBJUAAAAAAABQG0ElAAAAAAAA1EZQCQAAAAAAALURVAIAAAAAAEBtBJUAAAAAAABQG0ElAAAAAAAA1EZQCQAAAAAAALURVAIAAAAAAEBtBJUAAAAAAABQG0ElAAAAAAAA1EZQCQAAAAAAALURVAIAAAAAAEBtBJUAAAAAAABQG0ElAAAAAAAA1EZQCQAAAAAAALURVAIAAAAAAEBtBJUAAAAAAABQG0ElAAAAAAAA1EZQCQAAAAAAALURVAIAAAAAAEBtBJUAAAAAAABQG0ElAAAAAAAA1EZQCQAAAAAAALURVAIAAAAAAEBtBJUAAAAAAABQG0ElAAAAAAAA1EZQCQAAAAAAALURVAIAAAAAAEBtBJUAAAAAAABQG0ElAAAAAAAA1EZQCQAAAAAAALURVAIAAAAAAEBtBJUAAAAAAABQG0ElAAAAAAAA1EZQCQAAAAAAALWNuKCS7XfbfsD2Q7ZPGu70AAAAAAAAoK8RFVSyPU7SdyQdIGlbSYfb3nZ4UwUAAAAAAIBWIyqoJGk3SQ9FxCMR8bKkH0v6wDCnCQAAAAAAAC1GWlBpE0m/qrx/PKcBAAAAAABgBHFEDHcalrL9QUnviohP5vuPSNotIo6pzHO0pKPz7VskPTDkCR1+EyQ9PdyJwJChvMcWyntsobzHFsp7bKG8xxbKe2yhvMeWsVrem0XEhv3NtPJQpKSGxyVtWnn/Rkm/qc4QEWdLOnsoEzXS2L4jInYZ7nRgaFDeYwvlPbZQ3mML5T22UN5jC+U9tlDeYwvl3d1Iu/1tnqStbG9ue1VJh0m6fJjTBAAAAAAAgBYjaqRSRLxi+3OSrpE0TtIPIuKeYU4WAAAAAAAAWoyooJIkRcTPJP1suNMxwo3p2//GIMp7bKG8xxbKe2yhvMcWyntsobzHFsp7bKG8uxhRD+oGAAAAAADA6DDSnqkEAAAAAACAUYCgUhe2v2j7HtuLbC+wvXs/80+zfegA1znZ9rO5vsbffgNZZo/rnWj7ryvvd7H9zcFe71Cz/Wrm6WLbV9hef7jTVGX7uR7meYPtK20vtH2v7a63i9o+ZXnrkO1Jtg+svH+/7ZN6nX8w9ZJXlXlPtn3CIKXj/wzScm/LuvqY7d9W2oOJNZfzSdvfqPmdz9o+osvnm9q+oM4yl4ftsP1vlfcrZ15cOQjr2jDzfL7tvWt+d7nrve2frYh2KNvwFzL999m+3fZHK5933Xdrrus422vW/M5zLe+Psv3t5Vz/5EYdyNd7Vj4b8HF4eVXKYEG2zf9qe5XhSMvy6LUta53P9i2Dk6KhNZTtDYph7mfPt32/7bMGsryhZHt92/+r7ny2N7Z98eCmbuBeI330o7LdmG/7F7avaTlGLXefvGU9PdWFkWxF9gtWNNtLbN+dbdMNtjcb7jSNdASVOrC9h6T3SnpbROwgaT9Jvxqi1c+JiEmVv58PwTonSloaVIqIOyLi2CFY71B7IfN0e0n/KemzQ50A2wN9ltkpkq6NiB0jYltJXU8UI+LLA6hDkyQtPVmOiMsjYmqv878W2B7Xzyy1gkou+m17I2L3iJgk6cuSLqi0B0vqrG95RMR3IuK8Lp//KiKmDHY6JD0vaXvba+T7d0r69SCt668k3R8RO0XEnJrfrV3vG/UgIg6MiN/XXF8nD2f6t1H59dTP2/6Y1HnfXc726DhJtYJKg2iypD37m2kgaubRw7nfvlXSGyV9aAWlob92aEXotS1bZr6IGNT8H0JD2d4stxXQhxgRRkA/eydJO0l6r+2/HOgCez22D9D6knoJJCwzX0T8JiKGJdhe02uhjy6VPttOEbGVpKmSLrW9jdS5T74cbXyvdWEg6xjr9s22abakLw31ykdbW09QqbONJD0dES9JUkQ8HRG/kSTbX7Y9LyPpZ9t265dt75yRzTszSr1RTj82r2Ausv3jXhNje9f8zuq218orO9vnZ3+X6Vlk+yuV7xyZ0xY2rr61XuWpRImnSto7rxB8Pq/kXGl7pYzWrl/5zkMuo2U2tH1JrnveijgoD7G5kjZpvGmXj5nXP808XGx7Sk7vVL6fymUszLxZM6dPs/0127MknWF7bds/rETBD6mk4x/z+7fafkObdG8k6fHGm4hYVPnuibnMhbanVtZ9aD/pnm37DJfRDQ/a3tv2qioBrClZL6a4chXB9gczTxbavrHd/AMvonpsv8/N0SY/b8m/HW1f73Ll6FM5v22fmdtxd6V8J9ueZft8SXfntMsy3+6xfXROmyppjdze83La8bm8xbaPy2kTXUaPfFfSXZL+3vbXK+n+lO2v1djOA2zPtX2X7Qtsr5XTd8/pCzMfGif+b8zy/oXt03PelW3/3vbUnH+u7dfnZ6dV0v7mzLeFub6Jtre0vSA/38L2nMzzO51Xmm3vZ/s625fafsD2v9Ypy4qrJL0nXx8uaXolH3azfUuu+xbbb8npR+V6r85t/mrlO89VXh+a+8ckSV+VdGCW5Rq2/8X2HVne1XZ111zXwtxf1lPf/WSZkXFZFya2qQeburSvEyqfnZPrnOk8uXWz/Z/bqK/9ZVpEPCLpeEnHVvKkse+2tkdr2f6BS9s13/YHcr5xts9ys506xvaxkjaWNCu/L9uH5zyLbZ9RzWuXq7K3qUt/wx2OJZ3Kt/K9iZI+rRI8W+DmCLN9cv5HvOzxrl372Gub3TaPuuT/q5JuVx5jMi/PdPMY8z9z+mSX9nOGS9/ge84T05b828M1+hVdyrTtvuH2bVmvbd5z+f8CLzuydZrtQzpt+wi1otubTu3IgS6jZG6y/U03R951K7eLbF8haebgZ8OQGPZ+dkS8IGmBmvtpt/z/SZbxA7b/Iae3a9P3d/P4fJHttXPeqZV0nZXTOrV9J2c6Zru0Y42LvFMlbZH735kufcnrcl13u9kutc430XnccOkbbFfJx9mZl7XauCEwWvvoy4iIWSoPeG60odU++ZKs6zdJ+qBLf+rqTPcc21vnfG9wOUYszL891beM7R77s6OBO5yv5vbcYPtCl/OVqbaPcOmP3W17i5yv7flAl32rm9a6+OFc3wLb33c5xo3LNDfy//M576SsK4uyDDfI6bNt75KvJ9hekq/7tPVu33fpVFeWOTcbWCnUFBH8tfmTtLbKgeZBSd+V9PbKZ+Mrr/9N0vvy9TRJh0paRdItkjbM6VMk/SBf/0bSavl6/TbrnSzp2Vx342+L/Ow0SWdJ+o6kL+S0/VUaK6t02q+UtI+k7SQ9IGlCNc2NNFbW91xlvVe2pOPKfP3Pkj6Wr3eX9PN8fb6kvfL1f5d033CXWw/l2tjecZIukvTufvLxEEnnVL6/Xj/l+7rKvKdJOqaS71dKGpfvz5D0jcq8G+T/qNSnr0r6UptteJek30uaJemLkjbO6QdkutZsV+b9pHu2pP+brw+slPFRkr5dWffS9yoHp02qdbl1/qEoy5ZpG0hLf4Dgk5VtOlnSQklrSJqgcjV04yzfa7M+vEHSYyod3ckqV603b93vcxmLG2VdTYeknTNf1lJpQ+5RuRI6UdKfJf1FzreWpIclrZLvb5H01g7b2VoGr5d0Q6Wcv6gycmB1SY+qXPWVSl0dl/nwC0nrZNob275y1rcDcv6vSTqpUnePy9d3qlknV1cZobKlpAU5bU1Jq+frrSXdlq/3k/RM5uc4SfMa21+njCXtIOniXPcCLds2rStp5cr6Lqnk2SOZB6tL+qWkTduU16GSpnXI50Z5j1PZP3aQtGoud9fq+tt892RJJ1TeL846sEw9yM+WqNTJiZJekTQpp18o6cOV7++Zr6dKWtwmrya2Tle5kvlCm313mpZtj/6psq71VY57a0n6jKRLKnk8vprmfL2xyn6zYebF9ZIOqrRnH8rXr2rZ49pjlfS0PZZ0Kd/JataB1ryeptK2ryRpW0kP9dM+9tpmt82jTmWgUu9mSdoh3x+tbM8lrSbpDkmb57a8KOlNKnXtWuUxuiX/avUrupTpUeph3+i1zau+l3SwpB/l61VV2po1Om17nbZgKP40OO1Nu3Zk9cybzfOz6ZV1dCu3x1Xpf472Pw1vP7uR3xuoHOP+Ww/5/4Sk11X2h13U99g+QdKNyrZB0v9WGW08XqVP7mq61LntOzm3b7Vc5u9ymyeq0s6rtLnrVtb9kEo/tnW+pe8lfV7SV/L1RpIe7LbtQ70PVvaX0dpHP0ot/WBJB0m6qlqH8/USSSdW5rtO0lb5endJ1+frC9Tsk43L7Wwt4577syPlT937BUvzqaVuTFY5B9pIZf/4daU+/02j3NT9fKDPvtUmbUvU7Od8Q9LR+XobSVeo2X//rqQjVfr/11a+39jHFynbNpULkI30zZa0S2XfXVKpP0vbenXuu3SqK33OzYbqb1QNqxpKEfGc7Z0l7S1pX0kX2D4pIqZJ2tf2iSonU+NVThyvqHz9LZK2l3Sty8WVcSoHI6lUrvNsXybpsg6rnxMR720z/RSVE7MXlVefVRra/SXNz/drS9pK0o6SLo6Ip3N7/rP3re/jApWD4g9VbqloPEtlP0nbunkBaV3b60TEHwawrsG2hssIi4kqHYlrc3qnfJwj6SyXq+9XRsQclxFincp3e9unqRyQ15Z0TWXdF0W5ei2VvDus8UFEPJMvX1Y5sCnT987WDYiIa2y/SdK7VRqb+Zmm/ST9MCL+mPO1lnm3eilJl1bWO7F1vW3cLGma7Qsr3x1ub1TZVzdSOal5tPLZT6JclXwhr0btJmkvSdOzXJ60fYOkXSX9l6TbI6L6/WNtH5yvN1WpH79rWf9ekmZExPOSZPtSlTbkckm/jIhbJSkinrd9vcqw+/tUDk69XkHaU+Vk+ZYsx1Ul3aRyoHssIu7KdTybaZBKkPAP+f5+lc7rUyoBh6tyuXdmWpfKKyoTIuKKXOaLlWU2rCbp27Z3VAmKbFH57NaIeCK/09jvbu1xO5XrXOQyIuVwSa3PD1tP0o9sb6XS2as+v+a6Sh7cK2kz1bu14kMuozNWVum8bJvreCIi5mXa/iuXX2eTltaDNh6NiAX5+k5JE11Gia4TEY3n1pyvcstIL7olrNoe7S/p/W6OrlpdpY7sJ+l7EfGK1PE4squk2RHxW0lyGb2yj8rx7VWVoJSUtzUsTZh9lMpJmdThWKLu5dvNZRHxZ0n3unkluVP72Gub3SmP7mtZ9xZZ17dSOQYvqnx/h8qV1/VynpdV2ppHMl+mq7QjF2vZ/Kvbr+iUXqn3faOXNq/qKknftL2ayvHpxoh4wXanbX+0w3KGzSC0N+3akZUkPVI5vkxXjmJQ93K7doB9uRFlmPvZe9telMuZGhH/kdP7y//fSUuP7Xvl8qtt+l+olPHNlePzXJU+xYuSzrX9UzX7eZ3aPkn6aZRRXC/ZfkolUNDKkv7J9j4qwa1NOsxXdaFK3/cfVG7PvaifbW9t4wbTqO+jd9DtWHyBJLmMaNtT0kWV+rBa/n+HSuBCmcZnGyNeKur0Z0eKbv2CbuZV+pYPqzl6826VtkTqfj7Qbt96XH3Nyj7EU2re/vZXKgGkeVlOa+TnV0h6k+1vSfqppJkuI9nXj4gb8rs/UnN/66ba1vfpu/RTV4bt3IygUhe5Y86WNNv23ZI+6jKU9rsq0cVf2T5ZpeGtsqR7ImKPNot9j0qH+/0qt8Bs1+iw92C8SiO4Sq7z+VzX6RHx/WUSUIbzRZtlvKK8DcGlJq7aw3rnStrS9oYq0fbTcvpKkvbIE/XR4oWImJQ7+pUq92t/Ux3yUSrDaFVG75xue6akGepcvtNUrtIvzMZxcuWz56uLVfvy+VNkeFnlhKLtPpqNzfmSzncZNr9Pl2VW19kp3ZL0Un/rbUnDp11udXqPpAUutxANt29J+lpEXG57ssoViYbWvAl1P9AvLa9c1n4q9f2Ptmer736vXpeXzlUZYXS/SsC2V5Z0dUR8ZJmJ9tvUufxfqryulu/LHaZXdatTkvS3KidPH1Zpm6oPXuy03rouVxmlOVnlSnHDqZJmRcTBeSI4u4d1V7enXRnK9uaSTlAZkfSM7Wk5b3/7WMPSdrbNelrrQVVrmtdQ9zrVn53U+YSgtT06JCIeqM6Qx4j+trdb+l6sdNK7aXssyc5Zp/LtppqPrvxvty3T1Hub3SeP2ng4jzEbqfQd3h8Rl+f3j4mI6klMo21p1zZJy+ZfrX5Fp/Rmm93vflmjzWsmOuLFnO9dKqMDGreOtd32EWyFtDf9tCOddCu3bm3HqDSM/ew5EfFe22+WdJPtGRnQ75b/nfbT1nbi2og4vDVRtndTOSE9TNLnVAIFndo+qbfj5xEqo0R3jog/udxC099++mvbv7O9g8p+2rgdtdc2bjC9JvrobfRyLF5J0u+rQZaa6vQ/R4Nu56vVfePPlfd/VrNMup0P9No33Vcl76apDOw4XiWffxQRX2id2eXi6rtU6u2HVEYF9rt96rvP9lcXO9aVdudmjWD4YOOZSh3YfktejWqYpDKkuVHwT2eksN2D7x6QtKHLQwhlexXb27k8J2HTKPfXnqhmpLxXZ0v6e0nnqQzNlEqU/eNu3rO9ictzUa5TuUL2upw+PudfohJhlaQPqHml7Q8qt8f0kQ3oDJXbY+6rVM6ZKgdG5TpGQlChJ3lF8VhJJ7j8Ok/bfLS9saQ/RsS/q3Qy36YO5ZuLXkfSE7nMjr+epb5513rFoSPb73DzPvB1VEaGPJbL/Hjls/EtX+2W7k461gvbW0TEbRHxZUlPq1zJ7jj/EFlPzQerfrTlsw+4PJPsdSodiXkqw9SnuNwLvaFKR/T2Dst9Jk+utla5GtnwJzd/4elGSQfZXtPlOUcHq1xJ6yMiblPJs79W5bkdPbhF0ttdRqs1nimwlcqV3M0yuCTb63qAD2XMq3NP235fLnN19/3Vr/VURu+ESp4PJAjSyQ8knRJ9R3NVy/uoHpf1pO1tsj0+uMM866oc1J/Nq1QH5PT7JW1se1ep7H8uD1JsrfdLVNqKRrBv8x7T1keWwR9sN+rcYd3mb8iT3rNUOlb9uUbSMdlxk+2dcvpMSZ/Obay2KdXtvU2lPk7I+na4yu2ZdXQ6lvRSvr22OZ3ax17b7E551FZeRT1JUqPjeY2kzzTaCpdnla2Vn+1me/Osk1NURh62qtuvqJXeVG3Lem3zWv1Y0sdURp80gkjdtn0kWlHtTbd25E1u/pJn9fmDy1Nuo9JI6GdHxIOSTle5TU3qnv/vtD3e5Vl3B6mMCGh1q6S/tL1lfn/NrO9rS1ovIn6m8kMHjTaubj+6tb1bT9JTGVDaV2WEXLv5Wv1YJX/Wq9TzEVP3RnMfvZXtt6uMRDyn23xRRj4/avuD+T27BCmkck73mZw+zva66lvGvfZnR4slan++2qtu5wM9y4DvcZKOzH7DdZIOdfMZpONtb2Z7gqSVIuISlXP1t2U9fsbN5z1+RM3+0RI1t6/bQ/T79F261ZUO52ZDgqBSZ2urDHO+12WI7LaSTo7yKz3nqAyxu0zlxHQZEfGySgU5w/ZClftE91QZgvnvLldj5kv6erT/1Z/GA7Mbf4faPlLSKxFxvsozNXa1/Y6ImKkyYmVuLvdilVsl7pH0j5JuyDQ0HgJ8jsoJwO0q92A2oqGLJL3i8mCvdpHVC1RGIlR/RvxYSbu4PHzsXpUHpo4aETFf5Tk7h3XKR5Vf8LndZTjuFyWd1qV8pdKQ3KYyZPf+Lqs/TdIGzoepqTlcsxc7S7oj6+VcSedGxLyIuFrlCusdmd4Tql/qJ92dzFIZmt3uwdtnOh/Oq3IwW9jP/CvamrYfr/wdr3Il4iLbc1Qa06rbVYak3irp1CgPBJ2hUvcXqjwL5sRoDoOvulrlyvMilavV1duXzpa0yPZ5UW49m5bruk2lbOa3LqziQkk3V4ZW9ysinpT0CZVhvQtVgkxvzqG8h0v6l5w+U83hsANxhKS/zW2/SeWqaNW3JX3S9q0qHdqXtIJFxOMR8c9tPvqqytXJm1Xa116cpHIF9Hote/tndX0LVdroe1ROMG/O6S+rnAB+K/P4WjWfnVOt95dIGp/74WdUnk0xEJ+QdLbtuSpBu2c7zLeFy0Mp71OpW9+KiF5GwZ2q0mFblPvzqTn9XJWA9aLc3sYvhJ4t6SrbszJ48gWVPFgo6a6I+EnN7et0LOmlfK+QdLCXfVB3H13ax17b7E551M1lKu3U3ip5ea+ku/L731fz6uhc5bOyVIboz2iT/rr9iuVJ79K2TD22eW2WMVPlZObnmWb1s+0jzopqb7q0Iy+o/GrT1S4P6H1SzX16ecpttBrOfnbV91Qe7r+5uuf/TSrPd1qg8jytO9qk67cqAcfpuU23qjxrcB1JV+a0G9QcwVCrH50XdW/OvuOZKheZd7F9h8qx+v4O87W6WOUCxYWVaSOq7o3iPrrU/OGOB1VGpB8SEb3cRniEpE/kOu9RCaZI5VlB++a23ylpuzZl3Gt/drTodL7aq5PV+XygluznTJf02Yi4V+VWuJm5P1+rcmvzJiojLheonAc0Lih9VOV8aZFKMPmUnH6WysWWW1SeqdRp3Z36Lp3qSrtzsyHReIAVAGCIudy6+PWIuG6404KRy/baEdH45ZOTJG0UEX8zzMnCCuAyLP+EaP8cRbxGNfZp21b58ZVfRMTX+/sehofzWS8R8bn+5gWAsYiRSgAwxGyvn1ewXiCghB68J696Lla5rei0/r4AYET7VF51vkflNo0+z4oBAGC0YKQSAAAAAAAAamOkEgAAAAAAAGojqAQAAAAAAIDaCCoBAAAAAACgNoJKAAAA/bD9XJfPJuevObb7bEn+xO8i2zfY3mwg6wIAABhJCCoBAAAMrn0jYgdJsyV9aZjTAgAAsMIQVAIAAOiBizNtL87RR1MqH69re4bte21/z3a7PtZcSZtUlnd8Lmux7eM6rPPvbM/LkU5fWcGbBAAAMCArD3cCAAAARon/IWmSpB0lTZA0z/aN+dlukraV9EtJV+e8F7d8/92SLpMk2ztL+pik3SVZ0m22b4iI+Y2Zbe8vaatctiVdbnufiLhRAAAAIwAjlQAAAHqzl6TpEfFqRDwp6QZJu+Znt0fEIxHxqqTpOW/DLNtPSdpP0vmVZc2IiOcj4jlJl0rau2V9++fffEl3SdpaJcgEAAAwIhBUAgAA6I27fBZd3u8raTNJ90g6pYdlVdd3ekRMyr8tI+L/9ZxaAACAQUZQCQAAoDc3Sppie5ztDSXtI+n2/Gw325vns5SmSLqp+sWIeEHScZKOtD0+l3WQ7TVtryXpYElzWtZ3jaSP215bkmxvYvv1g7VxAAAAdfFMJQAAgC5sryzpJUkzJO0haaHKSKQTI+I/bG+t8hDuqZLeqhIwmtG6nIh4wvZ0SZ+NiFNtT1MzKHVu9XlKOf9M29tImmtbkp6T9GFJT634rQQAAKjPEa2jtQEAANBge0dJ50TEbsOdFgAAgJGE298AAAA6sP1plQdvf2m40wIAADDSMFIJAAAAAAAAtTFSCQAAAAAAALURVAIAAAAAAEBtBJUAAAAAAABQG0ElAAAAAAAA1EZQCQAAAAAAALURVAIAAAAAAEBt/x+h45DHiy8+vQ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6388" name="AutoShape 4" descr="data:image/png;base64,iVBORw0KGgoAAAANSUhEUgAABJUAAAM2CAYAAABPG7IQAAAABHNCSVQICAgIfAhkiAAAAAlwSFlzAAALEgAACxIB0t1+/AAAADl0RVh0U29mdHdhcmUAbWF0cGxvdGxpYiB2ZXJzaW9uIDMuMC4zLCBodHRwOi8vbWF0cGxvdGxpYi5vcmcvnQurowAAIABJREFUeJzs3X+sZHd53/HPAwvkByQ28TU1a1MjcCpATQxZWVCkhpqqgKXUkAIyEsEitEYqRCChJISoiZvWbRAQlNCWysgEk0DAgRCcFtEQhx9KIqBr4oLBiViIwYtde/kNpUW1efrHni039mV9n92dO3ft10sa3TPf+c7Ms/CP9daZc6q7AwAAAAAT91n3AAAAAACcfEQlAAAAAMZEJQAAAADGRCUAAAAAxkQlAAAAAMZEJQAAAADGRCUAgKGq6qp65D3tuwAAJkQlAIBFVX2gqv75Cf7MS6vq/1bVN6vqq1X1F1X1hBP5HQAA6yAqAQCs3tu7+4FJTkvy/iS/v+Z5AACOm6gEALCFqvoXVXWgqr5cVVdX1UPvtOWCqvpsVX2xql5VVXf731XdfXuStyTZW1Ubg+86su8BVfXqqvp8Vd1aVf+5qr7/uP6hAADHSFQCALiTqjo/yb9P8uwkZyT5XJK33WnbM5LsS/K4JBcm+dltfO79kzwvyZeSfGXwXUe8MsmPJjk3ySOT7E3yK9v/lwEAnDjV3eueAQBgV6iqDyT53SRPSPKl7v6FZf2BORyBzunuG6uqkzytu9+7vP4vk/yz7n7yFp95aZJXJPlWkgcl+eqy9wPL61ds47vOSfKZJN9M8mPd/Zll7xOSvLW7H76C/zkAAI7KmUoAAHf10Bw+YyhJ0t3fzOGzi/Zu2nPTpuPPLe/5Xq7q7lOSPCTJ9Ul+YvhdSbKR5AeSXLtc8PurSd67rAMA7DhRCQDgrm5O8nePPKmqH0zyI0m+sGnPWZuOH7a856i6+4tJXpjk0qo6Y/BdSfLFJP87yWO6+5Tl8cPLBcABAHacqAQAcFdvTfL8qjq3qh6Q5N8l+Uh337hpz89X1alVdVaSlyR5+3Y+uLv/Ksl/S/ILg+9Kd38nyRuSvLaqTk+SqtpbVU851n8kAMDxEJUAAP627u5rkvyrJO9MckuSRyS56E773p3k2iTXJfmvSa4YfMerklxSVadv87uO+MUkB5J8uKq+nuRPkvy9wfcCAJwwLtQNALCoqo8l+bXu/sN1zwIAsNs5UwkAIElVPSbJo5L85bpnAQA4GYhKAMC9XlW9MskfJ/nF7v7c3e0HAMDP3wAAAAA4Bs5UAgAAAGBMVAIAAABgbM+6Bzgep512Wp999tnrHgMAAADgHuPaa6/9Yndv3N2+kzoqnX322dm/f/+6xwAAAAC4x6iqbd24xM/fAAAAABgTlQAAAAAYE5UAAAAAGBOVAAAAABgTlQAAAAAYE5UAAAAAGBOVAAAAABgTlQAAAAAYE5UAAAAAGBOVAAAAABgTlQAAAAAYE5UAAAAAGBOVAAAAABgTlQAAAAAYE5UAAAAAGBOVAAAAABgTlQAAAAAYE5UAAAAAGBOVAAAAABgTlQAAAAAYE5UAAAAAGBOVAAAAABgTlQAAAAAYE5UAAAAAGBOVAAAAABgTlQAAAAAYE5UAAAAAGBOVAAAAABgTlQAAAAAYE5UAAAAAGBOVAAAAABgTlQAAAAAYE5UAAAAAGBOVAAAAABjbs+4BdtpP/Pyb1z0Ci2tf9bx1jwAAAAAcI2cqAQAAADAmKgEAAAAwJioBAAAAMCYqAQAAADAmKgEAAAAwJioBAAAAMCYqAQAAADAmKgEAAAAwJioBAAAAMCYqAQAAADAmKgEAAAAwJioBAAAAMCYqAQAAADAmKgEAAAAwJioBAAAAMCYqAQAAADAmKgEAAAAwJioBAAAAMCYqAQAAADAmKgEAAAAwJioBAAAAMCYqAQAAADAmKgEAAAAwJioBAAAAMCYqAQAAADAmKgEAAAAwJioBAAAAMCYqAQAAADAmKgEAAAAwJioBAAAAMCYqAQAAADAmKgEAAAAwJioBAAAAMCYqAQAAADAmKgEAAAAwJioBAAAAMCYqAQAAADAmKgEAAAAwJioBAAAAMCYqAQAAADAmKgEAAAAwJioBAAAAMCYqAQAAADAmKgEAAAAwJioBAAAAMCYqAQAAADAmKgEAAAAwJioBAAAAMCYqAQAAADAmKgEAAAAwJioBAAAAMCYqAQAAADAmKgEAAAAwtrKoVFXfV1Ufrar/UVWfrKp/vaw/vKo+UlWfrqq3V9X9l/UHLM8PLK+fvarZAAAAADg+qzxT6dtJzu/uH09ybpKnVtXjk7wyyWu7+5wkX0nygmX/C5J8pbsfmeS1yz4AAAAAdqGVRaU+7JvL0/stj05yfpJ3LOtXJnn6cnzh8jzL60+uqlrVfAAAAAAcu5VeU6mq7ltV1yW5Lcn7knwmyVe7+/Zly8Eke5fjvUluSpLl9a8l+ZFVzgcAAADAsVlpVOruO7r73CRnJjkvyaO22rb83eqspL7zQlVdUlX7q2r/oUOHTtywAAAAAGzbjtz9rbu/muQDSR6f5JSq2rO8dGaSm5fjg0nOSpLl9R9O8uUtPuvy7t7X3fs2NjZWPToAAAAAW1jl3d82quqU5fj7k/zjJDckeX+SZy7bLk7y7uX46uV5ltf/tLvvcqYSAAAAAOu35+63HLMzklxZVffN4Xh1VXf/l6r6VJK3VdW/TfKXSa5Y9l+R5Heq6kAOn6F00QpnAwAAAOA4rCwqdffHkzx2i/XP5vD1le68/n+SPGtV8wAAAABw4uzINZUAAAAAuGcRlQAAAAAYE5UAAAAAGBOVAAAAABgTlQAAAAAYE5UAAAAAGBOVAAAAABgTlQAAAAAYE5UAAAAAGBOVAAAAABgTlQAAAAAYE5UAAAAAGBOVAAAAABjbs+4BYJU+/2t/f90jsHjYr3xi3SMAAABwAjlT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LE96x4A4ER54uueuO4RWPz5z/35ukcAAABWzJlKAAAAAIyJSgAAAACMiUoAAAAAjIlKAAAAAIyJSgAAAACMiUoAAAAAjIlKAAAAAIyJSgAAAACMiUoAAAAAjIlKAAAAAIyJSgAAAACMiUoAAAAAjIlKAAAAAIyJSgAAAACMiUoAAAAAjK0sKlXVWVX1/qq6oao+WVUvWdYvraovVNV1y+OCTe/5pao6UFV/XVVPWdVsAAAAAByfPSv87NuTvKy7P1ZVD0pybVW9b3nttd396s2bq+rRSS5K8pgkD03yJ1X1o919xwpnBAAAAOAYrOxMpe6+pbs/thx/I8kNSfYe5S0XJnlbd3+7u/8myYEk561qPgAAAACO3Y5cU6mqzk7y2CQfWZZeXFUfr6o3VtWpy9reJDdtetvBHD1CAQAAALAmK49KVfXAJO9M8tLu/nqS1yd5RJJzk9yS5DVHtm7x9t7i8y6pqv1Vtf/QoUMrmhoAAACAo1lpVKqq++VwUHpLd/9BknT3rd19R3d/J8kb8t2fuB1Mctamt5+Z5OY7f2Z3X97d+7p738bGxirHBwAAAOB7WOXd3yrJFUlu6O7f2LR+xqZtz0hy/XJ8dZKLquoBVfXwJOck+eiq5gMAAADg2K3y7m9PTPIzST5RVdcta69I8pyqOjeHf9p2Y5IXJkl3f7KqrkryqRy+c9yL3PkNAAAAYHdaWVTq7j/L1tdJes9R3nNZkstWNRMAAAAAJ8aO3P0NAAAAgHsW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CxlUWlqjqrqt5fVTdU1Ser6iXL+oOr6n1V9enl76nLelXVb1XVgar6eFU9blWzAQAAAHB8Vnmm0u1JXtbdj0ry+CQvqqpHJ3l5kmu6+5wk1yzPk+RpSc5ZHpckef0KZwMAAADgOKwsKnX3Ld39seX4G0luSLI3yYVJrly2XZnk6cvxhUne3Id9OMkpVXXGquYDAAAA4NjtyDWVqursJI9N8pEkD+nuW5LD4SnJ6cu2vUlu2vS2g8vanT/rkqraX1X7Dx06tMqxAQAAAPgeVh6VquqBSd6Z5KXd/fWjbd1ire+y0H15d+/r7n0bGxsnakwAAAAABlYalarqfjkclN7S3X+wLN965Gdty9/blvWDSc7a9PYzk9y8yvkAAAAAODarvPtbJbkiyQ3d/RubXro6ycXL8cVJ3r1p/XnLXeAen+RrR34mBwAAAMDusmeFn/3EJD+T5BNVdd2y9ookv57kqqp6QZLPJ3nW8tp7klyQ5ECSbyV5/gpnAwAAAOA4rCwqdfefZevrJCXJk7fY30letKp5AAAAADhxduTubwAAAADcs4h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xtKypV1TXbWQMAAADg3mHP0V6squ9L8gNJTquqU5PU8tIPJXnoimcDAAAAYJc6alRK8sIkL83hgHRtvhuVvp7kP65wLgAAAAB2saNGpe7+zSS/WVU/192v26GZAAAAANjl7u5MpSRJd7+uqv5BkrM3v6e737yiuQAAAADYxbYVlarqd5I8Isl1Se5YljuJqAQAAABwL7StqJRkX5JHd3evchgAAAAATg732ea+65P8nVUOAgAAAMDJY7tnKp2W5FNV9dEk3z6y2N3/dCVTAQAAALCrbTcqXbrKIQAAAAA4uWz37m8fXPUgAAAAAJw8tnv3t2/k8N3ekuT+Se6X5H919w+tajAAAAAAdq/tnqn0oM3Pq+rpSc5byUQAAAAA7Hrbvfvb39Ldf5jk/BM8CwAAAAAnie3+/O2nNz29T5J9+e7P4QAAAAC4l9nu3d9+atPx7UluTHLhCZ8GAAAAgJPCdq+p9PxVDwIAAADAyWNb11SqqjOr6l1VdVtV3VpV76yqM1c9HAAAAAC703Yv1P3bSa5O8tAke5P80bIGAAAAwL3QdqPSRnf/dnffvjzelGRjhXMBAAAAsIttNyp9saqeW1X3XR7PTfKlVQ4GAAAAwO613aj0s0meneR/JrklyTOTuHg3AAAAwL3Utu7+luTfJLm4u7+SJFX14CSvzuHYBAAAAMC9zHbPVPqxI0EpSbr7y0keu5qRAAAAANjtthuV7lNVpx55spyptN2znAAAAAC4h9luGHpNkr+oqnck6Ry+vtJlK5sKAAAAgF1tW1Gpu99cVfuTnJ+kkvx0d39qpZMBAAAAsGtt+ydsS0QSkgAAAADY9jWVAAAAAOD/E5UAAAAAGBOVAAAAABgTlQAAAAAYE5UAAAAAGBOVAAAAABgTlQAAAAAYE5UAAAAAGBOVAAAAABgTlQAAAAAYE5UAAAAAGBOVAAAAABgTlQAAAAAYE5UAAAAAGBOVAAAAABgTlQAAAAAYE5UAAAAAGBOVAAAAABgTlQAAAAAYE5UAAAAAGBOVAAAAABgTlQAAAAAYE5UAAAAAGBOVAAAAABgTlQAAAAAYE5UAAAAAGBOVAAAAABhbWVSqqjdW1W1Vdf2mtUur6gtVdd3yuGDTa79UVQeq6q+r6imrmgsAAACA47fKM5XelOSpW6y/trvPXR7vSZKqenSSi5I8ZnnPf6qq+65wNgAAAACOw8qiUnd/KMmXt7n9wiRv6+5vd/ffJDmQ5LxVzQYAAADA8VnHNZVeXFUfX34ed+qytjfJTZv2HFzW7qKqLqmq/VW1/9ChQ6ueFQAAAIAt7HRUen2SRyQ5N8ktSV6zrNcWe3urD+juy7t7X3fv29jYWM2UAAAAABzVjkal7r61u+/o7u8keUO++xO3g0nO2rT1zCQ37+RsAAAAAGzfjkalqjpj09NnJDlyZ7irk1xUVQ+oqocnOSfJR3dyNgAAAAC2b8+qPriqfi/Jk5KcVlUHk/xqkidV1bk5/NO2G5O8MEm6+5NVdVWSTyW5PcmLuvuOVc0GAAAAwPFZWVTq7udssXzFUfZfluSyVc0DAAAAwImzjru/AQAAAHCSE5UAAAAAGBOVAAAAABgTlQAAAAAYE5UAAAAAGFvZ3d8AYJU++A9/ct0jsPjJD31w3SMAALAGzlQCAAAAYExUAgAAAGBMVAIAAABgTFQCAAAAYExUAgAAAGBMVAIAAABgTFQCAAAAYExUAgAAAGBMVAIAAABgTFQCAAAAYExUAgAAAGBMVAIAAABgTFQCAAAAYExUAgAAAGBMVAIAAABgTFQCAAAAYExUAgAAAGBMVAIAAABgTFQCAAAAYExUAgAAAGBMVAIAAABgTFQCAAAAYExUAgAAAGBMVAIAAABgTFQCAAAAYExUAgAAAGBMVAIAAABgTFQCAAAAYExUAgAAAGBMVAIAAABgTFQCAAAAYGzPugcAALg7/+Flf7TuEVi8+DU/te4RAIBdwp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O1Z9wAAALDZZc995rpHYPHLv/uOdY8AwC62sjOVquqNVXVbVV2/ae3BVfW+qvr08vfUZb2q6req6kBVfbyqHrequQAAAAA4fqv8+dubkjz1TmsvT3JNd5+T5JrleZI8Lck5y+OSJK9f4VwAAAAAHKeVRaXu/lCSL99p+cIkVy7HVyZ5+qb1N/dhH05ySlWdsarZAAAAADg+O32h7od09y1Jsvw9fVnfm+SmTfsOLmt3UVWXVNX+qtp/6NChlQ4LAAAAwNZ2y93faou13mpjd1/e3fu6e9/GxsaKxwIAAABgKzsdlW498rO25e9ty/rBJGdt2ndmkpt3eDYAAAAAtmmno9LVSS5eji9O8u5N689b7gL3+CRfO/IzOQAAAAB2nz2r+uCq+r0kT0pyWlUdTPKrSX49yVVV9YIkn0/yrGX7e5JckORAkm8lef6q5gIAAADg+K0sKnX3c77HS0/eYm8nedGqZgEAAADgxNotF+oGAAAA4CQiKgEAAAAwJioBAAAAMCYqAQAAADAmKgEAAAAwJioBAAAAMCYqAQAAADAmKgEAAAAwJioBAAAAMCYqAQAAADAmKgEAAAAwJioBAAAAMCYqAQAAADAmKgEAAAAwJioBAAAAMCYqAQAAADAmKgEAAAAwJioBAAAAMCYqAQAAADAmKgEAAAAwJioBAAAAMCYqAQAAADAmKgEAAAAwJioBAAAAMCYqAQAAADAmKgEAAAAwJioBAAAAMCYqAQAAADAmKgEAAAAwJioBAAAAMCYqAQAAADAmKgEAAAAwtmfdAwAAAPdeN1z2p+segcWjfvn8dY8AnGScqQQAAADAmKgEAAAAwJioBAAAAMCYqAQAAADAmKgEAAAAwJioBAAAAMDYnnUPAAAAwL3DpZdeuu4RWPj/ghPBm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O1Z9wAAAADAPc9Vv3/eukdg8exnfXQln7uWqFRVNyb5RpI7ktze3fuq6sFJ3p7k7CQ3Jnl2d39lHfMBAAAAcHTr/PnbP+ruc7t73/L85Umu6e5zklyzPAcAAABgF9pN11S6MMmVy/GVSZ6+xlkAAAAAOIp1RaVO8sdVdW1VXbKsPaS7b0mS5e/pa5oNAAAAgLuxrgt1P7G7b66q05O8r6r+artvXCLUJUnysIc9bFXzAQAAAHAUazlTqbtvXv7eluRdSc5LcmtVnZEky9/bvsd7L+/ufd29b2NjY6dGBgAAAGCTHY9KVfWDVfWgI8dJ/kmS65NcneTiZdvFSd6907MBAAAAsD3r+PnbQ5K8q6qOfP9bu/u9VfXfk1xVVS9I8vkkz1rDbAAAAABsw45Hpe7+bJIf32L9S0mevNPzAAAAADC3rru/AQAAAHASE5UAAAAAGBOVAAAAABgTlQAAAAAYE5UAAAAAGBOVAAAAABgTlQAAAAAYE5UAAAAAGBOVAAAAABgTlQAAAAAYE5UAAAAAGBOVAAAAABgTlQAAAAAYE5UAAAAAGBOVAAAAABgTlQAAAP5fe3ceN0dV53v8+yXsOzHoBeQSBJRNCLINDGBwEAU3uKCBQRE3rl6FQYbh4tVxEJghCFcdt1HgapwZiKxBQIEgJBAgQIAshFWWiCgD4iAjyCL4u3+cX6cr/XT305Unz8bzeb9ez+ubKFGKAAAeBElEQVTprq6uOnXOqVOnfnWqGgBQG0ElAAAAAAAA1EZQCQAAAAAAALURVAIAAAAAAEBtBJUAAAAAAABQG0ElAAAAAAAA1EZQCQAAAAAAALURVAIAAAAAAEBtBJUAAAAAAABQG0ElAAAAAAAA1EZQCQAAAAAAALURVAIAAAAAAEBtBJUAAAAAAABQG0ElAAAAAAAA1EZQCQAAAAAAALURVAIAAAAAAEBtBJUAAAAAAABQG0ElAAAAAAAA1EZQCQAAAAAAALURVAIAAAAAAEBtBJUAAAAAAABQG0ElAAAAAAAA1EZQCQAAAAAAALURVAIAAAAAAEBtBJUAAAAAAABQG0ElAAAAAAAA1EZQCQAAAAAAALURVAIAAAAAAEBtBJUAAAAAAABQG0ElAAAAAAAA1EZQCQAAAAAAALURVAIAAAAAAEBtBJUAAAAAAABQG0ElAAAAAAAA1EZQCQAAAAAAALURVAIAAAAAAEBtBJUAAAAAAABQG0ElAAAAAAAA1EZQCQAAAAAAALURVAIAAAAAAEBtBJUAAAAAAABQG0ElAAAAAAAA1EZQCQAAAAAAALURVAIAAAAAAEBtBJUAAAAAAABQG0ElAAAAAAAA1EZQCQAAAAAAALURVAIAAAAAAEBtBJUAAAAAAABQG0ElAAAAAAAA1EZQCQAAAAAAALURVAIAAAAAAEBtBJUAAAAAAABQG0ElAAAAAAAA1EZQCQAAAAAAALURVAIAAAAAAEBtBJUAAAAAAABQG0ElAAAAAAAA1EZQCQAAAAAAALURVAIAAAAAAEBtBJUAAAAAAABQG0ElAAAAAAAA1EZQCQAAAAAAALURVAIAAAAAAEBtBJUAAAAAAABQG0ElAAAAAAAA1EZQCQAAAAAAALURVAIAAAAAAEBtBJUAAAAAAABQG0ElAAAAAAAA1EZQCQAAAAAAALURVAIAAAAAAEBtBJUAAAAAAABQG0ElAAAAAAAA1EZQCQAAAAAAALURVAIAAAAAAEBtBJUAAAAAAABQG0ElAAAAAAAA1EZQCQAAAAAAALURVAIAAAAAAEBtBJUAAAAAAABQG0ElAAAAAAAA1EZQCQAAAAAAALURVAIAAAAAAEBtBJUAAAAAAABQG0ElAAAAAAAA1EZQCQAAAAAAALWNuKCS7XfbfsD2Q7ZPGu70AAAAAAAAoK8RFVSyPU7SdyQdIGlbSYfb3nZ4UwUAAAAAAIBWIyqoJGk3SQ9FxCMR8bKkH0v6wDCnCQAAAAAAAC1GWlBpE0m/qrx/PKcBAAAAAABgBHFEDHcalrL9QUnviohP5vuPSNotIo6pzHO0pKPz7VskPTDkCR1+EyQ9PdyJwJChvMcWyntsobzHFsp7bKG8xxbKe2yhvMeWsVrem0XEhv3NtPJQpKSGxyVtWnn/Rkm/qc4QEWdLOnsoEzXS2L4jInYZ7nRgaFDeYwvlPbZQ3mML5T22UN5jC+U9tlDeYwvl3d1Iu/1tnqStbG9ue1VJh0m6fJjTBAAAAAAAgBYjaqRSRLxi+3OSrpE0TtIPIuKeYU4WAAAAAAAAWoyooJIkRcTPJP1suNMxwo3p2//GIMp7bKG8xxbKe2yhvMcWyntsobzHFsp7bKG8uxhRD+oGAAAAAADA6DDSnqkEAAAAAACAUYCgUhe2v2j7HtuLbC+wvXs/80+zfegA1znZ9rO5vsbffgNZZo/rnWj7ryvvd7H9zcFe71Cz/Wrm6WLbV9hef7jTVGX7uR7meYPtK20vtH2v7a63i9o+ZXnrkO1Jtg+svH+/7ZN6nX8w9ZJXlXlPtn3CIKXj/wzScm/LuvqY7d9W2oOJNZfzSdvfqPmdz9o+osvnm9q+oM4yl4ftsP1vlfcrZ15cOQjr2jDzfL7tvWt+d7nrve2frYh2KNvwFzL999m+3fZHK5933Xdrrus422vW/M5zLe+Psv3t5Vz/5EYdyNd7Vj4b8HF4eVXKYEG2zf9qe5XhSMvy6LUta53P9i2Dk6KhNZTtDYph7mfPt32/7bMGsryhZHt92/+r7ny2N7Z98eCmbuBeI330o7LdmG/7F7avaTlGLXefvGU9PdWFkWxF9gtWNNtLbN+dbdMNtjcb7jSNdASVOrC9h6T3SnpbROwgaT9Jvxqi1c+JiEmVv58PwTonSloaVIqIOyLi2CFY71B7IfN0e0n/KemzQ50A2wN9ltkpkq6NiB0jYltJXU8UI+LLA6hDkyQtPVmOiMsjYmqv878W2B7Xzyy1gkou+m17I2L3iJgk6cuSLqi0B0vqrG95RMR3IuK8Lp//KiKmDHY6JD0vaXvba+T7d0r69SCt668k3R8RO0XEnJrfrV3vG/UgIg6MiN/XXF8nD2f6t1H59dTP2/6Y1HnfXc726DhJtYJKg2iypD37m2kgaubRw7nfvlXSGyV9aAWlob92aEXotS1bZr6IGNT8H0JD2d4stxXQhxgRRkA/eydJO0l6r+2/HOgCez22D9D6knoJJCwzX0T8JiKGJdhe02uhjy6VPttOEbGVpKmSLrW9jdS5T74cbXyvdWEg6xjr9s22abakLw31ykdbW09QqbONJD0dES9JUkQ8HRG/kSTbX7Y9LyPpZ9t265dt75yRzTszSr1RTj82r2Ausv3jXhNje9f8zuq218orO9vnZ3+X6Vlk+yuV7xyZ0xY2rr61XuWpRImnSto7rxB8Pq/kXGl7pYzWrl/5zkMuo2U2tH1JrnveijgoD7G5kjZpvGmXj5nXP808XGx7Sk7vVL6fymUszLxZM6dPs/0127MknWF7bds/rETBD6mk4x/z+7fafkObdG8k6fHGm4hYVPnuibnMhbanVtZ9aD/pnm37DJfRDQ/a3tv2qioBrClZL6a4chXB9gczTxbavrHd/AMvonpsv8/N0SY/b8m/HW1f73Ll6FM5v22fmdtxd6V8J9ueZft8SXfntMsy3+6xfXROmyppjdze83La8bm8xbaPy2kTXUaPfFfSXZL+3vbXK+n+lO2v1djOA2zPtX2X7Qtsr5XTd8/pCzMfGif+b8zy/oXt03PelW3/3vbUnH+u7dfnZ6dV0v7mzLeFub6Jtre0vSA/38L2nMzzO51Xmm3vZ/s625fafsD2v9Ypy4qrJL0nXx8uaXolH3azfUuu+xbbb8npR+V6r85t/mrlO89VXh+a+8ckSV+VdGCW5Rq2/8X2HVne1XZ111zXwtxf1lPf/WSZkXFZFya2qQeburSvEyqfnZPrnOk8uXWz/Z/bqK/9ZVpEPCLpeEnHVvKkse+2tkdr2f6BS9s13/YHcr5xts9ys506xvaxkjaWNCu/L9uH5zyLbZ9RzWuXq7K3qUt/wx2OJZ3Kt/K9iZI+rRI8W+DmCLN9cv5HvOzxrl372Gub3TaPuuT/q5JuVx5jMi/PdPMY8z9z+mSX9nOGS9/ge84T05b828M1+hVdyrTtvuH2bVmvbd5z+f8CLzuydZrtQzpt+wi1otubTu3IgS6jZG6y/U03R951K7eLbF8haebgZ8OQGPZ+dkS8IGmBmvtpt/z/SZbxA7b/Iae3a9P3d/P4fJHttXPeqZV0nZXTOrV9J2c6Zru0Y42LvFMlbZH735kufcnrcl13u9kutc430XnccOkbbFfJx9mZl7XauCEwWvvoy4iIWSoPeG60odU++ZKs6zdJ+qBLf+rqTPcc21vnfG9wOUYszL891beM7R77s6OBO5yv5vbcYPtCl/OVqbaPcOmP3W17i5yv7flAl32rm9a6+OFc3wLb33c5xo3LNDfy//M576SsK4uyDDfI6bNt75KvJ9hekq/7tPVu33fpVFeWOTcbWCnUFBH8tfmTtLbKgeZBSd+V9PbKZ+Mrr/9N0vvy9TRJh0paRdItkjbM6VMk/SBf/0bSavl6/TbrnSzp2Vx342+L/Ow0SWdJ+o6kL+S0/VUaK6t02q+UtI+k7SQ9IGlCNc2NNFbW91xlvVe2pOPKfP3Pkj6Wr3eX9PN8fb6kvfL1f5d033CXWw/l2tjecZIukvTufvLxEEnnVL6/Xj/l+7rKvKdJOqaS71dKGpfvz5D0jcq8G+T/qNSnr0r6UptteJek30uaJemLkjbO6QdkutZsV+b9pHu2pP+brw+slPFRkr5dWffS9yoHp02qdbl1/qEoy5ZpG0hLf4Dgk5VtOlnSQklrSJqgcjV04yzfa7M+vEHSYyod3ckqV603b93vcxmLG2VdTYeknTNf1lJpQ+5RuRI6UdKfJf1FzreWpIclrZLvb5H01g7b2VoGr5d0Q6Wcv6gycmB1SY+qXPWVSl0dl/nwC0nrZNob275y1rcDcv6vSTqpUnePy9d3qlknV1cZobKlpAU5bU1Jq+frrSXdlq/3k/RM5uc4SfMa21+njCXtIOniXPcCLds2rStp5cr6Lqnk2SOZB6tL+qWkTduU16GSpnXI50Z5j1PZP3aQtGoud9fq+tt892RJJ1TeL846sEw9yM+WqNTJiZJekTQpp18o6cOV7++Zr6dKWtwmrya2Tle5kvlCm313mpZtj/6psq71VY57a0n6jKRLKnk8vprmfL2xyn6zYebF9ZIOqrRnH8rXr2rZ49pjlfS0PZZ0Kd/JataB1ryeptK2ryRpW0kP9dM+9tpmt82jTmWgUu9mSdoh3x+tbM8lrSbpDkmb57a8KOlNKnXtWuUxuiX/avUrupTpUeph3+i1zau+l3SwpB/l61VV2po1Om17nbZgKP40OO1Nu3Zk9cybzfOz6ZV1dCu3x1Xpf472Pw1vP7uR3xuoHOP+Ww/5/4Sk11X2h13U99g+QdKNyrZB0v9WGW08XqVP7mq61LntOzm3b7Vc5u9ymyeq0s6rtLnrVtb9kEo/tnW+pe8lfV7SV/L1RpIe7LbtQ70PVvaX0dpHP0ot/WBJB0m6qlqH8/USSSdW5rtO0lb5endJ1+frC9Tsk43L7Wwt4577syPlT937BUvzqaVuTFY5B9pIZf/4daU+/02j3NT9fKDPvtUmbUvU7Od8Q9LR+XobSVeo2X//rqQjVfr/11a+39jHFynbNpULkI30zZa0S2XfXVKpP0vbenXuu3SqK33OzYbqb1QNqxpKEfGc7Z0l7S1pX0kX2D4pIqZJ2tf2iSonU+NVThyvqHz9LZK2l3Sty8WVcSoHI6lUrvNsXybpsg6rnxMR720z/RSVE7MXlVefVRra/SXNz/drS9pK0o6SLo6Ip3N7/rP3re/jApWD4g9VbqloPEtlP0nbunkBaV3b60TEHwawrsG2hssIi4kqHYlrc3qnfJwj6SyXq+9XRsQclxFincp3e9unqRyQ15Z0TWXdF0W5ei2VvDus8UFEPJMvX1Y5sCnT987WDYiIa2y/SdK7VRqb+Zmm/ST9MCL+mPO1lnm3eilJl1bWO7F1vW3cLGma7Qsr3x1ub1TZVzdSOal5tPLZT6JclXwhr0btJmkvSdOzXJ60fYOkXSX9l6TbI6L6/WNtH5yvN1WpH79rWf9ekmZExPOSZPtSlTbkckm/jIhbJSkinrd9vcqw+/tUDk69XkHaU+Vk+ZYsx1Ul3aRyoHssIu7KdTybaZBKkPAP+f5+lc7rUyoBh6tyuXdmWpfKKyoTIuKKXOaLlWU2rCbp27Z3VAmKbFH57NaIeCK/09jvbu1xO5XrXOQyIuVwSa3PD1tP0o9sb6XS2as+v+a6Sh7cK2kz1bu14kMuozNWVum8bJvreCIi5mXa/iuXX2eTltaDNh6NiAX5+k5JE11Gia4TEY3n1pyvcstIL7olrNoe7S/p/W6OrlpdpY7sJ+l7EfGK1PE4squk2RHxW0lyGb2yj8rx7VWVoJSUtzUsTZh9lMpJmdThWKLu5dvNZRHxZ0n3unkluVP72Gub3SmP7mtZ9xZZ17dSOQYvqnx/h8qV1/VynpdV2ppHMl+mq7QjF2vZ/Kvbr+iUXqn3faOXNq/qKknftL2ayvHpxoh4wXanbX+0w3KGzSC0N+3akZUkPVI5vkxXjmJQ93K7doB9uRFlmPvZe9telMuZGhH/kdP7y//fSUuP7Xvl8qtt+l+olPHNlePzXJU+xYuSzrX9UzX7eZ3aPkn6aZRRXC/ZfkolUNDKkv7J9j4qwa1NOsxXdaFK3/cfVG7PvaifbW9t4wbTqO+jd9DtWHyBJLmMaNtT0kWV+rBa/n+HSuBCmcZnGyNeKur0Z0eKbv2CbuZV+pYPqzl6826VtkTqfj7Qbt96XH3Nyj7EU2re/vZXKgGkeVlOa+TnV0h6k+1vSfqppJkuI9nXj4gb8rs/UnN/66ba1vfpu/RTV4bt3IygUhe5Y86WNNv23ZI+6jKU9rsq0cVf2T5ZpeGtsqR7ImKPNot9j0qH+/0qt8Bs1+iw92C8SiO4Sq7z+VzX6RHx/WUSUIbzRZtlvKK8DcGlJq7aw3rnStrS9oYq0fbTcvpKkvbIE/XR4oWImJQ7+pUq92t/Ux3yUSrDaFVG75xue6akGepcvtNUrtIvzMZxcuWz56uLVfvy+VNkeFnlhKLtPpqNzfmSzncZNr9Pl2VW19kp3ZL0Un/rbUnDp11udXqPpAUutxANt29J+lpEXG57ssoViYbWvAl1P9AvLa9c1n4q9f2Ptmer736vXpeXzlUZYXS/SsC2V5Z0dUR8ZJmJ9tvUufxfqryulu/LHaZXdatTkvS3KidPH1Zpm6oPXuy03rouVxmlOVnlSnHDqZJmRcTBeSI4u4d1V7enXRnK9uaSTlAZkfSM7Wk5b3/7WMPSdrbNelrrQVVrmtdQ9zrVn53U+YSgtT06JCIeqM6Qx4j+trdb+l6sdNK7aXssyc5Zp/LtppqPrvxvty3T1Hub3SeP2ng4jzEbqfQd3h8Rl+f3j4mI6klMo21p1zZJy+ZfrX5Fp/Rmm93vflmjzWsmOuLFnO9dKqMDGreOtd32EWyFtDf9tCOddCu3bm3HqDSM/ew5EfFe22+WdJPtGRnQ75b/nfbT1nbi2og4vDVRtndTOSE9TNLnVAIFndo+qbfj5xEqo0R3jog/udxC099++mvbv7O9g8p+2rgdtdc2bjC9JvrobfRyLF5J0u+rQZaa6vQ/R4Nu56vVfePPlfd/VrNMup0P9No33Vcl76apDOw4XiWffxQRX2id2eXi6rtU6u2HVEYF9rt96rvP9lcXO9aVdudmjWD4YOOZSh3YfktejWqYpDKkuVHwT2eksN2D7x6QtKHLQwhlexXb27k8J2HTKPfXnqhmpLxXZ0v6e0nnqQzNlEqU/eNu3rO9ictzUa5TuUL2upw+PudfohJhlaQPqHml7Q8qt8f0kQ3oDJXbY+6rVM6ZKgdG5TpGQlChJ3lF8VhJJ7j8Ok/bfLS9saQ/RsS/q3Qy36YO5ZuLXkfSE7nMjr+epb5513rFoSPb73DzPvB1VEaGPJbL/Hjls/EtX+2W7k461gvbW0TEbRHxZUlPq1zJ7jj/EFlPzQerfrTlsw+4PJPsdSodiXkqw9SnuNwLvaFKR/T2Dst9Jk+utla5GtnwJzd/4elGSQfZXtPlOUcHq1xJ6yMiblPJs79W5bkdPbhF0ttdRqs1nimwlcqV3M0yuCTb63qAD2XMq3NP235fLnN19/3Vr/VURu+ESp4PJAjSyQ8knRJ9R3NVy/uoHpf1pO1tsj0+uMM866oc1J/Nq1QH5PT7JW1se1ep7H8uD1JsrfdLVNqKRrBv8x7T1keWwR9sN+rcYd3mb8iT3rNUOlb9uUbSMdlxk+2dcvpMSZ/Obay2KdXtvU2lPk7I+na4yu2ZdXQ6lvRSvr22OZ3ax17b7E551FZeRT1JUqPjeY2kzzTaCpdnla2Vn+1me/Osk1NURh62qtuvqJXeVG3Lem3zWv1Y0sdURp80gkjdtn0kWlHtTbd25E1u/pJn9fmDy1Nuo9JI6GdHxIOSTle5TU3qnv/vtD3e5Vl3B6mMCGh1q6S/tL1lfn/NrO9rS1ovIn6m8kMHjTaubj+6tb1bT9JTGVDaV2WEXLv5Wv1YJX/Wq9TzEVP3RnMfvZXtt6uMRDyn23xRRj4/avuD+T27BCmkck73mZw+zva66lvGvfZnR4slan++2qtu5wM9y4DvcZKOzH7DdZIOdfMZpONtb2Z7gqSVIuISlXP1t2U9fsbN5z1+RM3+0RI1t6/bQ/T79F261ZUO52ZDgqBSZ2urDHO+12WI7LaSTo7yKz3nqAyxu0zlxHQZEfGySgU5w/ZClftE91QZgvnvLldj5kv6erT/1Z/GA7Mbf4faPlLSKxFxvsozNXa1/Y6ImKkyYmVuLvdilVsl7pH0j5JuyDQ0HgJ8jsoJwO0q92A2oqGLJL3i8mCvdpHVC1RGIlR/RvxYSbu4PHzsXpUHpo4aETFf5Tk7h3XKR5Vf8LndZTjuFyWd1qV8pdKQ3KYyZPf+Lqs/TdIGzoepqTlcsxc7S7oj6+VcSedGxLyIuFrlCusdmd4Tql/qJ92dzFIZmt3uwdtnOh/Oq3IwW9jP/CvamrYfr/wdr3Il4iLbc1Qa06rbVYak3irp1CgPBJ2hUvcXqjwL5sRoDoOvulrlyvMilavV1duXzpa0yPZ5UW49m5bruk2lbOa3LqziQkk3V4ZW9ysinpT0CZVhvQtVgkxvzqG8h0v6l5w+U83hsANxhKS/zW2/SeWqaNW3JX3S9q0qHdqXtIJFxOMR8c9tPvqqytXJm1Xa116cpHIF9Hote/tndX0LVdroe1ROMG/O6S+rnAB+K/P4WjWfnVOt95dIGp/74WdUnk0xEJ+QdLbtuSpBu2c7zLeFy0Mp71OpW9+KiF5GwZ2q0mFblPvzqTn9XJWA9aLc3sYvhJ4t6SrbszJ48gWVPFgo6a6I+EnN7et0LOmlfK+QdLCXfVB3H13ax17b7E551M1lKu3U3ip5ea+ku/L731fz6uhc5bOyVIboz2iT/rr9iuVJ79K2TD22eW2WMVPlZObnmWb1s+0jzopqb7q0Iy+o/GrT1S4P6H1SzX16ecpttBrOfnbV91Qe7r+5uuf/TSrPd1qg8jytO9qk67cqAcfpuU23qjxrcB1JV+a0G9QcwVCrH50XdW/OvuOZKheZd7F9h8qx+v4O87W6WOUCxYWVaSOq7o3iPrrU/OGOB1VGpB8SEb3cRniEpE/kOu9RCaZI5VlB++a23ylpuzZl3Gt/drTodL7aq5PV+XygluznTJf02Yi4V+VWuJm5P1+rcmvzJiojLheonAc0Lih9VOV8aZFKMPmUnH6WysWWW1SeqdRp3Z36Lp3qSrtzsyHReIAVAGCIudy6+PWIuG6404KRy/baEdH45ZOTJG0UEX8zzMnCCuAyLP+EaP8cRbxGNfZp21b58ZVfRMTX+/sehofzWS8R8bn+5gWAsYiRSgAwxGyvn1ewXiCghB68J696Lla5rei0/r4AYET7VF51vkflNo0+z4oBAGC0YKQSAAAAAAAAamOkEgAAAAAAAGojqAQAAAAAAIDaCCoBAAAAAACgNoJKAAAA/bD9XJfPJuevObb7bEn+xO8i2zfY3mwg6wIAABhJCCoBAAAMrn0jYgdJsyV9aZjTAgAAsMIQVAIAAOiBizNtL87RR1MqH69re4bte21/z3a7PtZcSZtUlnd8Lmux7eM6rPPvbM/LkU5fWcGbBAAAMCArD3cCAAAARon/IWmSpB0lTZA0z/aN+dlukraV9EtJV+e8F7d8/92SLpMk2ztL+pik3SVZ0m22b4iI+Y2Zbe8vaatctiVdbnufiLhRAAAAIwAjlQAAAHqzl6TpEfFqRDwp6QZJu+Znt0fEIxHxqqTpOW/DLNtPSdpP0vmVZc2IiOcj4jlJl0rau2V9++fffEl3SdpaJcgEAAAwIhBUAgAA6I27fBZd3u8raTNJ90g6pYdlVdd3ekRMyr8tI+L/9ZxaAACAQUZQCQAAoDc3Sppie5ztDSXtI+n2/Gw325vns5SmSLqp+sWIeEHScZKOtD0+l3WQ7TVtryXpYElzWtZ3jaSP215bkmxvYvv1g7VxAAAAdfFMJQAAgC5sryzpJUkzJO0haaHKSKQTI+I/bG+t8hDuqZLeqhIwmtG6nIh4wvZ0SZ+NiFNtT1MzKHVu9XlKOf9M29tImmtbkp6T9GFJT634rQQAAKjPEa2jtQEAANBge0dJ50TEbsOdFgAAgJGE298AAAA6sP1plQdvf2m40wIAADDSMFIJAAAAAAAAtTFSCQAAAAAAALURVAIAAAAAAEBtBJUAAAAAAABQG0ElAAAAAAAA1EZQCQAAAAAAALURVAIAAAAAAEBt/x+h45DHiy8+vQ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6390" name="AutoShape 6" descr="data:image/png;base64,iVBORw0KGgoAAAANSUhEUgAABJUAAAM2CAYAAABPG7IQAAAABHNCSVQICAgIfAhkiAAAAAlwSFlzAAALEgAACxIB0t1+/AAAADl0RVh0U29mdHdhcmUAbWF0cGxvdGxpYiB2ZXJzaW9uIDMuMC4zLCBodHRwOi8vbWF0cGxvdGxpYi5vcmcvnQurowAAIABJREFUeJzs3X+sZHd53/HPAwvkByQ28TU1a1MjcCpATQxZWVCkhpqqgKXUkAIyEsEitEYqRCChJISoiZvWbRAQlNCWysgEk0DAgRCcFtEQhx9KIqBr4oLBiViIwYtde/kNpUW1efrHni039mV9n92dO3ft10sa3TPf+c7Ms/CP9daZc6q7AwAAAAAT91n3AAAAAACcfEQlAAAAAMZEJQAAAADGRCUAAAAAxkQlAAAAAMZEJQAAAADGRCUAgKGq6qp65D3tuwAAJkQlAIBFVX2gqv75Cf7MS6vq/1bVN6vqq1X1F1X1hBP5HQAA6yAqAQCs3tu7+4FJTkvy/iS/v+Z5AACOm6gEALCFqvoXVXWgqr5cVVdX1UPvtOWCqvpsVX2xql5VVXf731XdfXuStyTZW1Ubg+86su8BVfXqqvp8Vd1aVf+5qr7/uP6hAADHSFQCALiTqjo/yb9P8uwkZyT5XJK33WnbM5LsS/K4JBcm+dltfO79kzwvyZeSfGXwXUe8MsmPJjk3ySOT7E3yK9v/lwEAnDjV3eueAQBgV6iqDyT53SRPSPKl7v6FZf2BORyBzunuG6uqkzytu9+7vP4vk/yz7n7yFp95aZJXJPlWkgcl+eqy9wPL61ds47vOSfKZJN9M8mPd/Zll7xOSvLW7H76C/zkAAI7KmUoAAHf10Bw+YyhJ0t3fzOGzi/Zu2nPTpuPPLe/5Xq7q7lOSPCTJ9Ul+YvhdSbKR5AeSXLtc8PurSd67rAMA7DhRCQDgrm5O8nePPKmqH0zyI0m+sGnPWZuOH7a856i6+4tJXpjk0qo6Y/BdSfLFJP87yWO6+5Tl8cPLBcABAHacqAQAcFdvTfL8qjq3qh6Q5N8l+Uh337hpz89X1alVdVaSlyR5+3Y+uLv/Ksl/S/ILg+9Kd38nyRuSvLaqTk+SqtpbVU851n8kAMDxEJUAAP627u5rkvyrJO9MckuSRyS56E773p3k2iTXJfmvSa4YfMerklxSVadv87uO+MUkB5J8uKq+nuRPkvy9wfcCAJwwLtQNALCoqo8l+bXu/sN1zwIAsNs5UwkAIElVPSbJo5L85bpnAQA4GYhKAMC9XlW9MskfJ/nF7v7c3e0HAMDP3wAAAAA4Bs5UAgAAAGBMVAIAAABgbM+6Bzgep512Wp999tnrHgMAAADgHuPaa6/9Yndv3N2+kzoqnX322dm/f/+6xwAAAAC4x6iqbd24xM/fAAAAABgTlQAAAAAYE5UAAAAAGBOVAAAAABgTlQAAAAAYE5UAAAAAGBOVAAAAABgTlQAAAAAYE5UAAAAAGBOVAAAAABgTlQAAAAAYE5UAAAAAGBOVAAAAABgTlQAAAAAYE5UAAAAAGBOVAAAAABgTlQAAAAAYE5UAAAAAGBOVAAAAABgTlQAAAAAYE5UAAAAAGBOVAAAAABgTlQAAAAAYE5UAAAAAGBOVAAAAABgTlQAAAAAYE5UAAAAAGBOVAAAAABgTlQAAAAAYE5UAAAAAGBOVAAAAABgTlQAAAAAYE5UAAAAAGBOVAAAAABjbs+4BdtpP/Pyb1z0Ci2tf9bx1jwAAAAAcI2cqAQAAADAmKgEAAAAwJioBAAAAMCYqAQAAADAmKgEAAAAwJioBAAAAMCYqAQAAADAmKgEAAAAwJioBAAAAMCYqAQAAADAmKgEAAAAwJioBAAAAMCYqAQAAADAmKgEAAAAwJioBAAAAMCYqAQAAADAmKgEAAAAwJioBAAAAMCYqAQAAADAmKgEAAAAwJioBAAAAMCYqAQAAADAmKgEAAAAwJioBAAAAMCYqAQAAADAmKgEAAAAwJioBAAAAMCYqAQAAADAmKgEAAAAwJioBAAAAMCYqAQAAADAmKgEAAAAwJioBAAAAMCYqAQAAADAmKgEAAAAwJioBAAAAMCYqAQAAADAmKgEAAAAwJioBAAAAMCYqAQAAADAmKgEAAAAwJioBAAAAMCYqAQAAADAmKgEAAAAwJioBAAAAMCYqAQAAADAmKgEAAAAwJioBAAAAMCYqAQAAADAmKgEAAAAwJioBAAAAMCYqAQAAADAmKgEAAAAwtrKoVFXfV1Ufrar/UVWfrKp/vaw/vKo+UlWfrqq3V9X9l/UHLM8PLK+fvarZAAAAADg+qzxT6dtJzu/uH09ybpKnVtXjk7wyyWu7+5wkX0nygmX/C5J8pbsfmeS1yz4AAAAAdqGVRaU+7JvL0/stj05yfpJ3LOtXJnn6cnzh8jzL60+uqlrVfAAAAAAcu5VeU6mq7ltV1yW5Lcn7knwmyVe7+/Zly8Eke5fjvUluSpLl9a8l+ZFVzgcAAADAsVlpVOruO7r73CRnJjkvyaO22rb83eqspL7zQlVdUlX7q2r/oUOHTtywAAAAAGzbjtz9rbu/muQDSR6f5JSq2rO8dGaSm5fjg0nOSpLl9R9O8uUtPuvy7t7X3fs2NjZWPToAAAAAW1jl3d82quqU5fj7k/zjJDckeX+SZy7bLk7y7uX46uV5ltf/tLvvcqYSAAAAAOu35+63HLMzklxZVffN4Xh1VXf/l6r6VJK3VdW/TfKXSa5Y9l+R5Heq6kAOn6F00QpnAwAAAOA4rCwqdffHkzx2i/XP5vD1le68/n+SPGtV8wAAAABw4uzINZUAAAAAuGcRlQAAAAAYE5UAAAAAGBOVAAAAABgTlQAAAAAYE5UAAAAAGBOVAAAAABgTlQAAAAAYE5UAAAAAGBOVAAAAABgTlQAAAAAYE5UAAAAAGBOVAAAAABjbs+4BYJU+/2t/f90jsHjYr3xi3SMAAABwAjlT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LE96x4A4ER54uueuO4RWPz5z/35ukcAAABWzJlKAAAAAIyJSgAAAACMiUoAAAAAjIlKAAAAAIyJSgAAAACMiUoAAAAAjIlKAAAAAIyJSgAAAACMiUoAAAAAjIlKAAAAAIyJSgAAAACMiUoAAAAAjIlKAAAAAIyJSgAAAACMiUoAAAAAjK0sKlXVWVX1/qq6oao+WVUvWdYvraovVNV1y+OCTe/5pao6UFV/XVVPWdVsAAAAAByfPSv87NuTvKy7P1ZVD0pybVW9b3nttd396s2bq+rRSS5K8pgkD03yJ1X1o919xwpnBAAAAOAYrOxMpe6+pbs/thx/I8kNSfYe5S0XJnlbd3+7u/8myYEk561qPgAAAACO3Y5cU6mqzk7y2CQfWZZeXFUfr6o3VtWpy9reJDdtetvBHD1CAQAAALAmK49KVfXAJO9M8tLu/nqS1yd5RJJzk9yS5DVHtm7x9t7i8y6pqv1Vtf/QoUMrmhoAAACAo1lpVKqq++VwUHpLd/9BknT3rd19R3d/J8kb8t2fuB1Mctamt5+Z5OY7f2Z3X97d+7p738bGxirHBwAAAOB7WOXd3yrJFUlu6O7f2LR+xqZtz0hy/XJ8dZKLquoBVfXwJOck+eiq5gMAAADg2K3y7m9PTPIzST5RVdcta69I8pyqOjeHf9p2Y5IXJkl3f7KqrkryqRy+c9yL3PkNAAAAYHdaWVTq7j/L1tdJes9R3nNZkstWNRMAAAAAJ8aO3P0NAAAAgHsW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CxlUWlqjqrqt5fVTdU1Ser6iXL+oOr6n1V9enl76nLelXVb1XVgar6eFU9blWzAQAAAHB8Vnmm0u1JXtbdj0ry+CQvqqpHJ3l5kmu6+5wk1yzPk+RpSc5ZHpckef0KZwMAAADgOKwsKnX3Ld39seX4G0luSLI3yYVJrly2XZnk6cvxhUne3Id9OMkpVXXGquYDAAAA4NjtyDWVqursJI9N8pEkD+nuW5LD4SnJ6cu2vUlu2vS2g8vanT/rkqraX1X7Dx06tMqxAQAAAPgeVh6VquqBSd6Z5KXd/fWjbd1ire+y0H15d+/r7n0bGxsnakwAAAAABlYalarqfjkclN7S3X+wLN965Gdty9/blvWDSc7a9PYzk9y8yvkAAAAAODarvPtbJbkiyQ3d/RubXro6ycXL8cVJ3r1p/XnLXeAen+RrR34mBwAAAMDusmeFn/3EJD+T5BNVdd2y9ookv57kqqp6QZLPJ3nW8tp7klyQ5ECSbyV5/gpnAwAAAOA4rCwqdfefZevrJCXJk7fY30letKp5AAAAADhxduTubwAAAADcs4h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xtKypV1TXbWQMAAADg3mHP0V6squ9L8gNJTquqU5PU8tIPJXnoimcDAAAAYJc6alRK8sIkL83hgHRtvhuVvp7kP65wLgAAAAB2saNGpe7+zSS/WVU/192v26GZAAAAANjl7u5MpSRJd7+uqv5BkrM3v6e737yiuQAAAADYxbYVlarqd5I8Isl1Se5YljuJqAQAAABwL7StqJRkX5JHd3evchgAAAAATg732ea+65P8nVUOAgAAAMDJY7tnKp2W5FNV9dEk3z6y2N3/dCVTAQAAALCrbTcqXbrKIQAAAAA4uWz37m8fXPUgAAAAAJw8tnv3t2/k8N3ekuT+Se6X5H919w+tajAAAAAAdq/tnqn0oM3Pq+rpSc5byUQAAAAA7Hrbvfvb39Ldf5jk/BM8CwAAAAAnie3+/O2nNz29T5J9+e7P4QAAAAC4l9nu3d9+atPx7UluTHLhCZ8GAAAAgJPCdq+p9PxVDwIAAADAyWNb11SqqjOr6l1VdVtV3VpV76yqM1c9HAAAAAC703Yv1P3bSa5O8tAke5P80bIGAAAAwL3QdqPSRnf/dnffvjzelGRjhXMBAAAAsIttNyp9saqeW1X3XR7PTfKlVQ4GAAAAwO613aj0s0meneR/JrklyTOTuHg3AAAAwL3Utu7+luTfJLm4u7+SJFX14CSvzuHYBAAAAMC9zHbPVPqxI0EpSbr7y0keu5qRAAAAANjtthuV7lNVpx55spyptN2znAAAAAC4h9luGHpNkr+oqnck6Ry+vtJlK5sKAAAAgF1tW1Gpu99cVfuTnJ+kkvx0d39qpZMBAAAAsGtt+ydsS0QSkgAAAADY9jWVAAAAAOD/E5UAAAAAGBOVAAAAABgTlQAAAAAYE5UAAAAAGBOVAAAAABgTlQAAAAAYE5UAAAAAGBOVAAAAABgTlQAAAAAYE5UAAAAAGBOVAAAAABgTlQAAAAAYE5UAAAAAGBOVAAAAABgTlQAAAAAYE5UAAAAAGBOVAAAAABgTlQAAAAAYE5UAAAAAGBOVAAAAABgTlQAAAAAYE5UAAAAAGBOVAAAAABgTlQAAAAAYE5UAAAAAGBOVAAAAABhbWVSqqjdW1W1Vdf2mtUur6gtVdd3yuGDTa79UVQeq6q+r6imrmgsAAACA47fKM5XelOSpW6y/trvPXR7vSZKqenSSi5I8ZnnPf6qq+65wNgAAAACOw8qiUnd/KMmXt7n9wiRv6+5vd/ffJDmQ5LxVzQYAAADA8VnHNZVeXFUfX34ed+qytjfJTZv2HFzW7qKqLqmq/VW1/9ChQ6ueFQAAAIAt7HRUen2SRyQ5N8ktSV6zrNcWe3urD+juy7t7X3fv29jYWM2UAAAAABzVjkal7r61u+/o7u8keUO++xO3g0nO2rT1zCQ37+RsAAAAAGzfjkalqjpj09NnJDlyZ7irk1xUVQ+oqocnOSfJR3dyNgAAAAC2b8+qPriqfi/Jk5KcVlUHk/xqkidV1bk5/NO2G5O8MEm6+5NVdVWSTyW5PcmLuvuOVc0GAAAAwPFZWVTq7udssXzFUfZfluSyVc0DAAAAwImzjru/AQAAAHCSE5UAAAAAGBOVAAAAABgTlQAAAAAYE5UAAAAAGFvZ3d8AYJU++A9/ct0jsPjJD31w3SMAALAGzlQCAAAAYExUAgAAAGBMVAIAAABgTFQCAAAAYExUAgAAAGBMVAIAAABgTFQCAAAAYExUAgAAAGBMVAIAAABgTFQCAAAAYExUAgAAAGBMVAIAAABgTFQCAAAAYExUAgAAAGBMVAIAAABgTFQCAAAAYExUAgAAAGBMVAIAAABgTFQCAAAAYExUAgAAAGBMVAIAAABgTFQCAAAAYExUAgAAAGBMVAIAAABgTFQCAAAAYExUAgAAAGBMVAIAAABgTFQCAAAAYExUAgAAAGBMVAIAAABgTFQCAAAAYGzPugcAALg7/+Flf7TuEVi8+DU/te4RAIBdwp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O1Z9wAAALDZZc995rpHYPHLv/uOdY8AwC62sjOVquqNVXVbVV2/ae3BVfW+qvr08vfUZb2q6req6kBVfbyqHrequQAAAAA4fqv8+dubkjz1TmsvT3JNd5+T5JrleZI8Lck5y+OSJK9f4VwAAAAAHKeVRaXu/lCSL99p+cIkVy7HVyZ5+qb1N/dhH05ySlWdsarZAAAAADg+O32h7od09y1Jsvw9fVnfm+SmTfsOLmt3UVWXVNX+qtp/6NChlQ4LAAAAwNZ2y93faou13mpjd1/e3fu6e9/GxsaKxwIAAABgKzsdlW498rO25e9ty/rBJGdt2ndmkpt3eDYAAAAAtmmno9LVSS5eji9O8u5N689b7gL3+CRfO/IzOQAAAAB2nz2r+uCq+r0kT0pyWlUdTPKrSX49yVVV9YIkn0/yrGX7e5JckORAkm8lef6q5gIAAADg+K0sKnX3c77HS0/eYm8nedGqZgEAAADgxNotF+oGAAAA4CQiKgEAAAAwJioBAAAAMCYqAQAAADAmKgEAAAAwJioBAAAAMCYqAQAAADAmKgEAAAAwJioBAAAAMCYqAQAAADAmKgEAAAAwJioBAAAAMCYqAQAAADAmKgEAAAAwJioBAAAAMCYqAQAAADAmKgEAAAAwJioBAAAAMCYqAQAAADAmKgEAAAAwJioBAAAAMCYqAQAAADAmKgEAAAAwJioBAAAAMCYqAQAAADAmKgEAAAAwJioBAAAAMCYqAQAAADAmKgEAAAAwJioBAAAAMCYqAQAAADAmKgEAAAAwtmfdAwAAAPdeN1z2p+segcWjfvn8dY8AnGScqQQAAADAmKgEAAAAwJioBAAAAMCYqAQAAADAmKgEAAAAwJioBAAAAMDYnnUPAAAAwL3DpZdeuu4RWPj/ghPBm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IlKAAAAAIyJSgAAAACMiUoAAAAAjO1Z9wAAAADAPc9Vv3/eukdg8exnfXQln7uWqFRVNyb5RpI7ktze3fuq6sFJ3p7k7CQ3Jnl2d39lHfMBAAAAcHTr/PnbP+ruc7t73/L85Umu6e5zklyzPAcAAABgF9pN11S6MMmVy/GVSZ6+xlkAAAAAOIp1RaVO8sdVdW1VXbKsPaS7b0mS5e/pa5oNAAAAgLuxrgt1P7G7b66q05O8r6r+artvXCLUJUnysIc9bFXzAQAAAHAUazlTqbtvXv7eluRdSc5LcmtVnZEky9/bvsd7L+/ufd29b2NjY6dGBgAAAGCTHY9KVfWDVfWgI8dJ/kmS65NcneTiZdvFSd6907MBAAAAsD3r+PnbQ5K8q6qOfP9bu/u9VfXfk1xVVS9I8vkkz1rDbAAAAABsw45Hpe7+bJIf32L9S0mevNPzAAAAADC3rru/AQAAAHASE5UAAAAAGBOVAAAAABgTlQAAAAAYE5UAAAAAGBOVAAAAABgTlQAAAAAYE5UAAAAAGBOVAAAAABgTlQAAAAAYE5UAAAAAGBOVAAAAABgTlQAAAAAYE5UAAAAAGBOVAAAAABgTlQAAAP5fe3ceN0dV53v8+yXsOzHoBeQSBJRNCLINDGBwEAU3uKCBQRE3rl6FQYbh4tVxEJghCFcdt1HgapwZiKxBQIEgJBAgQIAshFWWiCgD4iAjyCL4u3+cX6cr/XT305Unz8bzeb9ez+ubKFGKAAAeBElEQVTprq6uOnXOqVOnfnWqGgBQG0ElAAAAAAAA1EZQCQAAAAAAALURVAIAAAAAAEBtBJUAAAAAAABQG0ElAAAAAAAA1EZQCQAAAAAAALURVAIAAAAAAEBtBJUAAAAAAABQG0ElAAAAAAAA1EZQCQAAAAAAALURVAIAAAAAAEBtBJUAAAAAAABQG0ElAAAAAAAA1EZQCQAAAAAAALURVAIAAAAAAEBtBJUAAAAAAABQG0ElAAAAAAAA1EZQCQAAAAAAALURVAIAAAAAAEBtBJUAAAAAAABQG0ElAAAAAAAA1EZQCQAAAAAAALURVAIAAAAAAEBtBJUAAAAAAABQG0ElAAAAAAAA1EZQCQAAAAAAALURVAIAAAAAAEBtBJUAAAAAAABQG0ElAAAAAAAA1EZQCQAAAAAAALURVAIAAAAAAEBtBJUAAAAAAABQG0ElAAAAAAAA1EZQCQAAAAAAALURVAIAAAAAAEBtBJUAAAAAAABQG0ElAAAAAAAA1EZQCQAAAAAAALURVAIAAAAAAEBtBJUAAAAAAABQG0ElAAAAAAAA1EZQCQAAAAAAALURVAIAAAAAAEBtBJUAAAAAAABQG0ElAAAAAAAA1EZQCQAAAAAAALURVAIAAAAAAEBtBJUAAAAAAABQG0ElAAAAAAAA1EZQCQAAAAAAALURVAIAAAAAAEBtBJUAAAAAAABQG0ElAAAAAAAA1EZQCQAAAAAAALURVAIAAAAAAEBtBJUAAAAAAABQG0ElAAAAAAAA1EZQCQAAAAAAALURVAIAAAAAAEBtBJUAAAAAAABQG0ElAAAAAAAA1EZQCQAAAAAAALURVAIAAAAAAEBtBJUAAAAAAABQG0ElAAAAAAAA1EZQCQAAAAAAALURVAIAAAAAAEBtBJUAAAAAAABQG0ElAAAAAAAA1EZQCQAAAAAAALURVAIAAAAAAEBtBJUAAAAAAABQG0ElAAAAAAAA1EZQCQAAAAAAALURVAIAAAAAAEBtBJUAAAAAAABQG0ElAAAAAAAA1EZQCQAAAAAAALURVAIAAAAAAEBtBJUAAAAAAABQG0ElAAAAAAAA1EZQCQAAAAAAALURVAIAAAAAAEBtBJUAAAAAAABQG0ElAAAAAAAA1EZQCQAAAAAAALWNuKCS7XfbfsD2Q7ZPGu70AAAAAAAAoK8RFVSyPU7SdyQdIGlbSYfb3nZ4UwUAAAAAAIBWIyqoJGk3SQ9FxCMR8bKkH0v6wDCnCQAAAAAAAC1GWlBpE0m/qrx/PKcBAAAAAABgBHFEDHcalrL9QUnviohP5vuPSNotIo6pzHO0pKPz7VskPTDkCR1+EyQ9PdyJwJChvMcWyntsobzHFsp7bKG8xxbKe2yhvMeWsVrem0XEhv3NtPJQpKSGxyVtWnn/Rkm/qc4QEWdLOnsoEzXS2L4jInYZ7nRgaFDeYwvlPbZQ3mML5T22UN5jC+U9tlDeYwvl3d1Iu/1tnqStbG9ue1VJh0m6fJjTBAAAAAAAgBYjaqRSRLxi+3OSrpE0TtIPIuKeYU4WAAAAAAAAWoyooJIkRcTPJP1suNMxwo3p2//GIMp7bKG8xxbKe2yhvMcWyntsobzHFsp7bKG8uxhRD+oGAAAAAADA6DDSnqkEAAAAAACAUYCgUhe2v2j7HtuLbC+wvXs/80+zfegA1znZ9rO5vsbffgNZZo/rnWj7ryvvd7H9zcFe71Cz/Wrm6WLbV9hef7jTVGX7uR7meYPtK20vtH2v7a63i9o+ZXnrkO1Jtg+svH+/7ZN6nX8w9ZJXlXlPtn3CIKXj/wzScm/LuvqY7d9W2oOJNZfzSdvfqPmdz9o+osvnm9q+oM4yl4ftsP1vlfcrZ15cOQjr2jDzfL7tvWt+d7nrve2frYh2KNvwFzL999m+3fZHK5933Xdrrus422vW/M5zLe+Psv3t5Vz/5EYdyNd7Vj4b8HF4eVXKYEG2zf9qe5XhSMvy6LUta53P9i2Dk6KhNZTtDYph7mfPt32/7bMGsryhZHt92/+r7ny2N7Z98eCmbuBeI330o7LdmG/7F7avaTlGLXefvGU9PdWFkWxF9gtWNNtLbN+dbdMNtjcb7jSNdASVOrC9h6T3SnpbROwgaT9Jvxqi1c+JiEmVv58PwTonSloaVIqIOyLi2CFY71B7IfN0e0n/KemzQ50A2wN9ltkpkq6NiB0jYltJXU8UI+LLA6hDkyQtPVmOiMsjYmqv878W2B7Xzyy1gkou+m17I2L3iJgk6cuSLqi0B0vqrG95RMR3IuK8Lp//KiKmDHY6JD0vaXvba+T7d0r69SCt668k3R8RO0XEnJrfrV3vG/UgIg6MiN/XXF8nD2f6t1H59dTP2/6Y1HnfXc726DhJtYJKg2iypD37m2kgaubRw7nfvlXSGyV9aAWlob92aEXotS1bZr6IGNT8H0JD2d4stxXQhxgRRkA/eydJO0l6r+2/HOgCez22D9D6knoJJCwzX0T8JiKGJdhe02uhjy6VPttOEbGVpKmSLrW9jdS5T74cbXyvdWEg6xjr9s22abakLw31ykdbW09QqbONJD0dES9JUkQ8HRG/kSTbX7Y9LyPpZ9t265dt75yRzTszSr1RTj82r2Ausv3jXhNje9f8zuq218orO9vnZ3+X6Vlk+yuV7xyZ0xY2rr61XuWpRImnSto7rxB8Pq/kXGl7pYzWrl/5zkMuo2U2tH1JrnveijgoD7G5kjZpvGmXj5nXP808XGx7Sk7vVL6fymUszLxZM6dPs/0127MknWF7bds/rETBD6mk4x/z+7fafkObdG8k6fHGm4hYVPnuibnMhbanVtZ9aD/pnm37DJfRDQ/a3tv2qioBrClZL6a4chXB9gczTxbavrHd/AMvonpsv8/N0SY/b8m/HW1f73Ll6FM5v22fmdtxd6V8J9ueZft8SXfntMsy3+6xfXROmyppjdze83La8bm8xbaPy2kTXUaPfFfSXZL+3vbXK+n+lO2v1djOA2zPtX2X7Qtsr5XTd8/pCzMfGif+b8zy/oXt03PelW3/3vbUnH+u7dfnZ6dV0v7mzLeFub6Jtre0vSA/38L2nMzzO51Xmm3vZ/s625fafsD2v9Ypy4qrJL0nXx8uaXolH3azfUuu+xbbb8npR+V6r85t/mrlO89VXh+a+8ckSV+VdGCW5Rq2/8X2HVne1XZ111zXwtxf1lPf/WSZkXFZFya2qQeburSvEyqfnZPrnOk8uXWz/Z/bqK/9ZVpEPCLpeEnHVvKkse+2tkdr2f6BS9s13/YHcr5xts9ys506xvaxkjaWNCu/L9uH5zyLbZ9RzWuXq7K3qUt/wx2OJZ3Kt/K9iZI+rRI8W+DmCLN9cv5HvOzxrl372Gub3TaPuuT/q5JuVx5jMi/PdPMY8z9z+mSX9nOGS9/ge84T05b828M1+hVdyrTtvuH2bVmvbd5z+f8CLzuydZrtQzpt+wi1otubTu3IgS6jZG6y/U03R951K7eLbF8haebgZ8OQGPZ+dkS8IGmBmvtpt/z/SZbxA7b/Iae3a9P3d/P4fJHttXPeqZV0nZXTOrV9J2c6Zru0Y42LvFMlbZH735kufcnrcl13u9kutc430XnccOkbbFfJx9mZl7XauCEwWvvoy4iIWSoPeG60odU++ZKs6zdJ+qBLf+rqTPcc21vnfG9wOUYszL891beM7R77s6OBO5yv5vbcYPtCl/OVqbaPcOmP3W17i5yv7flAl32rm9a6+OFc3wLb33c5xo3LNDfy//M576SsK4uyDDfI6bNt75KvJ9hekq/7tPVu33fpVFeWOTcbWCnUFBH8tfmTtLbKgeZBSd+V9PbKZ+Mrr/9N0vvy9TRJh0paRdItkjbM6VMk/SBf/0bSavl6/TbrnSzp2Vx342+L/Ow0SWdJ+o6kL+S0/VUaK6t02q+UtI+k7SQ9IGlCNc2NNFbW91xlvVe2pOPKfP3Pkj6Wr3eX9PN8fb6kvfL1f5d033CXWw/l2tjecZIukvTufvLxEEnnVL6/Xj/l+7rKvKdJOqaS71dKGpfvz5D0jcq8G+T/qNSnr0r6UptteJek30uaJemLkjbO6QdkutZsV+b9pHu2pP+brw+slPFRkr5dWffS9yoHp02qdbl1/qEoy5ZpG0hLf4Dgk5VtOlnSQklrSJqgcjV04yzfa7M+vEHSYyod3ckqV603b93vcxmLG2VdTYeknTNf1lJpQ+5RuRI6UdKfJf1FzreWpIclrZLvb5H01g7b2VoGr5d0Q6Wcv6gycmB1SY+qXPWVSl0dl/nwC0nrZNob275y1rcDcv6vSTqpUnePy9d3qlknV1cZobKlpAU5bU1Jq+frrSXdlq/3k/RM5uc4SfMa21+njCXtIOniXPcCLds2rStp5cr6Lqnk2SOZB6tL+qWkTduU16GSpnXI50Z5j1PZP3aQtGoud9fq+tt892RJJ1TeL846sEw9yM+WqNTJiZJekTQpp18o6cOV7++Zr6dKWtwmrya2Tle5kvlCm313mpZtj/6psq71VY57a0n6jKRLKnk8vprmfL2xyn6zYebF9ZIOqrRnH8rXr2rZ49pjlfS0PZZ0Kd/JataB1ryeptK2ryRpW0kP9dM+9tpmt82jTmWgUu9mSdoh3x+tbM8lrSbpDkmb57a8KOlNKnXtWuUxuiX/avUrupTpUeph3+i1zau+l3SwpB/l61VV2po1Om17nbZgKP40OO1Nu3Zk9cybzfOz6ZV1dCu3x1Xpf472Pw1vP7uR3xuoHOP+Ww/5/4Sk11X2h13U99g+QdKNyrZB0v9WGW08XqVP7mq61LntOzm3b7Vc5u9ymyeq0s6rtLnrVtb9kEo/tnW+pe8lfV7SV/L1RpIe7LbtQ70PVvaX0dpHP0ot/WBJB0m6qlqH8/USSSdW5rtO0lb5endJ1+frC9Tsk43L7Wwt4577syPlT937BUvzqaVuTFY5B9pIZf/4daU+/02j3NT9fKDPvtUmbUvU7Od8Q9LR+XobSVeo2X//rqQjVfr/11a+39jHFynbNpULkI30zZa0S2XfXVKpP0vbenXuu3SqK33OzYbqb1QNqxpKEfGc7Z0l7S1pX0kX2D4pIqZJ2tf2iSonU+NVThyvqHz9LZK2l3Sty8WVcSoHI6lUrvNsXybpsg6rnxMR720z/RSVE7MXlVefVRra/SXNz/drS9pK0o6SLo6Ip3N7/rP3re/jApWD4g9VbqloPEtlP0nbunkBaV3b60TEHwawrsG2hssIi4kqHYlrc3qnfJwj6SyXq+9XRsQclxFincp3e9unqRyQ15Z0TWXdF0W5ei2VvDus8UFEPJMvX1Y5sCnT987WDYiIa2y/SdK7VRqb+Zmm/ST9MCL+mPO1lnm3eilJl1bWO7F1vW3cLGma7Qsr3x1ub1TZVzdSOal5tPLZT6JclXwhr0btJmkvSdOzXJ60fYOkXSX9l6TbI6L6/WNtH5yvN1WpH79rWf9ekmZExPOSZPtSlTbkckm/jIhbJSkinrd9vcqw+/tUDk69XkHaU+Vk+ZYsx1Ul3aRyoHssIu7KdTybaZBKkPAP+f5+lc7rUyoBh6tyuXdmWpfKKyoTIuKKXOaLlWU2rCbp27Z3VAmKbFH57NaIeCK/09jvbu1xO5XrXOQyIuVwSa3PD1tP0o9sb6XS2as+v+a6Sh7cK2kz1bu14kMuozNWVum8bJvreCIi5mXa/iuXX2eTltaDNh6NiAX5+k5JE11Gia4TEY3n1pyvcstIL7olrNoe7S/p/W6OrlpdpY7sJ+l7EfGK1PE4squk2RHxW0lyGb2yj8rx7VWVoJSUtzUsTZh9lMpJmdThWKLu5dvNZRHxZ0n3unkluVP72Gub3SmP7mtZ9xZZ17dSOQYvqnx/h8qV1/VynpdV2ppHMl+mq7QjF2vZ/Kvbr+iUXqn3faOXNq/qKknftL2ayvHpxoh4wXanbX+0w3KGzSC0N+3akZUkPVI5vkxXjmJQ93K7doB9uRFlmPvZe9telMuZGhH/kdP7y//fSUuP7Xvl8qtt+l+olPHNlePzXJU+xYuSzrX9UzX7eZ3aPkn6aZRRXC/ZfkolUNDKkv7J9j4qwa1NOsxXdaFK3/cfVG7PvaifbW9t4wbTqO+jd9DtWHyBJLmMaNtT0kWV+rBa/n+HSuBCmcZnGyNeKur0Z0eKbv2CbuZV+pYPqzl6826VtkTqfj7Qbt96XH3Nyj7EU2re/vZXKgGkeVlOa+TnV0h6k+1vSfqppJkuI9nXj4gb8rs/UnN/66ba1vfpu/RTV4bt3IygUhe5Y86WNNv23ZI+6jKU9rsq0cVf2T5ZpeGtsqR7ImKPNot9j0qH+/0qt8Bs1+iw92C8SiO4Sq7z+VzX6RHx/WUSUIbzRZtlvKK8DcGlJq7aw3rnStrS9oYq0fbTcvpKkvbIE/XR4oWImJQ7+pUq92t/Ux3yUSrDaFVG75xue6akGepcvtNUrtIvzMZxcuWz56uLVfvy+VNkeFnlhKLtPpqNzfmSzncZNr9Pl2VW19kp3ZL0Un/rbUnDp11udXqPpAUutxANt29J+lpEXG57ssoViYbWvAl1P9AvLa9c1n4q9f2Ptmer736vXpeXzlUZYXS/SsC2V5Z0dUR8ZJmJ9tvUufxfqryulu/LHaZXdatTkvS3KidPH1Zpm6oPXuy03rouVxmlOVnlSnHDqZJmRcTBeSI4u4d1V7enXRnK9uaSTlAZkfSM7Wk5b3/7WMPSdrbNelrrQVVrmtdQ9zrVn53U+YSgtT06JCIeqM6Qx4j+trdb+l6sdNK7aXssyc5Zp/LtppqPrvxvty3T1Hub3SeP2ng4jzEbqfQd3h8Rl+f3j4mI6klMo21p1zZJy+ZfrX5Fp/Rmm93vflmjzWsmOuLFnO9dKqMDGreOtd32EWyFtDf9tCOddCu3bm3HqDSM/ew5EfFe22+WdJPtGRnQ75b/nfbT1nbi2og4vDVRtndTOSE9TNLnVAIFndo+qbfj5xEqo0R3jog/udxC099++mvbv7O9g8p+2rgdtdc2bjC9JvrobfRyLF5J0u+rQZaa6vQ/R4Nu56vVfePPlfd/VrNMup0P9No33Vcl76apDOw4XiWffxQRX2id2eXi6rtU6u2HVEYF9rt96rvP9lcXO9aVdudmjWD4YOOZSh3YfktejWqYpDKkuVHwT2eksN2D7x6QtKHLQwhlexXb27k8J2HTKPfXnqhmpLxXZ0v6e0nnqQzNlEqU/eNu3rO9ictzUa5TuUL2upw+PudfohJhlaQPqHml7Q8qt8f0kQ3oDJXbY+6rVM6ZKgdG5TpGQlChJ3lF8VhJJ7j8Ok/bfLS9saQ/RsS/q3Qy36YO5ZuLXkfSE7nMjr+epb5513rFoSPb73DzPvB1VEaGPJbL/Hjls/EtX+2W7k461gvbW0TEbRHxZUlPq1zJ7jj/EFlPzQerfrTlsw+4PJPsdSodiXkqw9SnuNwLvaFKR/T2Dst9Jk+utla5GtnwJzd/4elGSQfZXtPlOUcHq1xJ6yMiblPJs79W5bkdPbhF0ttdRqs1nimwlcqV3M0yuCTb63qAD2XMq3NP235fLnN19/3Vr/VURu+ESp4PJAjSyQ8knRJ9R3NVy/uoHpf1pO1tsj0+uMM866oc1J/Nq1QH5PT7JW1se1ep7H8uD1JsrfdLVNqKRrBv8x7T1keWwR9sN+rcYd3mb8iT3rNUOlb9uUbSMdlxk+2dcvpMSZ/Obay2KdXtvU2lPk7I+na4yu2ZdXQ6lvRSvr22OZ3ax17b7E551FZeRT1JUqPjeY2kzzTaCpdnla2Vn+1me/Osk1NURh62qtuvqJXeVG3Lem3zWv1Y0sdURp80gkjdtn0kWlHtTbd25E1u/pJn9fmDy1Nuo9JI6GdHxIOSTle5TU3qnv/vtD3e5Vl3B6mMCGh1q6S/tL1lfn/NrO9rS1ovIn6m8kMHjTaubj+6tb1bT9JTGVDaV2WEXLv5Wv1YJX/Wq9TzEVP3RnMfvZXtt6uMRDyn23xRRj4/avuD+T27BCmkck73mZw+zva66lvGvfZnR4slan++2qtu5wM9y4DvcZKOzH7DdZIOdfMZpONtb2Z7gqSVIuISlXP1t2U9fsbN5z1+RM3+0RI1t6/bQ/T79F261ZUO52ZDgqBSZ2urDHO+12WI7LaSTo7yKz3nqAyxu0zlxHQZEfGySgU5w/ZClftE91QZgvnvLldj5kv6erT/1Z/GA7Mbf4faPlLSKxFxvsozNXa1/Y6ImKkyYmVuLvdilVsl7pH0j5JuyDQ0HgJ8jsoJwO0q92A2oqGLJL3i8mCvdpHVC1RGIlR/RvxYSbu4PHzsXpUHpo4aETFf5Tk7h3XKR5Vf8LndZTjuFyWd1qV8pdKQ3KYyZPf+Lqs/TdIGzoepqTlcsxc7S7oj6+VcSedGxLyIuFrlCusdmd4Tql/qJ92dzFIZmt3uwdtnOh/Oq3IwW9jP/CvamrYfr/wdr3Il4iLbc1Qa06rbVYak3irp1CgPBJ2hUvcXqjwL5sRoDoOvulrlyvMilavV1duXzpa0yPZ5UW49m5bruk2lbOa3LqziQkk3V4ZW9ysinpT0CZVhvQtVgkxvzqG8h0v6l5w+U83hsANxhKS/zW2/SeWqaNW3JX3S9q0qHdqXtIJFxOMR8c9tPvqqytXJm1Xa116cpHIF9Hote/tndX0LVdroe1ROMG/O6S+rnAB+K/P4WjWfnVOt95dIGp/74WdUnk0xEJ+QdLbtuSpBu2c7zLeFy0Mp71OpW9+KiF5GwZ2q0mFblPvzqTn9XJWA9aLc3sYvhJ4t6SrbszJ48gWVPFgo6a6I+EnN7et0LOmlfK+QdLCXfVB3H13ax17b7E551M1lKu3U3ip5ea+ku/L731fz6uhc5bOyVIboz2iT/rr9iuVJ79K2TD22eW2WMVPlZObnmWb1s+0jzopqb7q0Iy+o/GrT1S4P6H1SzX16ecpttBrOfnbV91Qe7r+5uuf/TSrPd1qg8jytO9qk67cqAcfpuU23qjxrcB1JV+a0G9QcwVCrH50XdW/OvuOZKheZd7F9h8qx+v4O87W6WOUCxYWVaSOq7o3iPrrU/OGOB1VGpB8SEb3cRniEpE/kOu9RCaZI5VlB++a23ylpuzZl3Gt/drTodL7aq5PV+XygluznTJf02Yi4V+VWuJm5P1+rcmvzJiojLheonAc0Lih9VOV8aZFKMPmUnH6WysWWW1SeqdRp3Z36Lp3qSrtzsyHReIAVAGCIudy6+PWIuG6404KRy/baEdH45ZOTJG0UEX8zzMnCCuAyLP+EaP8cRbxGNfZp21b58ZVfRMTX+/sehofzWS8R8bn+5gWAsYiRSgAwxGyvn1ewXiCghB68J696Lla5rei0/r4AYET7VF51vkflNo0+z4oBAGC0YKQSAAAAAAAAamOkEgAAAAAAAGojqAQAAAAAAIDaCCoBAAAAAACgNoJKAAAA/bD9XJfPJuevObb7bEn+xO8i2zfY3mwg6wIAABhJCCoBAAAMrn0jYgdJsyV9aZjTAgAAsMIQVAIAAOiBizNtL87RR1MqH69re4bte21/z3a7PtZcSZtUlnd8Lmux7eM6rPPvbM/LkU5fWcGbBAAAMCArD3cCAAAARon/IWmSpB0lTZA0z/aN+dlukraV9EtJV+e8F7d8/92SLpMk2ztL+pik3SVZ0m22b4iI+Y2Zbe8vaatctiVdbnufiLhRAAAAIwAjlQAAAHqzl6TpEfFqRDwp6QZJu+Znt0fEIxHxqqTpOW/DLNtPSdpP0vmVZc2IiOcj4jlJl0rau2V9++fffEl3SdpaJcgEAAAwIhBUAgAA6I27fBZd3u8raTNJ90g6pYdlVdd3ekRMyr8tI+L/9ZxaAACAQUZQCQAAoDc3Sppie5ztDSXtI+n2/Gw325vns5SmSLqp+sWIeEHScZKOtD0+l3WQ7TVtryXpYElzWtZ3jaSP215bkmxvYvv1g7VxAAAAdfFMJQAAgC5sryzpJUkzJO0haaHKSKQTI+I/bG+t8hDuqZLeqhIwmtG6nIh4wvZ0SZ+NiFNtT1MzKHVu9XlKOf9M29tImmtbkp6T9GFJT634rQQAAKjPEa2jtQEAANBge0dJ50TEbsOdFgAAgJGE298AAAA6sP1plQdvf2m40wIAADDSMFIJAAAAAAAAtTFSCQAAAAAAALURVAIAAAAAAEBtBJUAAAAAAABQG0ElAAAAAAAA1EZQCQAAAAAAALURVAIAAAAAAEBt/x+h45DHiy8+vQ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6391" name="Picture 7"/>
          <p:cNvPicPr>
            <a:picLocks noGrp="1" noChangeAspect="1" noChangeArrowheads="1"/>
          </p:cNvPicPr>
          <p:nvPr>
            <p:ph idx="1"/>
          </p:nvPr>
        </p:nvPicPr>
        <p:blipFill>
          <a:blip r:embed="rId2"/>
          <a:srcRect l="22549" t="21640" r="19608" b="1098"/>
          <a:stretch>
            <a:fillRect/>
          </a:stretch>
        </p:blipFill>
        <p:spPr bwMode="auto">
          <a:xfrm>
            <a:off x="0" y="-357757"/>
            <a:ext cx="9221466" cy="7215757"/>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20482" name="Picture 2"/>
          <p:cNvPicPr>
            <a:picLocks noGrp="1" noChangeAspect="1" noChangeArrowheads="1"/>
          </p:cNvPicPr>
          <p:nvPr>
            <p:ph idx="1"/>
          </p:nvPr>
        </p:nvPicPr>
        <p:blipFill>
          <a:blip r:embed="rId2"/>
          <a:srcRect l="22549" t="28998" r="38235" b="2937"/>
          <a:stretch>
            <a:fillRect/>
          </a:stretch>
        </p:blipFill>
        <p:spPr bwMode="auto">
          <a:xfrm>
            <a:off x="152400" y="0"/>
            <a:ext cx="8991600" cy="6924674"/>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None/>
            </a:pPr>
            <a:r>
              <a:rPr lang="en-US" dirty="0" smtClean="0"/>
              <a:t>	Here we can see various type of roles like Sales executive, Research Scientist, Manager, Human Resource etc. </a:t>
            </a:r>
            <a:endParaRPr lang="en-US" dirty="0" smtClean="0"/>
          </a:p>
          <a:p>
            <a:pPr>
              <a:buNone/>
            </a:pPr>
            <a:endParaRPr lang="en-US" dirty="0" smtClean="0"/>
          </a:p>
          <a:p>
            <a:pPr>
              <a:buNone/>
            </a:pPr>
            <a:r>
              <a:rPr lang="en-US" dirty="0" smtClean="0"/>
              <a:t>	In this organization we can see the most number of people are working in research and development and in Human Resource department least number of people are working.</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Male and Female Ratio</a:t>
            </a:r>
            <a:endParaRPr lang="en-US" dirty="0"/>
          </a:p>
        </p:txBody>
      </p:sp>
      <p:sp>
        <p:nvSpPr>
          <p:cNvPr id="3" name="Content Placeholder 2"/>
          <p:cNvSpPr>
            <a:spLocks noGrp="1"/>
          </p:cNvSpPr>
          <p:nvPr>
            <p:ph idx="1"/>
          </p:nvPr>
        </p:nvSpPr>
        <p:spPr>
          <a:xfrm>
            <a:off x="914400" y="1783560"/>
            <a:ext cx="3581400" cy="4572000"/>
          </a:xfrm>
        </p:spPr>
        <p:txBody>
          <a:bodyPr/>
          <a:lstStyle/>
          <a:p>
            <a:pPr>
              <a:buNone/>
            </a:pPr>
            <a:r>
              <a:rPr lang="en-US" dirty="0" smtClean="0"/>
              <a:t>	By comparing male and female ratio we can observe that male working ratio is higher than female working ratio.</a:t>
            </a:r>
            <a:endParaRPr lang="en-US" dirty="0"/>
          </a:p>
        </p:txBody>
      </p:sp>
      <p:sp>
        <p:nvSpPr>
          <p:cNvPr id="18434" name="AutoShape 2" descr="data:image/png;base64,iVBORw0KGgoAAAANSUhEUgAAAmcAAAJcCAYAAAC8DwN/AAAABHNCSVQICAgIfAhkiAAAAAlwSFlzAAALEgAACxIB0t1+/AAAADl0RVh0U29mdHdhcmUAbWF0cGxvdGxpYiB2ZXJzaW9uIDMuMC4zLCBodHRwOi8vbWF0cGxvdGxpYi5vcmcvnQurowAAGyBJREFUeJzt3XuwZXdZ5+HvSzohECQgaRCTYCMEFBSNNggypRGUEVSCEqwwqAFTxgtGFB1hxipkoLwgjAwyDBq5GBwvaFCJDDMRuTgDaKADFJcEhgxI0iZCI1cjFwPv/HFWm01okhPp3eftPs9Tders9VuX/TtdqV2frLX23tXdAQBghptt9QQAALiOOAMAGEScAQAMIs4AAAYRZwAAg4gzAIBBxBnATVBVj66q1271PIAjlzgDjghVdWZVXVxV11TVB5bHP1FVtdVzA7gpxBlw2Kuqn03yrCRPT/JlSe6Q5MeS3D/JMVs4tc9RVUdt9RyA+cQZcFirquOTPCXJT3T3Bd398d7w5u5+VHd/qqpuXlXPqKorqur9VfWbVXWLZf/TqmpvVf3scsbt6qp6zMrxb1dVF1bVx6rqDUnucr3n/6qqekVVfaiq3lVV37+y7neq6rlV9fKquibJtx2afxXgcCbOgMPd/ZLcPMlLb2CbpyW5W5KvT3LXJCcmedLK+i9LcvwyfnaS51TVbZd1z0nyySR3TPLDy0+SpKqOS/KKJL+f5PZJHpnkv1XVPVeO/e+S/FKSL0niXjXgRokz4HB3QpIPdve1+weq6vVV9ZGq+kRVfWuSH0nyM939oe7+eJJfTnLmyjH+OclTuvufu/vlSf4xyd2Xy5APT/Kk7r6mu9+e5PyV/b47yd929wu7+9ruflOSlyQ5Y2Wbl3b367r7s939yTX8/cARZsdWTwDgi/QPSU6oqh37A627vzlJqmpvNu4/u2WSS1beG1BJVu//+ofVuEvyT0lulWRnNl4nr1xZ976Vx1+R5Juq6iMrYzuS/O7K8uq+ADdKnAGHu79O8qkkp2fjrNX1fTDJJ5Lcs7v/7iYee1+Sa5OcnOSdy9idVtZfmeSvuvs7buAYfROfE9jmXNYEDmvd/ZEk/ykb93qdUVW3qqqbVdXXJzkuyWeT/HaSZ1bV7ZOkqk6sqn+7iWN/JsmfJHlyVd2yqu6R5KyVTV6W5G5V9YNVdfTyc++q+uqD/GcC24g4Aw573f1rSR6f5OeTfCDJ+5P8VpInJHn98vvyJH9TVR9L8pdJ7r7Jw/9kNi5x/n2S30nywpXn/XiSB2Xj/rWrlm2elo03KAD8q1S3M+4AAFM4cwYAMIg4AwAYRJwBAAwizgAABjmsP+fshBNO6F27dm31NAAAbtQll1zywe7eeWPbHdZxtmvXruzZs2erpwEAcKOq6n03vpXLmgAAo4gzAIBBxBkAwCDiDABgEHEGADCIOAMAGEScAQAMIs4AAAYRZwAAg4gzAIBBxBkAwCDiDABgEHEGADCIOAMAGEScAQAMIs4AAAYRZwAAg4gzAIBBxBkAwCDiDABgEHEGADCIOAMAGEScAQAMIs4AAAbZsdUTANjurnjK1271FGBbutOT3rbVUzggZ8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BrjbOq+pmqekdVvb2q/qCqjq2qO1fVxVX17qp6cVUds2x782X58mX9rnXODQBgorXFWVWdmOSnkuzu7q9JclSSM5M8Lckzu/uUJB9Ocvayy9lJPtzdd03yzGU7AIBtZd2XNXckuUVV7UhyyyRXJ3lAkguW9ecnedjy+PRlOcv6B1ZVrXl+AACjrC3OuvvvkjwjyRXZiLKPJrkkyUe6+9pls71JTlwen5jkymXfa5ftb3f941bVOVW1p6r27Nu3b13TBwDYEuu8rHnbbJwNu3OSL09yXJIHH2DT3r/LDay7bqD7vO7e3d27d+7cebCmCwAwwjova357kvd2977u/uckf5Lkm5PcZrnMmSQnJblqebw3yclJsqw/PsmH1jg/AIBx1hlnVyS5b1Xdcrl37IFJLk3y6iRnLNucleSly+MLl+Us61/V3Z935gwA4Ei2znvOLs7Gjf1vSvK25bnOS/KEJI+vqsuzcU/Z85ddnp/kdsv445M8cV1zAwCYaseNb/Kv192/mOQXrzf8niT3OcC2n0zyiHXOBwBgOt8QAA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sNc6q6jZVdUFVvbOqLquq+1XVl1bVK6rq3cvv2y7bVlX9RlVdXlVvrapvWOfcAAAmWveZs2cl+V/d/VVJvi7JZUmemOSV3X1Kklcuy0ny4CSnLD/nJHnumucGADDO2uKsqm6d5FuSPD9JuvvT3f2RJKcnOX/Z7PwkD1sen57kRb3hb5LcpqruuK75AQBMtM4zZ1+ZZF+SF1bVm6vqeVV1XJI7dPfVSbL8vv2y/YlJrlzZf+8y9jmq6pyq2lNVe/bt27fG6QMAHHrrjLMdSb4hyXO7+9Qk1+S6S5gHUgcY688b6D6vu3d39+6dO3cenJkCAAyxzjjbm2Rvd1+8LF+QjVh7//7LlcvvD6xsf/LK/icluWqN8wMAGGdtcdbdf5/kyqq6+zL0wCSXJrkwyVnL2FlJXro8vjDJDy3v2rxvko/uv/wJALBd7Fjz8c9N8ntVdUyS9yR5TDaC8I+q6uwkVyR5xLLty5M8JMnlSf5p2RYAYFtZa5x191uS7D7AqgceYNtO8th1zgcAYDrfEAAAMMi6L2seUb7x379oq6cA29IlT/+hrZ4CwCHjz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sqk4q6pXbmYMAIAvzo4bWllVxya5ZZITquq2SWpZdeskX77muQEAbDs3GGdJfjTJT2cjxC7JdXH2sSTPWeO8AAC2pRuMs+5+VpJnVdW53f3sQzQnAIBt68bOnCVJuvvZVfXNSXat7tPdL1rTvAAAtqVNxVlV/W6SuyR5S5LPLMOdRJwBABxEm4qzJLuT3KO7e52TAQDY7jb7OWdvT/Jl65wIAACbP3N2QpJLq+oNST61f7C7H7qWWQEAbFObjbMnr3MSAABs2Oy7Nf9q3RMBAGDz79b8eDbenZkkxyQ5Osk13X3rdU0MAGA72uyZsy9ZXa6qhyW5z1pmBACwjW323Zqfo7v/LMkDDvJcAAC2vc1e1vy+lcWbZeNzz3zmGQDAQbbZd2t+z8rja5P8bZLTD/psAAC2uc3ec/aYdU8EAIBN3nNWVSdV1Z9W1Qeq6v1V9ZKqOmndkwMA2G42+4aAFya5MMmXJzkxyZ8vYwAAHESbjbOd3f3C7r52+fmdJDvXOC8AgG1ps3H2war6gao6avn5gST/sM6JAQBsR5uNsx9O8v1J/j7J1UnOSOJNAgAAB9lmP0rjqUnO6u4PJ0lVfWmSZ2Qj2gAAOEg2e+bsXvvDLEm6+0NJTl3PlAAAtq/NxtnNquq2+xeWM2ebPesGAMAmbTaw/nOS11fVBdn42qbvT/JLa5sVAMA2tdlvCHhRVe3JxpedV5Lv6+5L1zozAIBtaNOXJpcYE2QAAGu02XvOAAA4BMQZAMAg4gwAYBBxBgAwiDgDABhEnAEADCLOAAAGEWcAAIOIMwCAQcQZAMAg4gwAYBBxBgAwiDgDABhEnAEADCLOAAAGEWcAAIOIMwCAQdYeZ1V1VFW9uapetizfuaourqp3V9WLq+qYZfzmy/Lly/pd654bAMA0h+LM2eOSXLay/LQkz+zuU5J8OMnZy/jZST7c3XdN8sxlOwCAbWWtcVZVJyX5riTPW5YryQOSXLBscn6Shy2PT1+Ws6x/4LI9AMC2se4zZ/8lyc8n+eyyfLskH+nua5flvUlOXB6fmOTKJFnWf3TZ/nNU1TlVtaeq9uzbt2+dcwcAOOTWFmdV9d1JPtDdl6wOH2DT3sS66wa6z+vu3d29e+fOnQdhpgAAc+xY47Hvn+ShVfWQJMcmuXU2zqTdpqp2LGfHTkpy1bL93iQnJ9lbVTuSHJ/kQ2ucHwDAOGs7c9bd/6G7T+ruXUnOTPKq7n5UklcnOWPZ7KwkL10eX7gsZ1n/qu7+vDNnAABHsq34nLMnJHl8VV2ejXvKnr+MPz/J7Zbxxyd54hbMDQBgS63zsua/6O7XJHnN8vg9Se5zgG0+meQRh2I+AABT+YYA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DI2uKsqk6uqldX1WVV9Y6qetwy/qVV9Yqqevfy+7bLeFXVb1TV5VX11qr6hnXNDQBgqnWeObs2yc9291cnuW+Sx1bVPZI8Mckru/uUJK9clpPkwUlOWX7OSfLcNc4NAGCktcVZd1/d3W9aHn88yWVJTkxyepLzl83OT/Kw5fHpSV7UG/4myW2q6o7rmh8AwESH5J6zqtqV5NQkFye5Q3dfnWwEXJLbL5udmOTKld32LmPXP9Y5VbWnqvbs27dvndMGADjk1h5nVXWrJC9J8tPd/bEb2vQAY/15A93ndffu7t69c+fOgzVNAIAR1hpnVXV0NsLs97r7T5bh9++/XLn8/sAyvjfJySu7n5TkqnXODwBgmnW+W7OSPD/JZd396yurLkxy1vL4rCQvXRn/oeVdm/dN8tH9lz8BALaLHWs89v2T/GCSt1XVW5ax/5jkV5P8UVWdneSKJI9Y1r08yUOSXJ7kn5I8Zo1zAwAYaW1x1t2vzYHvI0uSBx5g+07y2HXNBwDgcOAbA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CQUXFWVd9ZVe+qqsur6olbPR8AgENtTJxV1VFJnpPkwUnukeSRVXWPrZ0VAMChNSbOktwnyeXd/Z7u/nSSP0xy+hbPCQDgkNqx1RNYcWKSK1eW9yb5putvVFXnJDlnWfzHqnrXIZgbR4YTknxwqyfBTVfPOGurpwA3xGvL4eoX61A/41dsZqNJcXagf6H+vIHu85Kct/7pcKSpqj3dvXur5wEcWby2cLBNuqy5N8nJK8snJblqi+YCALAlJsXZG5OcUlV3rqpjkpyZ5MItnhMAwCE15rJmd19bVT+Z5KIkRyV5QXe/Y4unxZHF5XBgHby2cFBV9+fd1gUAwBaZdFkTAGDbE2cAAIOIM8arqs9U1VtWfnat8bkeXVX/dV3HBw4PVdVV9bsryzuqal9VvexG9jvtxraBGzPmDQFwAz7R3V+/1ZMAtpVrknxNVd2iuz+R5DuS/N0Wz4ltwpkzDktVdVRVPb2q3lhVb62qH13GT6uqv6qqP6qq/1tVv1pVj6qqN1TV26rqLst231NVF1fVm6vqL6vqDgd4jp1V9ZLlOd5YVfc/1H8nsKX+Z5LvWh4/Mskf7F9RVfepqtcvryGvr6q7X3/nqjquql6wvH68uap8JSGbIs44HNxi5ZLmny5jZyf5aHffO8m9k/xIVd15Wfd1SR6X5GuT/GCSu3X3fZI8L8m5yzavTXLf7j41G9/j+vMHeN5nJXnm8hwPX/YHto8/THJmVR2b5F5JLl5Z984k37K8hjwpyS8fYP9fSPKq5TXk25I8vaqOW/OcOQK4rMnh4ECXNR+U5F5VdcayfHySU5J8Oskbu/vqJKmq/5fkL5Zt3paNF8hk4xsoXlxVd0xyTJL3HuB5vz3JPar+5ZvFbl1VX9LdHz8IfxMwXHe/dbnH9ZFJXn691ccnOb+qTsnGVw0efYBDPCjJQ6vq55blY5PcKclla5kwRwxxxuGqkpzb3Rd9zmDVaUk+tTL02ZXlz+a6/+afneTXu/vCZZ8nH+A5bpbkfsv9JsD2dGGSZyQ5LcntVsafmuTV3f29S8C95gD7VpKHd/e71jtFjjQua3K4uijJj1fV0UlSVXe7iZcLjs91N/ee9QW2+YskP7l/oaq8KQG2nxckeUp3v+1646uvIY/+AvtelOTcWk6/V9Wpa5khRxxxxuHqeUkuTfKmqnp7kt/KTTsT/OQkf1xV/yfJB7/ANj+VZPfyhoNLk/zYFzFf4DDU3Xu7+1kHWPVrSX6lql6Xja8cPJCnZuNy51uX16mnrmmaHGF8fRMAwCDOnAEADCLOAAAGEWcAAIOIMwCAQcQZAMAg4gw4olTVHarq96vqPVV1SVX9dVV970E47mlV9bKDMUeAGyLOgCPG8mGff5bkf3f3V3b3NyY5Mxtf13Wo5+IbWIB/FXEGHEkekOTT3f2b+we6+33d/eyqOqqqnl5Vb1w+WPhHk385I/aaqrqgqt5ZVb+38onu37mMvTbJ9+0/ZlUdV1UvWI715qo6fRl/dFX9cVX9ea77TleAm8T/2QFHknsmedMXWHd2ko92972r6uZJXldV+wPq1GXfq5K8Lsn9q2pPkt/ORvBdnuTFK8f6hSSv6u4frqrbJHlDVf3lsu5+Se7V3R86mH8YsH2IM+CIVVXPSfJvknw6yfuS3KuqzlhWH5/klGXdG7p777LPW5LsSvKPSd7b3e9exv97knOWfR+U5KFV9XPL8rFJ7rQ8foUwA74Y4gw4krwjycP3L3T3Y6vqhCR7klyR5Nzuvmh1h6o6LcmnVoY+k+teG7/Q99tVkod397uud6xvSnLNF/MHALjnDDiSvCrJsVX14ytjt1x+X5Tkx6vq6CSpqrtV1XE3cKx3JrlzVd1lWX7kyrqLkpy7cm/aqQdl9gARZ8ARpLs7ycOSfGtVvbeq3pDk/CRPSPK8JJcmeVNVvT3Jb+UGrh509yezcRnzfyxvCHjfyuqnJjk6yVuXYz11HX8PsD3VxmsZAAATOHMGADCIOAMAGEScAQAMIs4AAAYRZwAAg4gzAIBBxBkAwCD/H6RzgBR2kOWy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8436" name="AutoShape 4" descr="data:image/png;base64,iVBORw0KGgoAAAANSUhEUgAAAmcAAAJcCAYAAAC8DwN/AAAABHNCSVQICAgIfAhkiAAAAAlwSFlzAAALEgAACxIB0t1+/AAAADl0RVh0U29mdHdhcmUAbWF0cGxvdGxpYiB2ZXJzaW9uIDMuMC4zLCBodHRwOi8vbWF0cGxvdGxpYi5vcmcvnQurowAAGyBJREFUeJzt3XuwZXdZ5+HvSzohECQgaRCTYCMEFBSNNggypRGUEVSCEqwwqAFTxgtGFB1hxipkoLwgjAwyDBq5GBwvaFCJDDMRuTgDaKADFJcEhgxI0iZCI1cjFwPv/HFWm01okhPp3eftPs9Tders9VuX/TtdqV2frLX23tXdAQBghptt9QQAALiOOAMAGEScAQAMIs4AAAYRZwAAg4gzAIBBxBnATVBVj66q1271PIAjlzgDjghVdWZVXVxV11TVB5bHP1FVtdVzA7gpxBlw2Kuqn03yrCRPT/JlSe6Q5MeS3D/JMVs4tc9RVUdt9RyA+cQZcFirquOTPCXJT3T3Bd398d7w5u5+VHd/qqpuXlXPqKorqur9VfWbVXWLZf/TqmpvVf3scsbt6qp6zMrxb1dVF1bVx6rqDUnucr3n/6qqekVVfaiq3lVV37+y7neq6rlV9fKquibJtx2afxXgcCbOgMPd/ZLcPMlLb2CbpyW5W5KvT3LXJCcmedLK+i9LcvwyfnaS51TVbZd1z0nyySR3TPLDy0+SpKqOS/KKJL+f5PZJHpnkv1XVPVeO/e+S/FKSL0niXjXgRokz4HB3QpIPdve1+weq6vVV9ZGq+kRVfWuSH0nyM939oe7+eJJfTnLmyjH+OclTuvufu/vlSf4xyd2Xy5APT/Kk7r6mu9+e5PyV/b47yd929wu7+9ruflOSlyQ5Y2Wbl3b367r7s939yTX8/cARZsdWTwDgi/QPSU6oqh37A627vzlJqmpvNu4/u2WSS1beG1BJVu//+ofVuEvyT0lulWRnNl4nr1xZ976Vx1+R5Juq6iMrYzuS/O7K8uq+ADdKnAGHu79O8qkkp2fjrNX1fTDJJ5Lcs7v/7iYee1+Sa5OcnOSdy9idVtZfmeSvuvs7buAYfROfE9jmXNYEDmvd/ZEk/ykb93qdUVW3qqqbVdXXJzkuyWeT/HaSZ1bV7ZOkqk6sqn+7iWN/JsmfJHlyVd2yqu6R5KyVTV6W5G5V9YNVdfTyc++q+uqD/GcC24g4Aw573f1rSR6f5OeTfCDJ+5P8VpInJHn98vvyJH9TVR9L8pdJ7r7Jw/9kNi5x/n2S30nywpXn/XiSB2Xj/rWrlm2elo03KAD8q1S3M+4AAFM4cwYAMIg4AwAYRJwBAAwizgAABjmsP+fshBNO6F27dm31NAAAbtQll1zywe7eeWPbHdZxtmvXruzZs2erpwEAcKOq6n03vpXLmgAAo4gzAIBBxBkAwCDiDABgEHEGADCIOAMAGEScAQAMIs4AAAYRZwAAg4gzAIBBxBkAwCDiDABgEHEGADCIOAMAGEScAQAMIs4AAAYRZwAAg4gzAIBBxBkAwCDiDABgEHEGADCIOAMAGEScAQAMIs4AAAbZsdUTANjurnjK1271FGBbutOT3rbVUzggZ8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BrjbOq+pmqekdVvb2q/qCqjq2qO1fVxVX17qp6cVUds2x782X58mX9rnXODQBgorXFWVWdmOSnkuzu7q9JclSSM5M8Lckzu/uUJB9Ocvayy9lJPtzdd03yzGU7AIBtZd2XNXckuUVV7UhyyyRXJ3lAkguW9ecnedjy+PRlOcv6B1ZVrXl+AACjrC3OuvvvkjwjyRXZiLKPJrkkyUe6+9pls71JTlwen5jkymXfa5ftb3f941bVOVW1p6r27Nu3b13TBwDYEuu8rHnbbJwNu3OSL09yXJIHH2DT3r/LDay7bqD7vO7e3d27d+7cebCmCwAwwjova357kvd2977u/uckf5Lkm5PcZrnMmSQnJblqebw3yclJsqw/PsmH1jg/AIBx1hlnVyS5b1Xdcrl37IFJLk3y6iRnLNucleSly+MLl+Us61/V3Z935gwA4Ei2znvOLs7Gjf1vSvK25bnOS/KEJI+vqsuzcU/Z85ddnp/kdsv445M8cV1zAwCYaseNb/Kv192/mOQXrzf8niT3OcC2n0zyiHXOBwBgOt8QAA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sNc6q6jZVdUFVvbOqLquq+1XVl1bVK6rq3cvv2y7bVlX9RlVdXlVvrapvWOfcAAAmWveZs2cl+V/d/VVJvi7JZUmemOSV3X1Kklcuy0ny4CSnLD/nJHnumucGADDO2uKsqm6d5FuSPD9JuvvT3f2RJKcnOX/Z7PwkD1sen57kRb3hb5LcpqruuK75AQBMtM4zZ1+ZZF+SF1bVm6vqeVV1XJI7dPfVSbL8vv2y/YlJrlzZf+8y9jmq6pyq2lNVe/bt27fG6QMAHHrrjLMdSb4hyXO7+9Qk1+S6S5gHUgcY688b6D6vu3d39+6dO3cenJkCAAyxzjjbm2Rvd1+8LF+QjVh7//7LlcvvD6xsf/LK/icluWqN8wMAGGdtcdbdf5/kyqq6+zL0wCSXJrkwyVnL2FlJXro8vjDJDy3v2rxvko/uv/wJALBd7Fjz8c9N8ntVdUyS9yR5TDaC8I+q6uwkVyR5xLLty5M8JMnlSf5p2RYAYFtZa5x191uS7D7AqgceYNtO8th1zgcAYDrfEAAAMMi6L2seUb7x379oq6cA29IlT/+hrZ4CwCHjz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sqk4q6pXbmYMAIAvzo4bWllVxya5ZZITquq2SWpZdeskX77muQEAbDs3GGdJfjTJT2cjxC7JdXH2sSTPWeO8AAC2pRuMs+5+VpJnVdW53f3sQzQnAIBt68bOnCVJuvvZVfXNSXat7tPdL1rTvAAAtqVNxVlV/W6SuyR5S5LPLMOdRJwBABxEm4qzJLuT3KO7e52TAQDY7jb7OWdvT/Jl65wIAACbP3N2QpJLq+oNST61f7C7H7qWWQEAbFObjbMnr3MSAABs2Oy7Nf9q3RMBAGDz79b8eDbenZkkxyQ5Osk13X3rdU0MAGA72uyZsy9ZXa6qhyW5z1pmBACwjW323Zqfo7v/LMkDDvJcAAC2vc1e1vy+lcWbZeNzz3zmGQDAQbbZd2t+z8rja5P8bZLTD/psAAC2uc3ec/aYdU8EAIBN3nNWVSdV1Z9W1Qeq6v1V9ZKqOmndkwMA2G42+4aAFya5MMmXJzkxyZ8vYwAAHESbjbOd3f3C7r52+fmdJDvXOC8AgG1ps3H2war6gao6avn5gST/sM6JAQBsR5uNsx9O8v1J/j7J1UnOSOJNAgAAB9lmP0rjqUnO6u4PJ0lVfWmSZ2Qj2gAAOEg2e+bsXvvDLEm6+0NJTl3PlAAAtq/NxtnNquq2+xeWM2ebPesGAMAmbTaw/nOS11fVBdn42qbvT/JLa5sVAMA2tdlvCHhRVe3JxpedV5Lv6+5L1zozAIBtaNOXJpcYE2QAAGu02XvOAAA4BMQZAMAg4gwAYBBxBgAwiDgDABhEnAEADCLOAAAGEWcAAIOIMwCAQcQZAMAg4gwAYBBxBgAwiDgDABhEnAEADCLOAAAGEWcAAIOIMwCAQdYeZ1V1VFW9uapetizfuaourqp3V9WLq+qYZfzmy/Lly/pd654bAMA0h+LM2eOSXLay/LQkz+zuU5J8OMnZy/jZST7c3XdN8sxlOwCAbWWtcVZVJyX5riTPW5YryQOSXLBscn6Shy2PT1+Ws6x/4LI9AMC2se4zZ/8lyc8n+eyyfLskH+nua5flvUlOXB6fmOTKJFnWf3TZ/nNU1TlVtaeq9uzbt2+dcwcAOOTWFmdV9d1JPtDdl6wOH2DT3sS66wa6z+vu3d29e+fOnQdhpgAAc+xY47Hvn+ShVfWQJMcmuXU2zqTdpqp2LGfHTkpy1bL93iQnJ9lbVTuSHJ/kQ2ucHwDAOGs7c9bd/6G7T+ruXUnOTPKq7n5UklcnOWPZ7KwkL10eX7gsZ1n/qu7+vDNnAABHsq34nLMnJHl8VV2ejXvKnr+MPz/J7Zbxxyd54hbMDQBgS63zsua/6O7XJHnN8vg9Se5zgG0+meQRh2I+AABT+YYA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DI2uKsqk6uqldX1WVV9Y6qetwy/qVV9Yqqevfy+7bLeFXVb1TV5VX11qr6hnXNDQBgqnWeObs2yc9291cnuW+Sx1bVPZI8Mckru/uUJK9clpPkwUlOWX7OSfLcNc4NAGCktcVZd1/d3W9aHn88yWVJTkxyepLzl83OT/Kw5fHpSV7UG/4myW2q6o7rmh8AwESH5J6zqtqV5NQkFye5Q3dfnWwEXJLbL5udmOTKld32LmPXP9Y5VbWnqvbs27dvndMGADjk1h5nVXWrJC9J8tPd/bEb2vQAY/15A93ndffu7t69c+fOgzVNAIAR1hpnVXV0NsLs97r7T5bh9++/XLn8/sAyvjfJySu7n5TkqnXODwBgmnW+W7OSPD/JZd396yurLkxy1vL4rCQvXRn/oeVdm/dN8tH9lz8BALaLHWs89v2T/GCSt1XVW5ax/5jkV5P8UVWdneSKJI9Y1r08yUOSXJ7kn5I8Zo1zAwAYaW1x1t2vzYHvI0uSBx5g+07y2HXNBwDgcOAbA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CQUXFWVd9ZVe+qqsur6olbPR8AgENtTJxV1VFJnpPkwUnukeSRVXWPrZ0VAMChNSbOktwnyeXd/Z7u/nSSP0xy+hbPCQDgkNqx1RNYcWKSK1eW9yb5putvVFXnJDlnWfzHqnrXIZgbR4YTknxwqyfBTVfPOGurpwA3xGvL4eoX61A/41dsZqNJcXagf6H+vIHu85Kct/7pcKSpqj3dvXur5wEcWby2cLBNuqy5N8nJK8snJblqi+YCALAlJsXZG5OcUlV3rqpjkpyZ5MItnhMAwCE15rJmd19bVT+Z5KIkRyV5QXe/Y4unxZHF5XBgHby2cFBV9+fd1gUAwBaZdFkTAGDbE2cAAIOIM8arqs9U1VtWfnat8bkeXVX/dV3HBw4PVdVV9bsryzuqal9VvexG9jvtxraBGzPmDQFwAz7R3V+/1ZMAtpVrknxNVd2iuz+R5DuS/N0Wz4ltwpkzDktVdVRVPb2q3lhVb62qH13GT6uqv6qqP6qq/1tVv1pVj6qqN1TV26rqLst231NVF1fVm6vqL6vqDgd4jp1V9ZLlOd5YVfc/1H8nsKX+Z5LvWh4/Mskf7F9RVfepqtcvryGvr6q7X3/nqjquql6wvH68uap8JSGbIs44HNxi5ZLmny5jZyf5aHffO8m9k/xIVd15Wfd1SR6X5GuT/GCSu3X3fZI8L8m5yzavTXLf7j41G9/j+vMHeN5nJXnm8hwPX/YHto8/THJmVR2b5F5JLl5Z984k37K8hjwpyS8fYP9fSPKq5TXk25I8vaqOW/OcOQK4rMnh4ECXNR+U5F5VdcayfHySU5J8Oskbu/vqJKmq/5fkL5Zt3paNF8hk4xsoXlxVd0xyTJL3HuB5vz3JPar+5ZvFbl1VX9LdHz8IfxMwXHe/dbnH9ZFJXn691ccnOb+qTsnGVw0efYBDPCjJQ6vq55blY5PcKclla5kwRwxxxuGqkpzb3Rd9zmDVaUk+tTL02ZXlz+a6/+afneTXu/vCZZ8nH+A5bpbkfsv9JsD2dGGSZyQ5LcntVsafmuTV3f29S8C95gD7VpKHd/e71jtFjjQua3K4uijJj1fV0UlSVXe7iZcLjs91N/ee9QW2+YskP7l/oaq8KQG2nxckeUp3v+1646uvIY/+AvtelOTcWk6/V9Wpa5khRxxxxuHqeUkuTfKmqnp7kt/KTTsT/OQkf1xV/yfJB7/ANj+VZPfyhoNLk/zYFzFf4DDU3Xu7+1kHWPVrSX6lql6Xja8cPJCnZuNy51uX16mnrmmaHGF8fRMAwCDOnAEADCLOAAAGEWcAAIOIMwCAQcQZAMAg4gw4olTVHarq96vqPVV1SVX9dVV970E47mlV9bKDMUeAGyLOgCPG8mGff5bkf3f3V3b3NyY5Mxtf13Wo5+IbWIB/FXEGHEkekOTT3f2b+we6+33d/eyqOqqqnl5Vb1w+WPhHk385I/aaqrqgqt5ZVb+38onu37mMvTbJ9+0/ZlUdV1UvWI715qo6fRl/dFX9cVX9ea77TleAm8T/2QFHknsmedMXWHd2ko92972r6uZJXldV+wPq1GXfq5K8Lsn9q2pPkt/ORvBdnuTFK8f6hSSv6u4frqrbJHlDVf3lsu5+Se7V3R86mH8YsH2IM+CIVVXPSfJvknw6yfuS3KuqzlhWH5/klGXdG7p777LPW5LsSvKPSd7b3e9exv97knOWfR+U5KFV9XPL8rFJ7rQ8foUwA74Y4gw4krwjycP3L3T3Y6vqhCR7klyR5Nzuvmh1h6o6LcmnVoY+k+teG7/Q99tVkod397uud6xvSnLNF/MHALjnDDiSvCrJsVX14ytjt1x+X5Tkx6vq6CSpqrtV1XE3cKx3JrlzVd1lWX7kyrqLkpy7cm/aqQdl9gARZ8ARpLs7ycOSfGtVvbeq3pDk/CRPSPK8JJcmeVNVvT3Jb+UGrh509yezcRnzfyxvCHjfyuqnJjk6yVuXYz11HX8PsD3VxmsZAAATOHMGADCIOAMAGEScAQAMIs4AAAYRZwAAg4gzAIBBxBkAwCD/H6RzgBR2kOWy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8438" name="AutoShape 6" descr="data:image/png;base64,iVBORw0KGgoAAAANSUhEUgAAAmcAAAJcCAYAAAC8DwN/AAAABHNCSVQICAgIfAhkiAAAAAlwSFlzAAALEgAACxIB0t1+/AAAADl0RVh0U29mdHdhcmUAbWF0cGxvdGxpYiB2ZXJzaW9uIDMuMC4zLCBodHRwOi8vbWF0cGxvdGxpYi5vcmcvnQurowAAGyBJREFUeJzt3XuwZXdZ5+HvSzohECQgaRCTYCMEFBSNNggypRGUEVSCEqwwqAFTxgtGFB1hxipkoLwgjAwyDBq5GBwvaFCJDDMRuTgDaKADFJcEhgxI0iZCI1cjFwPv/HFWm01okhPp3eftPs9Tders9VuX/TtdqV2frLX23tXdAQBghptt9QQAALiOOAMAGEScAQAMIs4AAAYRZwAAg4gzAIBBxBnATVBVj66q1271PIAjlzgDjghVdWZVXVxV11TVB5bHP1FVtdVzA7gpxBlw2Kuqn03yrCRPT/JlSe6Q5MeS3D/JMVs4tc9RVUdt9RyA+cQZcFirquOTPCXJT3T3Bd398d7w5u5+VHd/qqpuXlXPqKorqur9VfWbVXWLZf/TqmpvVf3scsbt6qp6zMrxb1dVF1bVx6rqDUnucr3n/6qqekVVfaiq3lVV37+y7neq6rlV9fKquibJtx2afxXgcCbOgMPd/ZLcPMlLb2CbpyW5W5KvT3LXJCcmedLK+i9LcvwyfnaS51TVbZd1z0nyySR3TPLDy0+SpKqOS/KKJL+f5PZJHpnkv1XVPVeO/e+S/FKSL0niXjXgRokz4HB3QpIPdve1+weq6vVV9ZGq+kRVfWuSH0nyM939oe7+eJJfTnLmyjH+OclTuvufu/vlSf4xyd2Xy5APT/Kk7r6mu9+e5PyV/b47yd929wu7+9ruflOSlyQ5Y2Wbl3b367r7s939yTX8/cARZsdWTwDgi/QPSU6oqh37A627vzlJqmpvNu4/u2WSS1beG1BJVu//+ofVuEvyT0lulWRnNl4nr1xZ976Vx1+R5Juq6iMrYzuS/O7K8uq+ADdKnAGHu79O8qkkp2fjrNX1fTDJJ5Lcs7v/7iYee1+Sa5OcnOSdy9idVtZfmeSvuvs7buAYfROfE9jmXNYEDmvd/ZEk/ykb93qdUVW3qqqbVdXXJzkuyWeT/HaSZ1bV7ZOkqk6sqn+7iWN/JsmfJHlyVd2yqu6R5KyVTV6W5G5V9YNVdfTyc++q+uqD/GcC24g4Aw573f1rSR6f5OeTfCDJ+5P8VpInJHn98vvyJH9TVR9L8pdJ7r7Jw/9kNi5x/n2S30nywpXn/XiSB2Xj/rWrlm2elo03KAD8q1S3M+4AAFM4cwYAMIg4AwAYRJwBAAwizgAABjmsP+fshBNO6F27dm31NAAAbtQll1zywe7eeWPbHdZxtmvXruzZs2erpwEAcKOq6n03vpXLmgAAo4gzAIBBxBkAwCDiDABgEHEGADCIOAMAGEScAQAMIs4AAAYRZwAAg4gzAIBBxBkAwCDiDABgEHEGADCIOAMAGEScAQAMIs4AAAYRZwAAg4gzAIBBxBkAwCDiDABgEHEGADCIOAMAGEScAQAMIs4AAAbZsdUTANjurnjK1271FGBbutOT3rbVUzggZ8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BrjbOq+pmqekdVvb2q/qCqjq2qO1fVxVX17qp6cVUds2x782X58mX9rnXODQBgorXFWVWdmOSnkuzu7q9JclSSM5M8Lckzu/uUJB9Ocvayy9lJPtzdd03yzGU7AIBtZd2XNXckuUVV7UhyyyRXJ3lAkguW9ecnedjy+PRlOcv6B1ZVrXl+AACjrC3OuvvvkjwjyRXZiLKPJrkkyUe6+9pls71JTlwen5jkymXfa5ftb3f941bVOVW1p6r27Nu3b13TBwDYEuu8rHnbbJwNu3OSL09yXJIHH2DT3r/LDay7bqD7vO7e3d27d+7cebCmCwAwwjova357kvd2977u/uckf5Lkm5PcZrnMmSQnJblqebw3yclJsqw/PsmH1jg/AIBx1hlnVyS5b1Xdcrl37IFJLk3y6iRnLNucleSly+MLl+Us61/V3Z935gwA4Ei2znvOLs7Gjf1vSvK25bnOS/KEJI+vqsuzcU/Z85ddnp/kdsv445M8cV1zAwCYaseNb/Kv192/mOQXrzf8niT3OcC2n0zyiHXOBwBgOt8QAA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sNc6q6jZVdUFVvbOqLquq+1XVl1bVK6rq3cvv2y7bVlX9RlVdXlVvrapvWOfcAAAmWveZs2cl+V/d/VVJvi7JZUmemOSV3X1Kklcuy0ny4CSnLD/nJHnumucGADDO2uKsqm6d5FuSPD9JuvvT3f2RJKcnOX/Z7PwkD1sen57kRb3hb5LcpqruuK75AQBMtM4zZ1+ZZF+SF1bVm6vqeVV1XJI7dPfVSbL8vv2y/YlJrlzZf+8y9jmq6pyq2lNVe/bt27fG6QMAHHrrjLMdSb4hyXO7+9Qk1+S6S5gHUgcY688b6D6vu3d39+6dO3cenJkCAAyxzjjbm2Rvd1+8LF+QjVh7//7LlcvvD6xsf/LK/icluWqN8wMAGGdtcdbdf5/kyqq6+zL0wCSXJrkwyVnL2FlJXro8vjDJDy3v2rxvko/uv/wJALBd7Fjz8c9N8ntVdUyS9yR5TDaC8I+q6uwkVyR5xLLty5M8JMnlSf5p2RYAYFtZa5x191uS7D7AqgceYNtO8th1zgcAYDrfEAAAMMi6L2seUb7x379oq6cA29IlT/+hrZ4CwCHjz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sqk4q6pXbmYMAIAvzo4bWllVxya5ZZITquq2SWpZdeskX77muQEAbDs3GGdJfjTJT2cjxC7JdXH2sSTPWeO8AAC2pRuMs+5+VpJnVdW53f3sQzQnAIBt68bOnCVJuvvZVfXNSXat7tPdL1rTvAAAtqVNxVlV/W6SuyR5S5LPLMOdRJwBABxEm4qzJLuT3KO7e52TAQDY7jb7OWdvT/Jl65wIAACbP3N2QpJLq+oNST61f7C7H7qWWQEAbFObjbMnr3MSAABs2Oy7Nf9q3RMBAGDz79b8eDbenZkkxyQ5Osk13X3rdU0MAGA72uyZsy9ZXa6qhyW5z1pmBACwjW323Zqfo7v/LMkDDvJcAAC2vc1e1vy+lcWbZeNzz3zmGQDAQbbZd2t+z8rja5P8bZLTD/psAAC2uc3ec/aYdU8EAIBN3nNWVSdV1Z9W1Qeq6v1V9ZKqOmndkwMA2G42+4aAFya5MMmXJzkxyZ8vYwAAHESbjbOd3f3C7r52+fmdJDvXOC8AgG1ps3H2war6gao6avn5gST/sM6JAQBsR5uNsx9O8v1J/j7J1UnOSOJNAgAAB9lmP0rjqUnO6u4PJ0lVfWmSZ2Qj2gAAOEg2e+bsXvvDLEm6+0NJTl3PlAAAtq/NxtnNquq2+xeWM2ebPesGAMAmbTaw/nOS11fVBdn42qbvT/JLa5sVAMA2tdlvCHhRVe3JxpedV5Lv6+5L1zozAIBtaNOXJpcYE2QAAGu02XvOAAA4BMQZAMAg4gwAYBBxBgAwiDgDABhEnAEADCLOAAAGEWcAAIOIMwCAQcQZAMAg4gwAYBBxBgAwiDgDABhEnAEADCLOAAAGEWcAAIOIMwCAQdYeZ1V1VFW9uapetizfuaourqp3V9WLq+qYZfzmy/Lly/pd654bAMA0h+LM2eOSXLay/LQkz+zuU5J8OMnZy/jZST7c3XdN8sxlOwCAbWWtcVZVJyX5riTPW5YryQOSXLBscn6Shy2PT1+Ws6x/4LI9AMC2se4zZ/8lyc8n+eyyfLskH+nua5flvUlOXB6fmOTKJFnWf3TZ/nNU1TlVtaeq9uzbt2+dcwcAOOTWFmdV9d1JPtDdl6wOH2DT3sS66wa6z+vu3d29e+fOnQdhpgAAc+xY47Hvn+ShVfWQJMcmuXU2zqTdpqp2LGfHTkpy1bL93iQnJ9lbVTuSHJ/kQ2ucHwDAOGs7c9bd/6G7T+ruXUnOTPKq7n5UklcnOWPZ7KwkL10eX7gsZ1n/qu7+vDNnAABHsq34nLMnJHl8VV2ejXvKnr+MPz/J7Zbxxyd54hbMDQBgS63zsua/6O7XJHnN8vg9Se5zgG0+meQRh2I+AABT+YYA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DI2uKsqk6uqldX1WVV9Y6qetwy/qVV9Yqqevfy+7bLeFXVb1TV5VX11qr6hnXNDQBgqnWeObs2yc9291cnuW+Sx1bVPZI8Mckru/uUJK9clpPkwUlOWX7OSfLcNc4NAGCktcVZd1/d3W9aHn88yWVJTkxyepLzl83OT/Kw5fHpSV7UG/4myW2q6o7rmh8AwESH5J6zqtqV5NQkFye5Q3dfnWwEXJLbL5udmOTKld32LmPXP9Y5VbWnqvbs27dvndMGADjk1h5nVXWrJC9J8tPd/bEb2vQAY/15A93ndffu7t69c+fOgzVNAIAR1hpnVXV0NsLs97r7T5bh9++/XLn8/sAyvjfJySu7n5TkqnXODwBgmnW+W7OSPD/JZd396yurLkxy1vL4rCQvXRn/oeVdm/dN8tH9lz8BALaLHWs89v2T/GCSt1XVW5ax/5jkV5P8UVWdneSKJI9Y1r08yUOSXJ7kn5I8Zo1zAwAYaW1x1t2vzYHvI0uSBx5g+07y2HXNBwDgcOAbA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CQUXFWVd9ZVe+qqsur6olbPR8AgENtTJxV1VFJnpPkwUnukeSRVXWPrZ0VAMChNSbOktwnyeXd/Z7u/nSSP0xy+hbPCQDgkNqx1RNYcWKSK1eW9yb5putvVFXnJDlnWfzHqnrXIZgbR4YTknxwqyfBTVfPOGurpwA3xGvL4eoX61A/41dsZqNJcXagf6H+vIHu85Kct/7pcKSpqj3dvXur5wEcWby2cLBNuqy5N8nJK8snJblqi+YCALAlJsXZG5OcUlV3rqpjkpyZ5MItnhMAwCE15rJmd19bVT+Z5KIkRyV5QXe/Y4unxZHF5XBgHby2cFBV9+fd1gUAwBaZdFkTAGDbE2cAAIOIM8arqs9U1VtWfnat8bkeXVX/dV3HBw4PVdVV9bsryzuqal9VvexG9jvtxraBGzPmDQFwAz7R3V+/1ZMAtpVrknxNVd2iuz+R5DuS/N0Wz4ltwpkzDktVdVRVPb2q3lhVb62qH13GT6uqv6qqP6qq/1tVv1pVj6qqN1TV26rqLst231NVF1fVm6vqL6vqDgd4jp1V9ZLlOd5YVfc/1H8nsKX+Z5LvWh4/Mskf7F9RVfepqtcvryGvr6q7X3/nqjquql6wvH68uap8JSGbIs44HNxi5ZLmny5jZyf5aHffO8m9k/xIVd15Wfd1SR6X5GuT/GCSu3X3fZI8L8m5yzavTXLf7j41G9/j+vMHeN5nJXnm8hwPX/YHto8/THJmVR2b5F5JLl5Z984k37K8hjwpyS8fYP9fSPKq5TXk25I8vaqOW/OcOQK4rMnh4ECXNR+U5F5VdcayfHySU5J8Oskbu/vqJKmq/5fkL5Zt3paNF8hk4xsoXlxVd0xyTJL3HuB5vz3JPar+5ZvFbl1VX9LdHz8IfxMwXHe/dbnH9ZFJXn691ccnOb+qTsnGVw0efYBDPCjJQ6vq55blY5PcKclla5kwRwxxxuGqkpzb3Rd9zmDVaUk+tTL02ZXlz+a6/+afneTXu/vCZZ8nH+A5bpbkfsv9JsD2dGGSZyQ5LcntVsafmuTV3f29S8C95gD7VpKHd/e71jtFjjQua3K4uijJj1fV0UlSVXe7iZcLjs91N/ee9QW2+YskP7l/oaq8KQG2nxckeUp3v+1646uvIY/+AvtelOTcWk6/V9Wpa5khRxxxxuHqeUkuTfKmqnp7kt/KTTsT/OQkf1xV/yfJB7/ANj+VZPfyhoNLk/zYFzFf4DDU3Xu7+1kHWPVrSX6lql6Xja8cPJCnZuNy51uX16mnrmmaHGF8fRMAwCDOnAEADCLOAAAGEWcAAIOIMwCAQcQZAMAg4gw4olTVHarq96vqPVV1SVX9dVV970E47mlV9bKDMUeAGyLOgCPG8mGff5bkf3f3V3b3NyY5Mxtf13Wo5+IbWIB/FXEGHEkekOTT3f2b+we6+33d/eyqOqqqnl5Vb1w+WPhHk385I/aaqrqgqt5ZVb+38onu37mMvTbJ9+0/ZlUdV1UvWI715qo6fRl/dFX9cVX9ea77TleAm8T/2QFHknsmedMXWHd2ko92972r6uZJXldV+wPq1GXfq5K8Lsn9q2pPkt/ORvBdnuTFK8f6hSSv6u4frqrbJHlDVf3lsu5+Se7V3R86mH8YsH2IM+CIVVXPSfJvknw6yfuS3KuqzlhWH5/klGXdG7p777LPW5LsSvKPSd7b3e9exv97knOWfR+U5KFV9XPL8rFJ7rQ8foUwA74Y4gw4krwjycP3L3T3Y6vqhCR7klyR5Nzuvmh1h6o6LcmnVoY+k+teG7/Q99tVkod397uud6xvSnLNF/MHALjnDDiSvCrJsVX14ytjt1x+X5Tkx6vq6CSpqrtV1XE3cKx3JrlzVd1lWX7kyrqLkpy7cm/aqQdl9gARZ8ARpLs7ycOSfGtVvbeq3pDk/CRPSPK8JJcmeVNVvT3Jb+UGrh509yezcRnzfyxvCHjfyuqnJjk6yVuXYz11HX8PsD3VxmsZAAATOHMGADCIOAMAGEScAQAMIs4AAAYRZwAAg4gzAIBBxBkAwCD/H6RzgBR2kOWy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8440" name="AutoShape 8" descr="data:image/png;base64,iVBORw0KGgoAAAANSUhEUgAAAmcAAAJcCAYAAAC8DwN/AAAABHNCSVQICAgIfAhkiAAAAAlwSFlzAAALEgAACxIB0t1+/AAAADl0RVh0U29mdHdhcmUAbWF0cGxvdGxpYiB2ZXJzaW9uIDMuMC4zLCBodHRwOi8vbWF0cGxvdGxpYi5vcmcvnQurowAAGyBJREFUeJzt3XuwZXdZ5+HvSzohECQgaRCTYCMEFBSNNggypRGUEVSCEqwwqAFTxgtGFB1hxipkoLwgjAwyDBq5GBwvaFCJDDMRuTgDaKADFJcEhgxI0iZCI1cjFwPv/HFWm01okhPp3eftPs9Tders9VuX/TtdqV2frLX23tXdAQBghptt9QQAALiOOAMAGEScAQAMIs4AAAYRZwAAg4gzAIBBxBnATVBVj66q1271PIAjlzgDjghVdWZVXVxV11TVB5bHP1FVtdVzA7gpxBlw2Kuqn03yrCRPT/JlSe6Q5MeS3D/JMVs4tc9RVUdt9RyA+cQZcFirquOTPCXJT3T3Bd398d7w5u5+VHd/qqpuXlXPqKorqur9VfWbVXWLZf/TqmpvVf3scsbt6qp6zMrxb1dVF1bVx6rqDUnucr3n/6qqekVVfaiq3lVV37+y7neq6rlV9fKquibJtx2afxXgcCbOgMPd/ZLcPMlLb2CbpyW5W5KvT3LXJCcmedLK+i9LcvwyfnaS51TVbZd1z0nyySR3TPLDy0+SpKqOS/KKJL+f5PZJHpnkv1XVPVeO/e+S/FKSL0niXjXgRokz4HB3QpIPdve1+weq6vVV9ZGq+kRVfWuSH0nyM939oe7+eJJfTnLmyjH+OclTuvufu/vlSf4xyd2Xy5APT/Kk7r6mu9+e5PyV/b47yd929wu7+9ruflOSlyQ5Y2Wbl3b367r7s939yTX8/cARZsdWTwDgi/QPSU6oqh37A627vzlJqmpvNu4/u2WSS1beG1BJVu//+ofVuEvyT0lulWRnNl4nr1xZ976Vx1+R5Juq6iMrYzuS/O7K8uq+ADdKnAGHu79O8qkkp2fjrNX1fTDJJ5Lcs7v/7iYee1+Sa5OcnOSdy9idVtZfmeSvuvs7buAYfROfE9jmXNYEDmvd/ZEk/ykb93qdUVW3qqqbVdXXJzkuyWeT/HaSZ1bV7ZOkqk6sqn+7iWN/JsmfJHlyVd2yqu6R5KyVTV6W5G5V9YNVdfTyc++q+uqD/GcC24g4Aw573f1rSR6f5OeTfCDJ+5P8VpInJHn98vvyJH9TVR9L8pdJ7r7Jw/9kNi5x/n2S30nywpXn/XiSB2Xj/rWrlm2elo03KAD8q1S3M+4AAFM4cwYAMIg4AwAYRJwBAAwizgAABjmsP+fshBNO6F27dm31NAAAbtQll1zywe7eeWPbHdZxtmvXruzZs2erpwEAcKOq6n03vpXLmgAAo4gzAIBBxBkAwCDiDABgEHEGADCIOAMAGEScAQAMIs4AAAYRZwAAg4gzAIBBxBkAwCDiDABgEHEGADCIOAMAGEScAQAMIs4AAAYRZwAAg4gzAIBBxBkAwCDiDABgEHEGADCIOAMAGEScAQAMIs4AAAbZsdUTANjurnjK1271FGBbutOT3rbVUzggZ8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BrjbOq+pmqekdVvb2q/qCqjq2qO1fVxVX17qp6cVUds2x782X58mX9rnXODQBgorXFWVWdmOSnkuzu7q9JclSSM5M8Lckzu/uUJB9Ocvayy9lJPtzdd03yzGU7AIBtZd2XNXckuUVV7UhyyyRXJ3lAkguW9ecnedjy+PRlOcv6B1ZVrXl+AACjrC3OuvvvkjwjyRXZiLKPJrkkyUe6+9pls71JTlwen5jkymXfa5ftb3f941bVOVW1p6r27Nu3b13TBwDYEuu8rHnbbJwNu3OSL09yXJIHH2DT3r/LDay7bqD7vO7e3d27d+7cebCmCwAwwjova357kvd2977u/uckf5Lkm5PcZrnMmSQnJblqebw3yclJsqw/PsmH1jg/AIBx1hlnVyS5b1Xdcrl37IFJLk3y6iRnLNucleSly+MLl+Us61/V3Z935gwA4Ei2znvOLs7Gjf1vSvK25bnOS/KEJI+vqsuzcU/Z85ddnp/kdsv445M8cV1zAwCYaseNb/Kv192/mOQXrzf8niT3OcC2n0zyiHXOBwBgOt8QAA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sNc6q6jZVdUFVvbOqLquq+1XVl1bVK6rq3cvv2y7bVlX9RlVdXlVvrapvWOfcAAAmWveZs2cl+V/d/VVJvi7JZUmemOSV3X1Kklcuy0ny4CSnLD/nJHnumucGADDO2uKsqm6d5FuSPD9JuvvT3f2RJKcnOX/Z7PwkD1sen57kRb3hb5LcpqruuK75AQBMtM4zZ1+ZZF+SF1bVm6vqeVV1XJI7dPfVSbL8vv2y/YlJrlzZf+8y9jmq6pyq2lNVe/bt27fG6QMAHHrrjLMdSb4hyXO7+9Qk1+S6S5gHUgcY688b6D6vu3d39+6dO3cenJkCAAyxzjjbm2Rvd1+8LF+QjVh7//7LlcvvD6xsf/LK/icluWqN8wMAGGdtcdbdf5/kyqq6+zL0wCSXJrkwyVnL2FlJXro8vjDJDy3v2rxvko/uv/wJALBd7Fjz8c9N8ntVdUyS9yR5TDaC8I+q6uwkVyR5xLLty5M8JMnlSf5p2RYAYFtZa5x191uS7D7AqgceYNtO8th1zgcAYDrfEAAAMMi6L2seUb7x379oq6cA29IlT/+hrZ4CwCHjz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sqk4q6pXbmYMAIAvzo4bWllVxya5ZZITquq2SWpZdeskX77muQEAbDs3GGdJfjTJT2cjxC7JdXH2sSTPWeO8AAC2pRuMs+5+VpJnVdW53f3sQzQnAIBt68bOnCVJuvvZVfXNSXat7tPdL1rTvAAAtqVNxVlV/W6SuyR5S5LPLMOdRJwBABxEm4qzJLuT3KO7e52TAQDY7jb7OWdvT/Jl65wIAACbP3N2QpJLq+oNST61f7C7H7qWWQEAbFObjbMnr3MSAABs2Oy7Nf9q3RMBAGDz79b8eDbenZkkxyQ5Osk13X3rdU0MAGA72uyZsy9ZXa6qhyW5z1pmBACwjW323Zqfo7v/LMkDDvJcAAC2vc1e1vy+lcWbZeNzz3zmGQDAQbbZd2t+z8rja5P8bZLTD/psAAC2uc3ec/aYdU8EAIBN3nNWVSdV1Z9W1Qeq6v1V9ZKqOmndkwMA2G42+4aAFya5MMmXJzkxyZ8vYwAAHESbjbOd3f3C7r52+fmdJDvXOC8AgG1ps3H2war6gao6avn5gST/sM6JAQBsR5uNsx9O8v1J/j7J1UnOSOJNAgAAB9lmP0rjqUnO6u4PJ0lVfWmSZ2Qj2gAAOEg2e+bsXvvDLEm6+0NJTl3PlAAAtq/NxtnNquq2+xeWM2ebPesGAMAmbTaw/nOS11fVBdn42qbvT/JLa5sVAMA2tdlvCHhRVe3JxpedV5Lv6+5L1zozAIBtaNOXJpcYE2QAAGu02XvOAAA4BMQZAMAg4gwAYBBxBgAwiDgDABhEnAEADCLOAAAGEWcAAIOIMwCAQcQZAMAg4gwAYBBxBgAwiDgDABhEnAEADCLOAAAGEWcAAIOIMwCAQdYeZ1V1VFW9uapetizfuaourqp3V9WLq+qYZfzmy/Lly/pd654bAMA0h+LM2eOSXLay/LQkz+zuU5J8OMnZy/jZST7c3XdN8sxlOwCAbWWtcVZVJyX5riTPW5YryQOSXLBscn6Shy2PT1+Ws6x/4LI9AMC2se4zZ/8lyc8n+eyyfLskH+nua5flvUlOXB6fmOTKJFnWf3TZ/nNU1TlVtaeq9uzbt2+dcwcAOOTWFmdV9d1JPtDdl6wOH2DT3sS66wa6z+vu3d29e+fOnQdhpgAAc+xY47Hvn+ShVfWQJMcmuXU2zqTdpqp2LGfHTkpy1bL93iQnJ9lbVTuSHJ/kQ2ucHwDAOGs7c9bd/6G7T+ruXUnOTPKq7n5UklcnOWPZ7KwkL10eX7gsZ1n/qu7+vDNnAABHsq34nLMnJHl8VV2ejXvKnr+MPz/J7Zbxxyd54hbMDQBgS63zsua/6O7XJHnN8vg9Se5zgG0+meQRh2I+AABT+YYA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DI2uKsqk6uqldX1WVV9Y6qetwy/qVV9Yqqevfy+7bLeFXVb1TV5VX11qr6hnXNDQBgqnWeObs2yc9291cnuW+Sx1bVPZI8Mckru/uUJK9clpPkwUlOWX7OSfLcNc4NAGCktcVZd1/d3W9aHn88yWVJTkxyepLzl83OT/Kw5fHpSV7UG/4myW2q6o7rmh8AwESH5J6zqtqV5NQkFye5Q3dfnWwEXJLbL5udmOTKld32LmPXP9Y5VbWnqvbs27dvndMGADjk1h5nVXWrJC9J8tPd/bEb2vQAY/15A93ndffu7t69c+fOgzVNAIAR1hpnVXV0NsLs97r7T5bh9++/XLn8/sAyvjfJySu7n5TkqnXODwBgmnW+W7OSPD/JZd396yurLkxy1vL4rCQvXRn/oeVdm/dN8tH9lz8BALaLHWs89v2T/GCSt1XVW5ax/5jkV5P8UVWdneSKJI9Y1r08yUOSXJ7kn5I8Zo1zAwAYaW1x1t2vzYHvI0uSBx5g+07y2HXNBwDgcOAbA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CQUXFWVd9ZVe+qqsur6olbPR8AgENtTJxV1VFJnpPkwUnukeSRVXWPrZ0VAMChNSbOktwnyeXd/Z7u/nSSP0xy+hbPCQDgkNqx1RNYcWKSK1eW9yb5putvVFXnJDlnWfzHqnrXIZgbR4YTknxwqyfBTVfPOGurpwA3xGvL4eoX61A/41dsZqNJcXagf6H+vIHu85Kct/7pcKSpqj3dvXur5wEcWby2cLBNuqy5N8nJK8snJblqi+YCALAlJsXZG5OcUlV3rqpjkpyZ5MItnhMAwCE15rJmd19bVT+Z5KIkRyV5QXe/Y4unxZHF5XBgHby2cFBV9+fd1gUAwBaZdFkTAGDbE2cAAIOIM8arqs9U1VtWfnat8bkeXVX/dV3HBw4PVdVV9bsryzuqal9VvexG9jvtxraBGzPmDQFwAz7R3V+/1ZMAtpVrknxNVd2iuz+R5DuS/N0Wz4ltwpkzDktVdVRVPb2q3lhVb62qH13GT6uqv6qqP6qq/1tVv1pVj6qqN1TV26rqLst231NVF1fVm6vqL6vqDgd4jp1V9ZLlOd5YVfc/1H8nsKX+Z5LvWh4/Mskf7F9RVfepqtcvryGvr6q7X3/nqjquql6wvH68uap8JSGbIs44HNxi5ZLmny5jZyf5aHffO8m9k/xIVd15Wfd1SR6X5GuT/GCSu3X3fZI8L8m5yzavTXLf7j41G9/j+vMHeN5nJXnm8hwPX/YHto8/THJmVR2b5F5JLl5Z984k37K8hjwpyS8fYP9fSPKq5TXk25I8vaqOW/OcOQK4rMnh4ECXNR+U5F5VdcayfHySU5J8Oskbu/vqJKmq/5fkL5Zt3paNF8hk4xsoXlxVd0xyTJL3HuB5vz3JPar+5ZvFbl1VX9LdHz8IfxMwXHe/dbnH9ZFJXn691ccnOb+qTsnGVw0efYBDPCjJQ6vq55blY5PcKclla5kwRwxxxuGqkpzb3Rd9zmDVaUk+tTL02ZXlz+a6/+afneTXu/vCZZ8nH+A5bpbkfsv9JsD2dGGSZyQ5LcntVsafmuTV3f29S8C95gD7VpKHd/e71jtFjjQua3K4uijJj1fV0UlSVXe7iZcLjs91N/ee9QW2+YskP7l/oaq8KQG2nxckeUp3v+1646uvIY/+AvtelOTcWk6/V9Wpa5khRxxxxuHqeUkuTfKmqnp7kt/KTTsT/OQkf1xV/yfJB7/ANj+VZPfyhoNLk/zYFzFf4DDU3Xu7+1kHWPVrSX6lql6Xja8cPJCnZuNy51uX16mnrmmaHGF8fRMAwCDOnAEADCLOAAAGEWcAAIOIMwCAQcQZAMAg4gw4olTVHarq96vqPVV1SVX9dVV970E47mlV9bKDMUeAGyLOgCPG8mGff5bkf3f3V3b3NyY5Mxtf13Wo5+IbWIB/FXEGHEkekOTT3f2b+we6+33d/eyqOqqqnl5Vb1w+WPhHk385I/aaqrqgqt5ZVb+38onu37mMvTbJ9+0/ZlUdV1UvWI715qo6fRl/dFX9cVX9ea77TleAm8T/2QFHknsmedMXWHd2ko92972r6uZJXldV+wPq1GXfq5K8Lsn9q2pPkt/ORvBdnuTFK8f6hSSv6u4frqrbJHlDVf3lsu5+Se7V3R86mH8YsH2IM+CIVVXPSfJvknw6yfuS3KuqzlhWH5/klGXdG7p777LPW5LsSvKPSd7b3e9exv97knOWfR+U5KFV9XPL8rFJ7rQ8foUwA74Y4gw4krwjycP3L3T3Y6vqhCR7klyR5Nzuvmh1h6o6LcmnVoY+k+teG7/Q99tVkod397uud6xvSnLNF/MHALjnDDiSvCrJsVX14ytjt1x+X5Tkx6vq6CSpqrtV1XE3cKx3JrlzVd1lWX7kyrqLkpy7cm/aqQdl9gARZ8ARpLs7ycOSfGtVvbeq3pDk/CRPSPK8JJcmeVNVvT3Jb+UGrh509yezcRnzfyxvCHjfyuqnJjk6yVuXYz11HX8PsD3VxmsZAAATOHMGADCIOAMAGEScAQAMIs4AAAYRZwAAg4gzAIBBxBkAwCD/H6RzgBR2kOWy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8442" name="AutoShape 10" descr="data:image/png;base64,iVBORw0KGgoAAAANSUhEUgAAAmcAAAJcCAYAAAC8DwN/AAAABHNCSVQICAgIfAhkiAAAAAlwSFlzAAALEgAACxIB0t1+/AAAADl0RVh0U29mdHdhcmUAbWF0cGxvdGxpYiB2ZXJzaW9uIDMuMC4zLCBodHRwOi8vbWF0cGxvdGxpYi5vcmcvnQurowAAGyBJREFUeJzt3XuwZXdZ5+HvSzohECQgaRCTYCMEFBSNNggypRGUEVSCEqwwqAFTxgtGFB1hxipkoLwgjAwyDBq5GBwvaFCJDDMRuTgDaKADFJcEhgxI0iZCI1cjFwPv/HFWm01okhPp3eftPs9Tders9VuX/TtdqV2frLX23tXdAQBghptt9QQAALiOOAMAGEScAQAMIs4AAAYRZwAAg4gzAIBBxBnATVBVj66q1271PIAjlzgDjghVdWZVXVxV11TVB5bHP1FVtdVzA7gpxBlw2Kuqn03yrCRPT/JlSe6Q5MeS3D/JMVs4tc9RVUdt9RyA+cQZcFirquOTPCXJT3T3Bd398d7w5u5+VHd/qqpuXlXPqKorqur9VfWbVXWLZf/TqmpvVf3scsbt6qp6zMrxb1dVF1bVx6rqDUnucr3n/6qqekVVfaiq3lVV37+y7neq6rlV9fKquibJtx2afxXgcCbOgMPd/ZLcPMlLb2CbpyW5W5KvT3LXJCcmedLK+i9LcvwyfnaS51TVbZd1z0nyySR3TPLDy0+SpKqOS/KKJL+f5PZJHpnkv1XVPVeO/e+S/FKSL0niXjXgRokz4HB3QpIPdve1+weq6vVV9ZGq+kRVfWuSH0nyM939oe7+eJJfTnLmyjH+OclTuvufu/vlSf4xyd2Xy5APT/Kk7r6mu9+e5PyV/b47yd929wu7+9ruflOSlyQ5Y2Wbl3b367r7s939yTX8/cARZsdWTwDgi/QPSU6oqh37A627vzlJqmpvNu4/u2WSS1beG1BJVu//+ofVuEvyT0lulWRnNl4nr1xZ976Vx1+R5Juq6iMrYzuS/O7K8uq+ADdKnAGHu79O8qkkp2fjrNX1fTDJJ5Lcs7v/7iYee1+Sa5OcnOSdy9idVtZfmeSvuvs7buAYfROfE9jmXNYEDmvd/ZEk/ykb93qdUVW3qqqbVdXXJzkuyWeT/HaSZ1bV7ZOkqk6sqn+7iWN/JsmfJHlyVd2yqu6R5KyVTV6W5G5V9YNVdfTyc++q+uqD/GcC24g4Aw573f1rSR6f5OeTfCDJ+5P8VpInJHn98vvyJH9TVR9L8pdJ7r7Jw/9kNi5x/n2S30nywpXn/XiSB2Xj/rWrlm2elo03KAD8q1S3M+4AAFM4cwYAMIg4AwAYRJwBAAwizgAABjmsP+fshBNO6F27dm31NAAAbtQll1zywe7eeWPbHdZxtmvXruzZs2erpwEAcKOq6n03vpXLmgAAo4gzAIBBxBkAwCDiDABgEHEGADCIOAMAGEScAQAMIs4AAAYRZwAAg4gzAIBBxBkAwCDiDABgEHEGADCIOAMAGEScAQAMIs4AAAYRZwAAg4gzAIBBxBkAwCDiDABgEHEGADCIOAMAGEScAQAMIs4AAAbZsdUTANjurnjK1271FGBbutOT3rbVUzggZ8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BrjbOq+pmqekdVvb2q/qCqjq2qO1fVxVX17qp6cVUds2x782X58mX9rnXODQBgorXFWVWdmOSnkuzu7q9JclSSM5M8Lckzu/uUJB9Ocvayy9lJPtzdd03yzGU7AIBtZd2XNXckuUVV7UhyyyRXJ3lAkguW9ecnedjy+PRlOcv6B1ZVrXl+AACjrC3OuvvvkjwjyRXZiLKPJrkkyUe6+9pls71JTlwen5jkymXfa5ftb3f941bVOVW1p6r27Nu3b13TBwDYEuu8rHnbbJwNu3OSL09yXJIHH2DT3r/LDay7bqD7vO7e3d27d+7cebCmCwAwwjova357kvd2977u/uckf5Lkm5PcZrnMmSQnJblqebw3yclJsqw/PsmH1jg/AIBx1hlnVyS5b1Xdcrl37IFJLk3y6iRnLNucleSly+MLl+Us61/V3Z935gwA4Ei2znvOLs7Gjf1vSvK25bnOS/KEJI+vqsuzcU/Z85ddnp/kdsv445M8cV1zAwCYaseNb/Kv192/mOQXrzf8niT3OcC2n0zyiHXOBwBgOt8QAA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sNc6q6jZVdUFVvbOqLquq+1XVl1bVK6rq3cvv2y7bVlX9RlVdXlVvrapvWOfcAAAmWveZs2cl+V/d/VVJvi7JZUmemOSV3X1Kklcuy0ny4CSnLD/nJHnumucGADDO2uKsqm6d5FuSPD9JuvvT3f2RJKcnOX/Z7PwkD1sen57kRb3hb5LcpqruuK75AQBMtM4zZ1+ZZF+SF1bVm6vqeVV1XJI7dPfVSbL8vv2y/YlJrlzZf+8y9jmq6pyq2lNVe/bt27fG6QMAHHrrjLMdSb4hyXO7+9Qk1+S6S5gHUgcY688b6D6vu3d39+6dO3cenJkCAAyxzjjbm2Rvd1+8LF+QjVh7//7LlcvvD6xsf/LK/icluWqN8wMAGGdtcdbdf5/kyqq6+zL0wCSXJrkwyVnL2FlJXro8vjDJDy3v2rxvko/uv/wJALBd7Fjz8c9N8ntVdUyS9yR5TDaC8I+q6uwkVyR5xLLty5M8JMnlSf5p2RYAYFtZa5x191uS7D7AqgceYNtO8th1zgcAYDrfEAAAMMi6L2seUb7x379oq6cA29IlT/+hrZ4CwCHjz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sqk4q6pXbmYMAIAvzo4bWllVxya5ZZITquq2SWpZdeskX77muQEAbDs3GGdJfjTJT2cjxC7JdXH2sSTPWeO8AAC2pRuMs+5+VpJnVdW53f3sQzQnAIBt68bOnCVJuvvZVfXNSXat7tPdL1rTvAAAtqVNxVlV/W6SuyR5S5LPLMOdRJwBABxEm4qzJLuT3KO7e52TAQDY7jb7OWdvT/Jl65wIAACbP3N2QpJLq+oNST61f7C7H7qWWQEAbFObjbMnr3MSAABs2Oy7Nf9q3RMBAGDz79b8eDbenZkkxyQ5Osk13X3rdU0MAGA72uyZsy9ZXa6qhyW5z1pmBACwjW323Zqfo7v/LMkDDvJcAAC2vc1e1vy+lcWbZeNzz3zmGQDAQbbZd2t+z8rja5P8bZLTD/psAAC2uc3ec/aYdU8EAIBN3nNWVSdV1Z9W1Qeq6v1V9ZKqOmndkwMA2G42+4aAFya5MMmXJzkxyZ8vYwAAHESbjbOd3f3C7r52+fmdJDvXOC8AgG1ps3H2war6gao6avn5gST/sM6JAQBsR5uNsx9O8v1J/j7J1UnOSOJNAgAAB9lmP0rjqUnO6u4PJ0lVfWmSZ2Qj2gAAOEg2e+bsXvvDLEm6+0NJTl3PlAAAtq/NxtnNquq2+xeWM2ebPesGAMAmbTaw/nOS11fVBdn42qbvT/JLa5sVAMA2tdlvCHhRVe3JxpedV5Lv6+5L1zozAIBtaNOXJpcYE2QAAGu02XvOAAA4BMQZAMAg4gwAYBBxBgAwiDgDABhEnAEADCLOAAAGEWcAAIOIMwCAQcQZAMAg4gwAYBBxBgAwiDgDABhEnAEADCLOAAAGEWcAAIOIMwCAQdYeZ1V1VFW9uapetizfuaourqp3V9WLq+qYZfzmy/Lly/pd654bAMA0h+LM2eOSXLay/LQkz+zuU5J8OMnZy/jZST7c3XdN8sxlOwCAbWWtcVZVJyX5riTPW5YryQOSXLBscn6Shy2PT1+Ws6x/4LI9AMC2se4zZ/8lyc8n+eyyfLskH+nua5flvUlOXB6fmOTKJFnWf3TZ/nNU1TlVtaeq9uzbt2+dcwcAOOTWFmdV9d1JPtDdl6wOH2DT3sS66wa6z+vu3d29e+fOnQdhpgAAc+xY47Hvn+ShVfWQJMcmuXU2zqTdpqp2LGfHTkpy1bL93iQnJ9lbVTuSHJ/kQ2ucHwDAOGs7c9bd/6G7T+ruXUnOTPKq7n5UklcnOWPZ7KwkL10eX7gsZ1n/qu7+vDNnAABHsq34nLMnJHl8VV2ejXvKnr+MPz/J7Zbxxyd54hbMDQBgS63zsua/6O7XJHnN8vg9Se5zgG0+meQRh2I+AABT+YYA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DI2uKsqk6uqldX1WVV9Y6qetwy/qVV9Yqqevfy+7bLeFXVb1TV5VX11qr6hnXNDQBgqnWeObs2yc9291cnuW+Sx1bVPZI8Mckru/uUJK9clpPkwUlOWX7OSfLcNc4NAGCktcVZd1/d3W9aHn88yWVJTkxyepLzl83OT/Kw5fHpSV7UG/4myW2q6o7rmh8AwESH5J6zqtqV5NQkFye5Q3dfnWwEXJLbL5udmOTKld32LmPXP9Y5VbWnqvbs27dvndMGADjk1h5nVXWrJC9J8tPd/bEb2vQAY/15A93ndffu7t69c+fOgzVNAIAR1hpnVXV0NsLs97r7T5bh9++/XLn8/sAyvjfJySu7n5TkqnXODwBgmnW+W7OSPD/JZd396yurLkxy1vL4rCQvXRn/oeVdm/dN8tH9lz8BALaLHWs89v2T/GCSt1XVW5ax/5jkV5P8UVWdneSKJI9Y1r08yUOSXJ7kn5I8Zo1zAwAYaW1x1t2vzYHvI0uSBx5g+07y2HXNBwDgcOAbA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CQUXFWVd9ZVe+qqsur6olbPR8AgENtTJxV1VFJnpPkwUnukeSRVXWPrZ0VAMChNSbOktwnyeXd/Z7u/nSSP0xy+hbPCQDgkNqx1RNYcWKSK1eW9yb5putvVFXnJDlnWfzHqnrXIZgbR4YTknxwqyfBTVfPOGurpwA3xGvL4eoX61A/41dsZqNJcXagf6H+vIHu85Kct/7pcKSpqj3dvXur5wEcWby2cLBNuqy5N8nJK8snJblqi+YCALAlJsXZG5OcUlV3rqpjkpyZ5MItnhMAwCE15rJmd19bVT+Z5KIkRyV5QXe/Y4unxZHF5XBgHby2cFBV9+fd1gUAwBaZdFkTAGDbE2cAAIOIM8arqs9U1VtWfnat8bkeXVX/dV3HBw4PVdVV9bsryzuqal9VvexG9jvtxraBGzPmDQFwAz7R3V+/1ZMAtpVrknxNVd2iuz+R5DuS/N0Wz4ltwpkzDktVdVRVPb2q3lhVb62qH13GT6uqv6qqP6qq/1tVv1pVj6qqN1TV26rqLst231NVF1fVm6vqL6vqDgd4jp1V9ZLlOd5YVfc/1H8nsKX+Z5LvWh4/Mskf7F9RVfepqtcvryGvr6q7X3/nqjquql6wvH68uap8JSGbIs44HNxi5ZLmny5jZyf5aHffO8m9k/xIVd15Wfd1SR6X5GuT/GCSu3X3fZI8L8m5yzavTXLf7j41G9/j+vMHeN5nJXnm8hwPX/YHto8/THJmVR2b5F5JLl5Z984k37K8hjwpyS8fYP9fSPKq5TXk25I8vaqOW/OcOQK4rMnh4ECXNR+U5F5VdcayfHySU5J8Oskbu/vqJKmq/5fkL5Zt3paNF8hk4xsoXlxVd0xyTJL3HuB5vz3JPar+5ZvFbl1VX9LdHz8IfxMwXHe/dbnH9ZFJXn691ccnOb+qTsnGVw0efYBDPCjJQ6vq55blY5PcKclla5kwRwxxxuGqkpzb3Rd9zmDVaUk+tTL02ZXlz+a6/+afneTXu/vCZZ8nH+A5bpbkfsv9JsD2dGGSZyQ5LcntVsafmuTV3f29S8C95gD7VpKHd/e71jtFjjQua3K4uijJj1fV0UlSVXe7iZcLjs91N/ee9QW2+YskP7l/oaq8KQG2nxckeUp3v+1646uvIY/+AvtelOTcWk6/V9Wpa5khRxxxxuHqeUkuTfKmqnp7kt/KTTsT/OQkf1xV/yfJB7/ANj+VZPfyhoNLk/zYFzFf4DDU3Xu7+1kHWPVrSX6lql6Xja8cPJCnZuNy51uX16mnrmmaHGF8fRMAwCDOnAEADCLOAAAGEWcAAIOIMwCAQcQZAMAg4gw4olTVHarq96vqPVV1SVX9dVV970E47mlV9bKDMUeAGyLOgCPG8mGff5bkf3f3V3b3NyY5Mxtf13Wo5+IbWIB/FXEGHEkekOTT3f2b+we6+33d/eyqOqqqnl5Vb1w+WPhHk385I/aaqrqgqt5ZVb+38onu37mMvTbJ9+0/ZlUdV1UvWI715qo6fRl/dFX9cVX9ea77TleAm8T/2QFHknsmedMXWHd2ko92972r6uZJXldV+wPq1GXfq5K8Lsn9q2pPkt/ORvBdnuTFK8f6hSSv6u4frqrbJHlDVf3lsu5+Se7V3R86mH8YsH2IM+CIVVXPSfJvknw6yfuS3KuqzlhWH5/klGXdG7p777LPW5LsSvKPSd7b3e9exv97knOWfR+U5KFV9XPL8rFJ7rQ8foUwA74Y4gw4krwjycP3L3T3Y6vqhCR7klyR5Nzuvmh1h6o6LcmnVoY+k+teG7/Q99tVkod397uud6xvSnLNF/MHALjnDDiSvCrJsVX14ytjt1x+X5Tkx6vq6CSpqrtV1XE3cKx3JrlzVd1lWX7kyrqLkpy7cm/aqQdl9gARZ8ARpLs7ycOSfGtVvbeq3pDk/CRPSPK8JJcmeVNVvT3Jb+UGrh509yezcRnzfyxvCHjfyuqnJjk6yVuXYz11HX8PsD3VxmsZAAATOHMGADCIOAMAGEScAQAMIs4AAAYRZwAAg4gzAIBBxBkAwCD/H6RzgBR2kOWy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8444" name="AutoShape 12" descr="data:image/png;base64,iVBORw0KGgoAAAANSUhEUgAAAmcAAAJcCAYAAAC8DwN/AAAABHNCSVQICAgIfAhkiAAAAAlwSFlzAAALEgAACxIB0t1+/AAAADl0RVh0U29mdHdhcmUAbWF0cGxvdGxpYiB2ZXJzaW9uIDMuMC4zLCBodHRwOi8vbWF0cGxvdGxpYi5vcmcvnQurowAAGyBJREFUeJzt3XuwZXdZ5+HvSzohECQgaRCTYCMEFBSNNggypRGUEVSCEqwwqAFTxgtGFB1hxipkoLwgjAwyDBq5GBwvaFCJDDMRuTgDaKADFJcEhgxI0iZCI1cjFwPv/HFWm01okhPp3eftPs9Tders9VuX/TtdqV2frLX23tXdAQBghptt9QQAALiOOAMAGEScAQAMIs4AAAYRZwAAg4gzAIBBxBnATVBVj66q1271PIAjlzgDjghVdWZVXVxV11TVB5bHP1FVtdVzA7gpxBlw2Kuqn03yrCRPT/JlSe6Q5MeS3D/JMVs4tc9RVUdt9RyA+cQZcFirquOTPCXJT3T3Bd398d7w5u5+VHd/qqpuXlXPqKorqur9VfWbVXWLZf/TqmpvVf3scsbt6qp6zMrxb1dVF1bVx6rqDUnucr3n/6qqekVVfaiq3lVV37+y7neq6rlV9fKquibJtx2afxXgcCbOgMPd/ZLcPMlLb2CbpyW5W5KvT3LXJCcmedLK+i9LcvwyfnaS51TVbZd1z0nyySR3TPLDy0+SpKqOS/KKJL+f5PZJHpnkv1XVPVeO/e+S/FKSL0niXjXgRokz4HB3QpIPdve1+weq6vVV9ZGq+kRVfWuSH0nyM939oe7+eJJfTnLmyjH+OclTuvufu/vlSf4xyd2Xy5APT/Kk7r6mu9+e5PyV/b47yd929wu7+9ruflOSlyQ5Y2Wbl3b367r7s939yTX8/cARZsdWTwDgi/QPSU6oqh37A627vzlJqmpvNu4/u2WSS1beG1BJVu//+ofVuEvyT0lulWRnNl4nr1xZ976Vx1+R5Juq6iMrYzuS/O7K8uq+ADdKnAGHu79O8qkkp2fjrNX1fTDJJ5Lcs7v/7iYee1+Sa5OcnOSdy9idVtZfmeSvuvs7buAYfROfE9jmXNYEDmvd/ZEk/ykb93qdUVW3qqqbVdXXJzkuyWeT/HaSZ1bV7ZOkqk6sqn+7iWN/JsmfJHlyVd2yqu6R5KyVTV6W5G5V9YNVdfTyc++q+uqD/GcC24g4Aw573f1rSR6f5OeTfCDJ+5P8VpInJHn98vvyJH9TVR9L8pdJ7r7Jw/9kNi5x/n2S30nywpXn/XiSB2Xj/rWrlm2elo03KAD8q1S3M+4AAFM4cwYAMIg4AwAYRJwBAAwizgAABjmsP+fshBNO6F27dm31NAAAbtQll1zywe7eeWPbHdZxtmvXruzZs2erpwEAcKOq6n03vpXLmgAAo4gzAIBBxBkAwCDiDABgEHEGADCIOAMAGEScAQAMIs4AAAYRZwAAg4gzAIBBxBkAwCDiDABgEHEGADCIOAMAGEScAQAMIs4AAAYRZwAAg4gzAIBBxBkAwCDiDABgEHEGADCIOAMAGEScAQAMIs4AAAbZsdUTANjurnjK1271FGBbutOT3rbVUzggZ8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BrjbOq+pmqekdVvb2q/qCqjq2qO1fVxVX17qp6cVUds2x782X58mX9rnXODQBgorXFWVWdmOSnkuzu7q9JclSSM5M8Lckzu/uUJB9Ocvayy9lJPtzdd03yzGU7AIBtZd2XNXckuUVV7UhyyyRXJ3lAkguW9ecnedjy+PRlOcv6B1ZVrXl+AACjrC3OuvvvkjwjyRXZiLKPJrkkyUe6+9pls71JTlwen5jkymXfa5ftb3f941bVOVW1p6r27Nu3b13TBwDYEuu8rHnbbJwNu3OSL09yXJIHH2DT3r/LDay7bqD7vO7e3d27d+7cebCmCwAwwjova357kvd2977u/uckf5Lkm5PcZrnMmSQnJblqebw3yclJsqw/PsmH1jg/AIBx1hlnVyS5b1Xdcrl37IFJLk3y6iRnLNucleSly+MLl+Us61/V3Z935gwA4Ei2znvOLs7Gjf1vSvK25bnOS/KEJI+vqsuzcU/Z85ddnp/kdsv445M8cV1zAwCYaseNb/Kv192/mOQXrzf8niT3OcC2n0zyiHXOBwBgOt8QAA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sNc6q6jZVdUFVvbOqLquq+1XVl1bVK6rq3cvv2y7bVlX9RlVdXlVvrapvWOfcAAAmWveZs2cl+V/d/VVJvi7JZUmemOSV3X1Kklcuy0ny4CSnLD/nJHnumucGADDO2uKsqm6d5FuSPD9JuvvT3f2RJKcnOX/Z7PwkD1sen57kRb3hb5LcpqruuK75AQBMtM4zZ1+ZZF+SF1bVm6vqeVV1XJI7dPfVSbL8vv2y/YlJrlzZf+8y9jmq6pyq2lNVe/bt27fG6QMAHHrrjLMdSb4hyXO7+9Qk1+S6S5gHUgcY688b6D6vu3d39+6dO3cenJkCAAyxzjjbm2Rvd1+8LF+QjVh7//7LlcvvD6xsf/LK/icluWqN8wMAGGdtcdbdf5/kyqq6+zL0wCSXJrkwyVnL2FlJXro8vjDJDy3v2rxvko/uv/wJALBd7Fjz8c9N8ntVdUyS9yR5TDaC8I+q6uwkVyR5xLLty5M8JMnlSf5p2RYAYFtZa5x191uS7D7AqgceYNtO8th1zgcAYDrfEAAAMMi6L2seUb7x379oq6cA29IlT/+hrZ4CwCHjz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sqk4q6pXbmYMAIAvzo4bWllVxya5ZZITquq2SWpZdeskX77muQEAbDs3GGdJfjTJT2cjxC7JdXH2sSTPWeO8AAC2pRuMs+5+VpJnVdW53f3sQzQnAIBt68bOnCVJuvvZVfXNSXat7tPdL1rTvAAAtqVNxVlV/W6SuyR5S5LPLMOdRJwBABxEm4qzJLuT3KO7e52TAQDY7jb7OWdvT/Jl65wIAACbP3N2QpJLq+oNST61f7C7H7qWWQEAbFObjbMnr3MSAABs2Oy7Nf9q3RMBAGDz79b8eDbenZkkxyQ5Osk13X3rdU0MAGA72uyZsy9ZXa6qhyW5z1pmBACwjW323Zqfo7v/LMkDDvJcAAC2vc1e1vy+lcWbZeNzz3zmGQDAQbbZd2t+z8rja5P8bZLTD/psAAC2uc3ec/aYdU8EAIBN3nNWVSdV1Z9W1Qeq6v1V9ZKqOmndkwMA2G42+4aAFya5MMmXJzkxyZ8vYwAAHESbjbOd3f3C7r52+fmdJDvXOC8AgG1ps3H2war6gao6avn5gST/sM6JAQBsR5uNsx9O8v1J/j7J1UnOSOJNAgAAB9lmP0rjqUnO6u4PJ0lVfWmSZ2Qj2gAAOEg2e+bsXvvDLEm6+0NJTl3PlAAAtq/NxtnNquq2+xeWM2ebPesGAMAmbTaw/nOS11fVBdn42qbvT/JLa5sVAMA2tdlvCHhRVe3JxpedV5Lv6+5L1zozAIBtaNOXJpcYE2QAAGu02XvOAAA4BMQZAMAg4gwAYBBxBgAwiDgDABhEnAEADCLOAAAGEWcAAIOIMwCAQcQZAMAg4gwAYBBxBgAwiDgDABhEnAEADCLOAAAGEWcAAIOIMwCAQdYeZ1V1VFW9uapetizfuaourqp3V9WLq+qYZfzmy/Lly/pd654bAMA0h+LM2eOSXLay/LQkz+zuU5J8OMnZy/jZST7c3XdN8sxlOwCAbWWtcVZVJyX5riTPW5YryQOSXLBscn6Shy2PT1+Ws6x/4LI9AMC2se4zZ/8lyc8n+eyyfLskH+nua5flvUlOXB6fmOTKJFnWf3TZ/nNU1TlVtaeq9uzbt2+dcwcAOOTWFmdV9d1JPtDdl6wOH2DT3sS66wa6z+vu3d29e+fOnQdhpgAAc+xY47Hvn+ShVfWQJMcmuXU2zqTdpqp2LGfHTkpy1bL93iQnJ9lbVTuSHJ/kQ2ucHwDAOGs7c9bd/6G7T+ruXUnOTPKq7n5UklcnOWPZ7KwkL10eX7gsZ1n/qu7+vDNnAABHsq34nLMnJHl8VV2ejXvKnr+MPz/J7Zbxxyd54hbMDQBgS63zsua/6O7XJHnN8vg9Se5zgG0+meQRh2I+AABT+YYA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DI2uKsqk6uqldX1WVV9Y6qetwy/qVV9Yqqevfy+7bLeFXVb1TV5VX11qr6hnXNDQBgqnWeObs2yc9291cnuW+Sx1bVPZI8Mckru/uUJK9clpPkwUlOWX7OSfLcNc4NAGCktcVZd1/d3W9aHn88yWVJTkxyepLzl83OT/Kw5fHpSV7UG/4myW2q6o7rmh8AwESH5J6zqtqV5NQkFye5Q3dfnWwEXJLbL5udmOTKld32LmPXP9Y5VbWnqvbs27dvndMGADjk1h5nVXWrJC9J8tPd/bEb2vQAY/15A93ndffu7t69c+fOgzVNAIAR1hpnVXV0NsLs97r7T5bh9++/XLn8/sAyvjfJySu7n5TkqnXODwBgmnW+W7OSPD/JZd396yurLkxy1vL4rCQvXRn/oeVdm/dN8tH9lz8BALaLHWs89v2T/GCSt1XVW5ax/5jkV5P8UVWdneSKJI9Y1r08yUOSXJ7kn5I8Zo1zAwAYaW1x1t2vzYHvI0uSBx5g+07y2HXNBwDgcOAbA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CQUXFWVd9ZVe+qqsur6olbPR8AgENtTJxV1VFJnpPkwUnukeSRVXWPrZ0VAMChNSbOktwnyeXd/Z7u/nSSP0xy+hbPCQDgkNqx1RNYcWKSK1eW9yb5putvVFXnJDlnWfzHqnrXIZgbR4YTknxwqyfBTVfPOGurpwA3xGvL4eoX61A/41dsZqNJcXagf6H+vIHu85Kct/7pcKSpqj3dvXur5wEcWby2cLBNuqy5N8nJK8snJblqi+YCALAlJsXZG5OcUlV3rqpjkpyZ5MItnhMAwCE15rJmd19bVT+Z5KIkRyV5QXe/Y4unxZHF5XBgHby2cFBV9+fd1gUAwBaZdFkTAGDbE2cAAIOIM8arqs9U1VtWfnat8bkeXVX/dV3HBw4PVdVV9bsryzuqal9VvexG9jvtxraBGzPmDQFwAz7R3V+/1ZMAtpVrknxNVd2iuz+R5DuS/N0Wz4ltwpkzDktVdVRVPb2q3lhVb62qH13GT6uqv6qqP6qq/1tVv1pVj6qqN1TV26rqLst231NVF1fVm6vqL6vqDgd4jp1V9ZLlOd5YVfc/1H8nsKX+Z5LvWh4/Mskf7F9RVfepqtcvryGvr6q7X3/nqjquql6wvH68uap8JSGbIs44HNxi5ZLmny5jZyf5aHffO8m9k/xIVd15Wfd1SR6X5GuT/GCSu3X3fZI8L8m5yzavTXLf7j41G9/j+vMHeN5nJXnm8hwPX/YHto8/THJmVR2b5F5JLl5Z984k37K8hjwpyS8fYP9fSPKq5TXk25I8vaqOW/OcOQK4rMnh4ECXNR+U5F5VdcayfHySU5J8Oskbu/vqJKmq/5fkL5Zt3paNF8hk4xsoXlxVd0xyTJL3HuB5vz3JPar+5ZvFbl1VX9LdHz8IfxMwXHe/dbnH9ZFJXn691ccnOb+qTsnGVw0efYBDPCjJQ6vq55blY5PcKclla5kwRwxxxuGqkpzb3Rd9zmDVaUk+tTL02ZXlz+a6/+afneTXu/vCZZ8nH+A5bpbkfsv9JsD2dGGSZyQ5LcntVsafmuTV3f29S8C95gD7VpKHd/e71jtFjjQua3K4uijJj1fV0UlSVXe7iZcLjs91N/ee9QW2+YskP7l/oaq8KQG2nxckeUp3v+1646uvIY/+AvtelOTcWk6/V9Wpa5khRxxxxuHqeUkuTfKmqnp7kt/KTTsT/OQkf1xV/yfJB7/ANj+VZPfyhoNLk/zYFzFf4DDU3Xu7+1kHWPVrSX6lql6Xja8cPJCnZuNy51uX16mnrmmaHGF8fRMAwCDOnAEADCLOAAAGEWcAAIOIMwCAQcQZAMAg4gw4olTVHarq96vqPVV1SVX9dVV970E47mlV9bKDMUeAGyLOgCPG8mGff5bkf3f3V3b3NyY5Mxtf13Wo5+IbWIB/FXEGHEkekOTT3f2b+we6+33d/eyqOqqqnl5Vb1w+WPhHk385I/aaqrqgqt5ZVb+38onu37mMvTbJ9+0/ZlUdV1UvWI715qo6fRl/dFX9cVX9ea77TleAm8T/2QFHknsmedMXWHd2ko92972r6uZJXldV+wPq1GXfq5K8Lsn9q2pPkt/ORvBdnuTFK8f6hSSv6u4frqrbJHlDVf3lsu5+Se7V3R86mH8YsH2IM+CIVVXPSfJvknw6yfuS3KuqzlhWH5/klGXdG7p777LPW5LsSvKPSd7b3e9exv97knOWfR+U5KFV9XPL8rFJ7rQ8foUwA74Y4gw4krwjycP3L3T3Y6vqhCR7klyR5Nzuvmh1h6o6LcmnVoY+k+teG7/Q99tVkod397uud6xvSnLNF/MHALjnDDiSvCrJsVX14ytjt1x+X5Tkx6vq6CSpqrtV1XE3cKx3JrlzVd1lWX7kyrqLkpy7cm/aqQdl9gARZ8ARpLs7ycOSfGtVvbeq3pDk/CRPSPK8JJcmeVNVvT3Jb+UGrh509yezcRnzfyxvCHjfyuqnJjk6yVuXYz11HX8PsD3VxmsZAAATOHMGADCIOAMAGEScAQAMIs4AAAYRZwAAg4gzAIBBxBkAwCD/H6RzgBR2kOWy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8446" name="AutoShape 14" descr="data:image/png;base64,iVBORw0KGgoAAAANSUhEUgAAAmcAAAJcCAYAAAC8DwN/AAAABHNCSVQICAgIfAhkiAAAAAlwSFlzAAALEgAACxIB0t1+/AAAADl0RVh0U29mdHdhcmUAbWF0cGxvdGxpYiB2ZXJzaW9uIDMuMC4zLCBodHRwOi8vbWF0cGxvdGxpYi5vcmcvnQurowAAGyBJREFUeJzt3XuwZXdZ5+HvSzohECQgaRCTYCMEFBSNNggypRGUEVSCEqwwqAFTxgtGFB1hxipkoLwgjAwyDBq5GBwvaFCJDDMRuTgDaKADFJcEhgxI0iZCI1cjFwPv/HFWm01okhPp3eftPs9Tders9VuX/TtdqV2frLX23tXdAQBghptt9QQAALiOOAMAGEScAQAMIs4AAAYRZwAAg4gzAIBBxBnATVBVj66q1271PIAjlzgDjghVdWZVXVxV11TVB5bHP1FVtdVzA7gpxBlw2Kuqn03yrCRPT/JlSe6Q5MeS3D/JMVs4tc9RVUdt9RyA+cQZcFirquOTPCXJT3T3Bd398d7w5u5+VHd/qqpuXlXPqKorqur9VfWbVXWLZf/TqmpvVf3scsbt6qp6zMrxb1dVF1bVx6rqDUnucr3n/6qqekVVfaiq3lVV37+y7neq6rlV9fKquibJtx2afxXgcCbOgMPd/ZLcPMlLb2CbpyW5W5KvT3LXJCcmedLK+i9LcvwyfnaS51TVbZd1z0nyySR3TPLDy0+SpKqOS/KKJL+f5PZJHpnkv1XVPVeO/e+S/FKSL0niXjXgRokz4HB3QpIPdve1+weq6vVV9ZGq+kRVfWuSH0nyM939oe7+eJJfTnLmyjH+OclTuvufu/vlSf4xyd2Xy5APT/Kk7r6mu9+e5PyV/b47yd929wu7+9ruflOSlyQ5Y2Wbl3b367r7s939yTX8/cARZsdWTwDgi/QPSU6oqh37A627vzlJqmpvNu4/u2WSS1beG1BJVu//+ofVuEvyT0lulWRnNl4nr1xZ976Vx1+R5Juq6iMrYzuS/O7K8uq+ADdKnAGHu79O8qkkp2fjrNX1fTDJJ5Lcs7v/7iYee1+Sa5OcnOSdy9idVtZfmeSvuvs7buAYfROfE9jmXNYEDmvd/ZEk/ykb93qdUVW3qqqbVdXXJzkuyWeT/HaSZ1bV7ZOkqk6sqn+7iWN/JsmfJHlyVd2yqu6R5KyVTV6W5G5V9YNVdfTyc++q+uqD/GcC24g4Aw573f1rSR6f5OeTfCDJ+5P8VpInJHn98vvyJH9TVR9L8pdJ7r7Jw/9kNi5x/n2S30nywpXn/XiSB2Xj/rWrlm2elo03KAD8q1S3M+4AAFM4cwYAMIg4AwAYRJwBAAwizgAABjmsP+fshBNO6F27dm31NAAAbtQll1zywe7eeWPbHdZxtmvXruzZs2erpwEAcKOq6n03vpXLmgAAo4gzAIBBxBkAwCDiDABgEHEGADCIOAMAGEScAQAMIs4AAAYRZwAAg4gzAIBBxBkAwCDiDABgEHEGADCIOAMAGEScAQAMIs4AAAYRZwAAg4gzAIBBxBkAwCDiDABgEHEGADCIOAMAGEScAQAMIs4AAAbZsdUTANjurnjK1271FGBbutOT3rbVUzggZ8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BrjbOq+pmqekdVvb2q/qCqjq2qO1fVxVX17qp6cVUds2x782X58mX9rnXODQBgorXFWVWdmOSnkuzu7q9JclSSM5M8Lckzu/uUJB9Ocvayy9lJPtzdd03yzGU7AIBtZd2XNXckuUVV7UhyyyRXJ3lAkguW9ecnedjy+PRlOcv6B1ZVrXl+AACjrC3OuvvvkjwjyRXZiLKPJrkkyUe6+9pls71JTlwen5jkymXfa5ftb3f941bVOVW1p6r27Nu3b13TBwDYEuu8rHnbbJwNu3OSL09yXJIHH2DT3r/LDay7bqD7vO7e3d27d+7cebCmCwAwwjova357kvd2977u/uckf5Lkm5PcZrnMmSQnJblqebw3yclJsqw/PsmH1jg/AIBx1hlnVyS5b1Xdcrl37IFJLk3y6iRnLNucleSly+MLl+Us61/V3Z935gwA4Ei2znvOLs7Gjf1vSvK25bnOS/KEJI+vqsuzcU/Z85ddnp/kdsv445M8cV1zAwCYaseNb/Kv192/mOQXrzf8niT3OcC2n0zyiHXOBwBgOt8QAA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sNc6q6jZVdUFVvbOqLquq+1XVl1bVK6rq3cvv2y7bVlX9RlVdXlVvrapvWOfcAAAmWveZs2cl+V/d/VVJvi7JZUmemOSV3X1Kklcuy0ny4CSnLD/nJHnumucGADDO2uKsqm6d5FuSPD9JuvvT3f2RJKcnOX/Z7PwkD1sen57kRb3hb5LcpqruuK75AQBMtM4zZ1+ZZF+SF1bVm6vqeVV1XJI7dPfVSbL8vv2y/YlJrlzZf+8y9jmq6pyq2lNVe/bt27fG6QMAHHrrjLMdSb4hyXO7+9Qk1+S6S5gHUgcY688b6D6vu3d39+6dO3cenJkCAAyxzjjbm2Rvd1+8LF+QjVh7//7LlcvvD6xsf/LK/icluWqN8wMAGGdtcdbdf5/kyqq6+zL0wCSXJrkwyVnL2FlJXro8vjDJDy3v2rxvko/uv/wJALBd7Fjz8c9N8ntVdUyS9yR5TDaC8I+q6uwkVyR5xLLty5M8JMnlSf5p2RYAYFtZa5x191uS7D7AqgceYNtO8th1zgcAYDrfEAAAMMi6L2seUb7x379oq6cA29IlT/+hrZ4CwCHjz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sqk4q6pXbmYMAIAvzo4bWllVxya5ZZITquq2SWpZdeskX77muQEAbDs3GGdJfjTJT2cjxC7JdXH2sSTPWeO8AAC2pRuMs+5+VpJnVdW53f3sQzQnAIBt68bOnCVJuvvZVfXNSXat7tPdL1rTvAAAtqVNxVlV/W6SuyR5S5LPLMOdRJwBABxEm4qzJLuT3KO7e52TAQDY7jb7OWdvT/Jl65wIAACbP3N2QpJLq+oNST61f7C7H7qWWQEAbFObjbMnr3MSAABs2Oy7Nf9q3RMBAGDz79b8eDbenZkkxyQ5Osk13X3rdU0MAGA72uyZsy9ZXa6qhyW5z1pmBACwjW323Zqfo7v/LMkDDvJcAAC2vc1e1vy+lcWbZeNzz3zmGQDAQbbZd2t+z8rja5P8bZLTD/psAAC2uc3ec/aYdU8EAIBN3nNWVSdV1Z9W1Qeq6v1V9ZKqOmndkwMA2G42+4aAFya5MMmXJzkxyZ8vYwAAHESbjbOd3f3C7r52+fmdJDvXOC8AgG1ps3H2war6gao6avn5gST/sM6JAQBsR5uNsx9O8v1J/j7J1UnOSOJNAgAAB9lmP0rjqUnO6u4PJ0lVfWmSZ2Qj2gAAOEg2e+bsXvvDLEm6+0NJTl3PlAAAtq/NxtnNquq2+xeWM2ebPesGAMAmbTaw/nOS11fVBdn42qbvT/JLa5sVAMA2tdlvCHhRVe3JxpedV5Lv6+5L1zozAIBtaNOXJpcYE2QAAGu02XvOAAA4BMQZAMAg4gwAYBBxBgAwiDgDABhEnAEADCLOAAAGEWcAAIOIMwCAQcQZAMAg4gwAYBBxBgAwiDgDABhEnAEADCLOAAAGEWcAAIOIMwCAQdYeZ1V1VFW9uapetizfuaourqp3V9WLq+qYZfzmy/Lly/pd654bAMA0h+LM2eOSXLay/LQkz+zuU5J8OMnZy/jZST7c3XdN8sxlOwCAbWWtcVZVJyX5riTPW5YryQOSXLBscn6Shy2PT1+Ws6x/4LI9AMC2se4zZ/8lyc8n+eyyfLskH+nua5flvUlOXB6fmOTKJFnWf3TZ/nNU1TlVtaeq9uzbt2+dcwcAOOTWFmdV9d1JPtDdl6wOH2DT3sS66wa6z+vu3d29e+fOnQdhpgAAc+xY47Hvn+ShVfWQJMcmuXU2zqTdpqp2LGfHTkpy1bL93iQnJ9lbVTuSHJ/kQ2ucHwDAOGs7c9bd/6G7T+ruXUnOTPKq7n5UklcnOWPZ7KwkL10eX7gsZ1n/qu7+vDNnAABHsq34nLMnJHl8VV2ejXvKnr+MPz/J7Zbxxyd54hbMDQBgS63zsua/6O7XJHnN8vg9Se5zgG0+meQRh2I+AABT+YYA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DI2uKsqk6uqldX1WVV9Y6qetwy/qVV9Yqqevfy+7bLeFXVb1TV5VX11qr6hnXNDQBgqnWeObs2yc9291cnuW+Sx1bVPZI8Mckru/uUJK9clpPkwUlOWX7OSfLcNc4NAGCktcVZd1/d3W9aHn88yWVJTkxyepLzl83OT/Kw5fHpSV7UG/4myW2q6o7rmh8AwESH5J6zqtqV5NQkFye5Q3dfnWwEXJLbL5udmOTKld32LmPXP9Y5VbWnqvbs27dvndMGADjk1h5nVXWrJC9J8tPd/bEb2vQAY/15A93ndffu7t69c+fOgzVNAIAR1hpnVXV0NsLs97r7T5bh9++/XLn8/sAyvjfJySu7n5TkqnXODwBgmnW+W7OSPD/JZd396yurLkxy1vL4rCQvXRn/oeVdm/dN8tH9lz8BALaLHWs89v2T/GCSt1XVW5ax/5jkV5P8UVWdneSKJI9Y1r08yUOSXJ7kn5I8Zo1zAwAYaW1x1t2vzYHvI0uSBx5g+07y2HXNBwDgcOAbA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CQUXFWVd9ZVe+qqsur6olbPR8AgENtTJxV1VFJnpPkwUnukeSRVXWPrZ0VAMChNSbOktwnyeXd/Z7u/nSSP0xy+hbPCQDgkNqx1RNYcWKSK1eW9yb5putvVFXnJDlnWfzHqnrXIZgbR4YTknxwqyfBTVfPOGurpwA3xGvL4eoX61A/41dsZqNJcXagf6H+vIHu85Kct/7pcKSpqj3dvXur5wEcWby2cLBNuqy5N8nJK8snJblqi+YCALAlJsXZG5OcUlV3rqpjkpyZ5MItnhMAwCE15rJmd19bVT+Z5KIkRyV5QXe/Y4unxZHF5XBgHby2cFBV9+fd1gUAwBaZdFkTAGDbE2cAAIOIM8arqs9U1VtWfnat8bkeXVX/dV3HBw4PVdVV9bsryzuqal9VvexG9jvtxraBGzPmDQFwAz7R3V+/1ZMAtpVrknxNVd2iuz+R5DuS/N0Wz4ltwpkzDktVdVRVPb2q3lhVb62qH13GT6uqv6qqP6qq/1tVv1pVj6qqN1TV26rqLst231NVF1fVm6vqL6vqDgd4jp1V9ZLlOd5YVfc/1H8nsKX+Z5LvWh4/Mskf7F9RVfepqtcvryGvr6q7X3/nqjquql6wvH68uap8JSGbIs44HNxi5ZLmny5jZyf5aHffO8m9k/xIVd15Wfd1SR6X5GuT/GCSu3X3fZI8L8m5yzavTXLf7j41G9/j+vMHeN5nJXnm8hwPX/YHto8/THJmVR2b5F5JLl5Z984k37K8hjwpyS8fYP9fSPKq5TXk25I8vaqOW/OcOQK4rMnh4ECXNR+U5F5VdcayfHySU5J8Oskbu/vqJKmq/5fkL5Zt3paNF8hk4xsoXlxVd0xyTJL3HuB5vz3JPar+5ZvFbl1VX9LdHz8IfxMwXHe/dbnH9ZFJXn691ccnOb+qTsnGVw0efYBDPCjJQ6vq55blY5PcKclla5kwRwxxxuGqkpzb3Rd9zmDVaUk+tTL02ZXlz+a6/+afneTXu/vCZZ8nH+A5bpbkfsv9JsD2dGGSZyQ5LcntVsafmuTV3f29S8C95gD7VpKHd/e71jtFjjQua3K4uijJj1fV0UlSVXe7iZcLjs91N/ee9QW2+YskP7l/oaq8KQG2nxckeUp3v+1646uvIY/+AvtelOTcWk6/V9Wpa5khRxxxxuHqeUkuTfKmqnp7kt/KTTsT/OQkf1xV/yfJB7/ANj+VZPfyhoNLk/zYFzFf4DDU3Xu7+1kHWPVrSX6lql6Xja8cPJCnZuNy51uX16mnrmmaHGF8fRMAwCDOnAEADCLOAAAGEWcAAIOIMwCAQcQZAMAg4gw4olTVHarq96vqPVV1SVX9dVV970E47mlV9bKDMUeAGyLOgCPG8mGff5bkf3f3V3b3NyY5Mxtf13Wo5+IbWIB/FXEGHEkekOTT3f2b+we6+33d/eyqOqqqnl5Vb1w+WPhHk385I/aaqrqgqt5ZVb+38onu37mMvTbJ9+0/ZlUdV1UvWI715qo6fRl/dFX9cVX9ea77TleAm8T/2QFHknsmedMXWHd2ko92972r6uZJXldV+wPq1GXfq5K8Lsn9q2pPkt/ORvBdnuTFK8f6hSSv6u4frqrbJHlDVf3lsu5+Se7V3R86mH8YsH2IM+CIVVXPSfJvknw6yfuS3KuqzlhWH5/klGXdG7p777LPW5LsSvKPSd7b3e9exv97knOWfR+U5KFV9XPL8rFJ7rQ8foUwA74Y4gw4krwjycP3L3T3Y6vqhCR7klyR5Nzuvmh1h6o6LcmnVoY+k+teG7/Q99tVkod397uud6xvSnLNF/MHALjnDDiSvCrJsVX14ytjt1x+X5Tkx6vq6CSpqrtV1XE3cKx3JrlzVd1lWX7kyrqLkpy7cm/aqQdl9gARZ8ARpLs7ycOSfGtVvbeq3pDk/CRPSPK8JJcmeVNVvT3Jb+UGrh509yezcRnzfyxvCHjfyuqnJjk6yVuXYz11HX8PsD3VxmsZAAATOHMGADCIOAMAGEScAQAMIs4AAAYRZwAAg4gzAIBBxBkAwCD/H6RzgBR2kOWy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8448" name="AutoShape 16" descr="data:image/png;base64,iVBORw0KGgoAAAANSUhEUgAAAmcAAAJcCAYAAAC8DwN/AAAABHNCSVQICAgIfAhkiAAAAAlwSFlzAAALEgAACxIB0t1+/AAAADl0RVh0U29mdHdhcmUAbWF0cGxvdGxpYiB2ZXJzaW9uIDMuMC4zLCBodHRwOi8vbWF0cGxvdGxpYi5vcmcvnQurowAAGyBJREFUeJzt3XuwZXdZ5+HvSzohECQgaRCTYCMEFBSNNggypRGUEVSCEqwwqAFTxgtGFB1hxipkoLwgjAwyDBq5GBwvaFCJDDMRuTgDaKADFJcEhgxI0iZCI1cjFwPv/HFWm01okhPp3eftPs9Tders9VuX/TtdqV2frLX23tXdAQBghptt9QQAALiOOAMAGEScAQAMIs4AAAYRZwAAg4gzAIBBxBnATVBVj66q1271PIAjlzgDjghVdWZVXVxV11TVB5bHP1FVtdVzA7gpxBlw2Kuqn03yrCRPT/JlSe6Q5MeS3D/JMVs4tc9RVUdt9RyA+cQZcFirquOTPCXJT3T3Bd398d7w5u5+VHd/qqpuXlXPqKorqur9VfWbVXWLZf/TqmpvVf3scsbt6qp6zMrxb1dVF1bVx6rqDUnucr3n/6qqekVVfaiq3lVV37+y7neq6rlV9fKquibJtx2afxXgcCbOgMPd/ZLcPMlLb2CbpyW5W5KvT3LXJCcmedLK+i9LcvwyfnaS51TVbZd1z0nyySR3TPLDy0+SpKqOS/KKJL+f5PZJHpnkv1XVPVeO/e+S/FKSL0niXjXgRokz4HB3QpIPdve1+weq6vVV9ZGq+kRVfWuSH0nyM939oe7+eJJfTnLmyjH+OclTuvufu/vlSf4xyd2Xy5APT/Kk7r6mu9+e5PyV/b47yd929wu7+9ruflOSlyQ5Y2Wbl3b367r7s939yTX8/cARZsdWTwDgi/QPSU6oqh37A627vzlJqmpvNu4/u2WSS1beG1BJVu//+ofVuEvyT0lulWRnNl4nr1xZ976Vx1+R5Juq6iMrYzuS/O7K8uq+ADdKnAGHu79O8qkkp2fjrNX1fTDJJ5Lcs7v/7iYee1+Sa5OcnOSdy9idVtZfmeSvuvs7buAYfROfE9jmXNYEDmvd/ZEk/ykb93qdUVW3qqqbVdXXJzkuyWeT/HaSZ1bV7ZOkqk6sqn+7iWN/JsmfJHlyVd2yqu6R5KyVTV6W5G5V9YNVdfTyc++q+uqD/GcC24g4Aw573f1rSR6f5OeTfCDJ+5P8VpInJHn98vvyJH9TVR9L8pdJ7r7Jw/9kNi5x/n2S30nywpXn/XiSB2Xj/rWrlm2elo03KAD8q1S3M+4AAFM4cwYAMIg4AwAYRJwBAAwizgAABjmsP+fshBNO6F27dm31NAAAbtQll1zywe7eeWPbHdZxtmvXruzZs2erpwEAcKOq6n03vpXLmgAAo4gzAIBBxBkAwCDiDABgEHEGADCIOAMAGEScAQAMIs4AAAYRZwAAg4gzAIBBxBkAwCDiDABgEHEGADCIOAMAGEScAQAMIs4AAAYRZwAAg4gzAIBBxBkAwCDiDABgEHEGADCIOAMAGEScAQAMIs4AAAbZsdUTANjurnjK1271FGBbutOT3rbVUzggZ8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BrjbOq+pmqekdVvb2q/qCqjq2qO1fVxVX17qp6cVUds2x782X58mX9rnXODQBgorXFWVWdmOSnkuzu7q9JclSSM5M8Lckzu/uUJB9Ocvayy9lJPtzdd03yzGU7AIBtZd2XNXckuUVV7UhyyyRXJ3lAkguW9ecnedjy+PRlOcv6B1ZVrXl+AACjrC3OuvvvkjwjyRXZiLKPJrkkyUe6+9pls71JTlwen5jkymXfa5ftb3f941bVOVW1p6r27Nu3b13TBwDYEuu8rHnbbJwNu3OSL09yXJIHH2DT3r/LDay7bqD7vO7e3d27d+7cebCmCwAwwjova357kvd2977u/uckf5Lkm5PcZrnMmSQnJblqebw3yclJsqw/PsmH1jg/AIBx1hlnVyS5b1Xdcrl37IFJLk3y6iRnLNucleSly+MLl+Us61/V3Z935gwA4Ei2znvOLs7Gjf1vSvK25bnOS/KEJI+vqsuzcU/Z85ddnp/kdsv445M8cV1zAwCYaseNb/Kv192/mOQXrzf8niT3OcC2n0zyiHXOBwBgOt8QAA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sNc6q6jZVdUFVvbOqLquq+1XVl1bVK6rq3cvv2y7bVlX9RlVdXlVvrapvWOfcAAAmWveZs2cl+V/d/VVJvi7JZUmemOSV3X1Kklcuy0ny4CSnLD/nJHnumucGADDO2uKsqm6d5FuSPD9JuvvT3f2RJKcnOX/Z7PwkD1sen57kRb3hb5LcpqruuK75AQBMtM4zZ1+ZZF+SF1bVm6vqeVV1XJI7dPfVSbL8vv2y/YlJrlzZf+8y9jmq6pyq2lNVe/bt27fG6QMAHHrrjLMdSb4hyXO7+9Qk1+S6S5gHUgcY688b6D6vu3d39+6dO3cenJkCAAyxzjjbm2Rvd1+8LF+QjVh7//7LlcvvD6xsf/LK/icluWqN8wMAGGdtcdbdf5/kyqq6+zL0wCSXJrkwyVnL2FlJXro8vjDJDy3v2rxvko/uv/wJALBd7Fjz8c9N8ntVdUyS9yR5TDaC8I+q6uwkVyR5xLLty5M8JMnlSf5p2RYAYFtZa5x191uS7D7AqgceYNtO8th1zgcAYDrfEAAAMMi6L2seUb7x379oq6cA29IlT/+hrZ4CwCHjz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sqk4q6pXbmYMAIAvzo4bWllVxya5ZZITquq2SWpZdeskX77muQEAbDs3GGdJfjTJT2cjxC7JdXH2sSTPWeO8AAC2pRuMs+5+VpJnVdW53f3sQzQnAIBt68bOnCVJuvvZVfXNSXat7tPdL1rTvAAAtqVNxVlV/W6SuyR5S5LPLMOdRJwBABxEm4qzJLuT3KO7e52TAQDY7jb7OWdvT/Jl65wIAACbP3N2QpJLq+oNST61f7C7H7qWWQEAbFObjbMnr3MSAABs2Oy7Nf9q3RMBAGDz79b8eDbenZkkxyQ5Osk13X3rdU0MAGA72uyZsy9ZXa6qhyW5z1pmBACwjW323Zqfo7v/LMkDDvJcAAC2vc1e1vy+lcWbZeNzz3zmGQDAQbbZd2t+z8rja5P8bZLTD/psAAC2uc3ec/aYdU8EAIBN3nNWVSdV1Z9W1Qeq6v1V9ZKqOmndkwMA2G42+4aAFya5MMmXJzkxyZ8vYwAAHESbjbOd3f3C7r52+fmdJDvXOC8AgG1ps3H2war6gao6avn5gST/sM6JAQBsR5uNsx9O8v1J/j7J1UnOSOJNAgAAB9lmP0rjqUnO6u4PJ0lVfWmSZ2Qj2gAAOEg2e+bsXvvDLEm6+0NJTl3PlAAAtq/NxtnNquq2+xeWM2ebPesGAMAmbTaw/nOS11fVBdn42qbvT/JLa5sVAMA2tdlvCHhRVe3JxpedV5Lv6+5L1zozAIBtaNOXJpcYE2QAAGu02XvOAAA4BMQZAMAg4gwAYBBxBgAwiDgDABhEnAEADCLOAAAGEWcAAIOIMwCAQcQZAMAg4gwAYBBxBgAwiDgDABhEnAEADCLOAAAGEWcAAIOIMwCAQdYeZ1V1VFW9uapetizfuaourqp3V9WLq+qYZfzmy/Lly/pd654bAMA0h+LM2eOSXLay/LQkz+zuU5J8OMnZy/jZST7c3XdN8sxlOwCAbWWtcVZVJyX5riTPW5YryQOSXLBscn6Shy2PT1+Ws6x/4LI9AMC2se4zZ/8lyc8n+eyyfLskH+nua5flvUlOXB6fmOTKJFnWf3TZ/nNU1TlVtaeq9uzbt2+dcwcAOOTWFmdV9d1JPtDdl6wOH2DT3sS66wa6z+vu3d29e+fOnQdhpgAAc+xY47Hvn+ShVfWQJMcmuXU2zqTdpqp2LGfHTkpy1bL93iQnJ9lbVTuSHJ/kQ2ucHwDAOGs7c9bd/6G7T+ruXUnOTPKq7n5UklcnOWPZ7KwkL10eX7gsZ1n/qu7+vDNnAABHsq34nLMnJHl8VV2ejXvKnr+MPz/J7Zbxxyd54hbMDQBgS63zsua/6O7XJHnN8vg9Se5zgG0+meQRh2I+AABT+YYA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DI2uKsqk6uqldX1WVV9Y6qetwy/qVV9Yqqevfy+7bLeFXVb1TV5VX11qr6hnXNDQBgqnWeObs2yc9291cnuW+Sx1bVPZI8Mckru/uUJK9clpPkwUlOWX7OSfLcNc4NAGCktcVZd1/d3W9aHn88yWVJTkxyepLzl83OT/Kw5fHpSV7UG/4myW2q6o7rmh8AwESH5J6zqtqV5NQkFye5Q3dfnWwEXJLbL5udmOTKld32LmPXP9Y5VbWnqvbs27dvndMGADjk1h5nVXWrJC9J8tPd/bEb2vQAY/15A93ndffu7t69c+fOgzVNAIAR1hpnVXV0NsLs97r7T5bh9++/XLn8/sAyvjfJySu7n5TkqnXODwBgmnW+W7OSPD/JZd396yurLkxy1vL4rCQvXRn/oeVdm/dN8tH9lz8BALaLHWs89v2T/GCSt1XVW5ax/5jkV5P8UVWdneSKJI9Y1r08yUOSXJ7kn5I8Zo1zAwAYaW1x1t2vzYHvI0uSBx5g+07y2HXNBwDgcOAbA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CQUXFWVd9ZVe+qqsur6olbPR8AgENtTJxV1VFJnpPkwUnukeSRVXWPrZ0VAMChNSbOktwnyeXd/Z7u/nSSP0xy+hbPCQDgkNqx1RNYcWKSK1eW9yb5putvVFXnJDlnWfzHqnrXIZgbR4YTknxwqyfBTVfPOGurpwA3xGvL4eoX61A/41dsZqNJcXagf6H+vIHu85Kct/7pcKSpqj3dvXur5wEcWby2cLBNuqy5N8nJK8snJblqi+YCALAlJsXZG5OcUlV3rqpjkpyZ5MItnhMAwCE15rJmd19bVT+Z5KIkRyV5QXe/Y4unxZHF5XBgHby2cFBV9+fd1gUAwBaZdFkTAGDbE2cAAIOIM8arqs9U1VtWfnat8bkeXVX/dV3HBw4PVdVV9bsryzuqal9VvexG9jvtxraBGzPmDQFwAz7R3V+/1ZMAtpVrknxNVd2iuz+R5DuS/N0Wz4ltwpkzDktVdVRVPb2q3lhVb62qH13GT6uqv6qqP6qq/1tVv1pVj6qqN1TV26rqLst231NVF1fVm6vqL6vqDgd4jp1V9ZLlOd5YVfc/1H8nsKX+Z5LvWh4/Mskf7F9RVfepqtcvryGvr6q7X3/nqjquql6wvH68uap8JSGbIs44HNxi5ZLmny5jZyf5aHffO8m9k/xIVd15Wfd1SR6X5GuT/GCSu3X3fZI8L8m5yzavTXLf7j41G9/j+vMHeN5nJXnm8hwPX/YHto8/THJmVR2b5F5JLl5Z984k37K8hjwpyS8fYP9fSPKq5TXk25I8vaqOW/OcOQK4rMnh4ECXNR+U5F5VdcayfHySU5J8Oskbu/vqJKmq/5fkL5Zt3paNF8hk4xsoXlxVd0xyTJL3HuB5vz3JPar+5ZvFbl1VX9LdHz8IfxMwXHe/dbnH9ZFJXn691ccnOb+qTsnGVw0efYBDPCjJQ6vq55blY5PcKclla5kwRwxxxuGqkpzb3Rd9zmDVaUk+tTL02ZXlz+a6/+afneTXu/vCZZ8nH+A5bpbkfsv9JsD2dGGSZyQ5LcntVsafmuTV3f29S8C95gD7VpKHd/e71jtFjjQua3K4uijJj1fV0UlSVXe7iZcLjs91N/ee9QW2+YskP7l/oaq8KQG2nxckeUp3v+1646uvIY/+AvtelOTcWk6/V9Wpa5khRxxxxuHqeUkuTfKmqnp7kt/KTTsT/OQkf1xV/yfJB7/ANj+VZPfyhoNLk/zYFzFf4DDU3Xu7+1kHWPVrSX6lql6Xja8cPJCnZuNy51uX16mnrmmaHGF8fRMAwCDOnAEADCLOAAAGEWcAAIOIMwCAQcQZAMAg4gw4olTVHarq96vqPVV1SVX9dVV970E47mlV9bKDMUeAGyLOgCPG8mGff5bkf3f3V3b3NyY5Mxtf13Wo5+IbWIB/FXEGHEkekOTT3f2b+we6+33d/eyqOqqqnl5Vb1w+WPhHk385I/aaqrqgqt5ZVb+38onu37mMvTbJ9+0/ZlUdV1UvWI715qo6fRl/dFX9cVX9ea77TleAm8T/2QFHknsmedMXWHd2ko92972r6uZJXldV+wPq1GXfq5K8Lsn9q2pPkt/ORvBdnuTFK8f6hSSv6u4frqrbJHlDVf3lsu5+Se7V3R86mH8YsH2IM+CIVVXPSfJvknw6yfuS3KuqzlhWH5/klGXdG7p777LPW5LsSvKPSd7b3e9exv97knOWfR+U5KFV9XPL8rFJ7rQ8foUwA74Y4gw4krwjycP3L3T3Y6vqhCR7klyR5Nzuvmh1h6o6LcmnVoY+k+teG7/Q99tVkod397uud6xvSnLNF/MHALjnDDiSvCrJsVX14ytjt1x+X5Tkx6vq6CSpqrtV1XE3cKx3JrlzVd1lWX7kyrqLkpy7cm/aqQdl9gARZ8ARpLs7ycOSfGtVvbeq3pDk/CRPSPK8JJcmeVNVvT3Jb+UGrh509yezcRnzfyxvCHjfyuqnJjk6yVuXYz11HX8PsD3VxmsZAAATOHMGADCIOAMAGEScAQAMIs4AAAYRZwAAg4gzAIBBxBkAwCD/H6RzgBR2kOWy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8450" name="AutoShape 18" descr="data:image/png;base64,iVBORw0KGgoAAAANSUhEUgAAAmcAAAJcCAYAAAC8DwN/AAAABHNCSVQICAgIfAhkiAAAAAlwSFlzAAALEgAACxIB0t1+/AAAADl0RVh0U29mdHdhcmUAbWF0cGxvdGxpYiB2ZXJzaW9uIDMuMC4zLCBodHRwOi8vbWF0cGxvdGxpYi5vcmcvnQurowAAGyBJREFUeJzt3XuwZXdZ5+HvSzohECQgaRCTYCMEFBSNNggypRGUEVSCEqwwqAFTxgtGFB1hxipkoLwgjAwyDBq5GBwvaFCJDDMRuTgDaKADFJcEhgxI0iZCI1cjFwPv/HFWm01okhPp3eftPs9Tders9VuX/TtdqV2frLX23tXdAQBghptt9QQAALiOOAMAGEScAQAMIs4AAAYRZwAAg4gzAIBBxBnATVBVj66q1271PIAjlzgDjghVdWZVXVxV11TVB5bHP1FVtdVzA7gpxBlw2Kuqn03yrCRPT/JlSe6Q5MeS3D/JMVs4tc9RVUdt9RyA+cQZcFirquOTPCXJT3T3Bd398d7w5u5+VHd/qqpuXlXPqKorqur9VfWbVXWLZf/TqmpvVf3scsbt6qp6zMrxb1dVF1bVx6rqDUnucr3n/6qqekVVfaiq3lVV37+y7neq6rlV9fKquibJtx2afxXgcCbOgMPd/ZLcPMlLb2CbpyW5W5KvT3LXJCcmedLK+i9LcvwyfnaS51TVbZd1z0nyySR3TPLDy0+SpKqOS/KKJL+f5PZJHpnkv1XVPVeO/e+S/FKSL0niXjXgRokz4HB3QpIPdve1+weq6vVV9ZGq+kRVfWuSH0nyM939oe7+eJJfTnLmyjH+OclTuvufu/vlSf4xyd2Xy5APT/Kk7r6mu9+e5PyV/b47yd929wu7+9ruflOSlyQ5Y2Wbl3b367r7s939yTX8/cARZsdWTwDgi/QPSU6oqh37A627vzlJqmpvNu4/u2WSS1beG1BJVu//+ofVuEvyT0lulWRnNl4nr1xZ976Vx1+R5Juq6iMrYzuS/O7K8uq+ADdKnAGHu79O8qkkp2fjrNX1fTDJJ5Lcs7v/7iYee1+Sa5OcnOSdy9idVtZfmeSvuvs7buAYfROfE9jmXNYEDmvd/ZEk/ykb93qdUVW3qqqbVdXXJzkuyWeT/HaSZ1bV7ZOkqk6sqn+7iWN/JsmfJHlyVd2yqu6R5KyVTV6W5G5V9YNVdfTyc++q+uqD/GcC24g4Aw573f1rSR6f5OeTfCDJ+5P8VpInJHn98vvyJH9TVR9L8pdJ7r7Jw/9kNi5x/n2S30nywpXn/XiSB2Xj/rWrlm2elo03KAD8q1S3M+4AAFM4cwYAMIg4AwAYRJwBAAwizgAABjmsP+fshBNO6F27dm31NAAAbtQll1zywe7eeWPbHdZxtmvXruzZs2erpwEAcKOq6n03vpXLmgAAo4gzAIBBxBkAwCDiDABgEHEGADCIOAMAGEScAQAMIs4AAAYRZwAAg4gzAIBBxBkAwCDiDABgEHEGADCIOAMAGEScAQAMIs4AAAYRZwAAg4gzAIBBxBkAwCDiDABgEHEGADCIOAMAGEScAQAMIs4AAAbZsdUTANjurnjK1271FGBbutOT3rbVUzggZ8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BrjbOq+pmqekdVvb2q/qCqjq2qO1fVxVX17qp6cVUds2x782X58mX9rnXODQBgorXFWVWdmOSnkuzu7q9JclSSM5M8Lckzu/uUJB9Ocvayy9lJPtzdd03yzGU7AIBtZd2XNXckuUVV7UhyyyRXJ3lAkguW9ecnedjy+PRlOcv6B1ZVrXl+AACjrC3OuvvvkjwjyRXZiLKPJrkkyUe6+9pls71JTlwen5jkymXfa5ftb3f941bVOVW1p6r27Nu3b13TBwDYEuu8rHnbbJwNu3OSL09yXJIHH2DT3r/LDay7bqD7vO7e3d27d+7cebCmCwAwwjova357kvd2977u/uckf5Lkm5PcZrnMmSQnJblqebw3yclJsqw/PsmH1jg/AIBx1hlnVyS5b1Xdcrl37IFJLk3y6iRnLNucleSly+MLl+Us61/V3Z935gwA4Ei2znvOLs7Gjf1vSvK25bnOS/KEJI+vqsuzcU/Z85ddnp/kdsv445M8cV1zAwCYaseNb/Kv192/mOQXrzf8niT3OcC2n0zyiHXOBwBgOt8QAA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sNc6q6jZVdUFVvbOqLquq+1XVl1bVK6rq3cvv2y7bVlX9RlVdXlVvrapvWOfcAAAmWveZs2cl+V/d/VVJvi7JZUmemOSV3X1Kklcuy0ny4CSnLD/nJHnumucGADDO2uKsqm6d5FuSPD9JuvvT3f2RJKcnOX/Z7PwkD1sen57kRb3hb5LcpqruuK75AQBMtM4zZ1+ZZF+SF1bVm6vqeVV1XJI7dPfVSbL8vv2y/YlJrlzZf+8y9jmq6pyq2lNVe/bt27fG6QMAHHrrjLMdSb4hyXO7+9Qk1+S6S5gHUgcY688b6D6vu3d39+6dO3cenJkCAAyxzjjbm2Rvd1+8LF+QjVh7//7LlcvvD6xsf/LK/icluWqN8wMAGGdtcdbdf5/kyqq6+zL0wCSXJrkwyVnL2FlJXro8vjDJDy3v2rxvko/uv/wJALBd7Fjz8c9N8ntVdUyS9yR5TDaC8I+q6uwkVyR5xLLty5M8JMnlSf5p2RYAYFtZa5x191uS7D7AqgceYNtO8th1zgcAYDrfEAAAMMi6L2seUb7x379oq6cA29IlT/+hrZ4CwCHjz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sqk4q6pXbmYMAIAvzo4bWllVxya5ZZITquq2SWpZdeskX77muQEAbDs3GGdJfjTJT2cjxC7JdXH2sSTPWeO8AAC2pRuMs+5+VpJnVdW53f3sQzQnAIBt68bOnCVJuvvZVfXNSXat7tPdL1rTvAAAtqVNxVlV/W6SuyR5S5LPLMOdRJwBABxEm4qzJLuT3KO7e52TAQDY7jb7OWdvT/Jl65wIAACbP3N2QpJLq+oNST61f7C7H7qWWQEAbFObjbMnr3MSAABs2Oy7Nf9q3RMBAGDz79b8eDbenZkkxyQ5Osk13X3rdU0MAGA72uyZsy9ZXa6qhyW5z1pmBACwjW323Zqfo7v/LMkDDvJcAAC2vc1e1vy+lcWbZeNzz3zmGQDAQbbZd2t+z8rja5P8bZLTD/psAAC2uc3ec/aYdU8EAIBN3nNWVSdV1Z9W1Qeq6v1V9ZKqOmndkwMA2G42+4aAFya5MMmXJzkxyZ8vYwAAHESbjbOd3f3C7r52+fmdJDvXOC8AgG1ps3H2war6gao6avn5gST/sM6JAQBsR5uNsx9O8v1J/j7J1UnOSOJNAgAAB9lmP0rjqUnO6u4PJ0lVfWmSZ2Qj2gAAOEg2e+bsXvvDLEm6+0NJTl3PlAAAtq/NxtnNquq2+xeWM2ebPesGAMAmbTaw/nOS11fVBdn42qbvT/JLa5sVAMA2tdlvCHhRVe3JxpedV5Lv6+5L1zozAIBtaNOXJpcYE2QAAGu02XvOAAA4BMQZAMAg4gwAYBBxBgAwiDgDABhEnAEADCLOAAAGEWcAAIOIMwCAQcQZAMAg4gwAYBBxBgAwiDgDABhEnAEADCLOAAAGEWcAAIOIMwCAQdYeZ1V1VFW9uapetizfuaourqp3V9WLq+qYZfzmy/Lly/pd654bAMA0h+LM2eOSXLay/LQkz+zuU5J8OMnZy/jZST7c3XdN8sxlOwCAbWWtcVZVJyX5riTPW5YryQOSXLBscn6Shy2PT1+Ws6x/4LI9AMC2se4zZ/8lyc8n+eyyfLskH+nua5flvUlOXB6fmOTKJFnWf3TZ/nNU1TlVtaeq9uzbt2+dcwcAOOTWFmdV9d1JPtDdl6wOH2DT3sS66wa6z+vu3d29e+fOnQdhpgAAc+xY47Hvn+ShVfWQJMcmuXU2zqTdpqp2LGfHTkpy1bL93iQnJ9lbVTuSHJ/kQ2ucHwDAOGs7c9bd/6G7T+ruXUnOTPKq7n5UklcnOWPZ7KwkL10eX7gsZ1n/qu7+vDNnAABHsq34nLMnJHl8VV2ejXvKnr+MPz/J7Zbxxyd54hbMDQBgS63zsua/6O7XJHnN8vg9Se5zgG0+meQRh2I+AABT+YYA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DI2uKsqk6uqldX1WVV9Y6qetwy/qVV9Yqqevfy+7bLeFXVb1TV5VX11qr6hnXNDQBgqnWeObs2yc9291cnuW+Sx1bVPZI8Mckru/uUJK9clpPkwUlOWX7OSfLcNc4NAGCktcVZd1/d3W9aHn88yWVJTkxyepLzl83OT/Kw5fHpSV7UG/4myW2q6o7rmh8AwESH5J6zqtqV5NQkFye5Q3dfnWwEXJLbL5udmOTKld32LmPXP9Y5VbWnqvbs27dvndMGADjk1h5nVXWrJC9J8tPd/bEb2vQAY/15A93ndffu7t69c+fOgzVNAIAR1hpnVXV0NsLs97r7T5bh9++/XLn8/sAyvjfJySu7n5TkqnXODwBgmnW+W7OSPD/JZd396yurLkxy1vL4rCQvXRn/oeVdm/dN8tH9lz8BALaLHWs89v2T/GCSt1XVW5ax/5jkV5P8UVWdneSKJI9Y1r08yUOSXJ7kn5I8Zo1zAwAYaW1x1t2vzYHvI0uSBx5g+07y2HXNBwDgcOAbA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CQUXFWVd9ZVe+qqsur6olbPR8AgENtTJxV1VFJnpPkwUnukeSRVXWPrZ0VAMChNSbOktwnyeXd/Z7u/nSSP0xy+hbPCQDgkNqx1RNYcWKSK1eW9yb5putvVFXnJDlnWfzHqnrXIZgbR4YTknxwqyfBTVfPOGurpwA3xGvL4eoX61A/41dsZqNJcXagf6H+vIHu85Kct/7pcKSpqj3dvXur5wEcWby2cLBNuqy5N8nJK8snJblqi+YCALAlJsXZG5OcUlV3rqpjkpyZ5MItnhMAwCE15rJmd19bVT+Z5KIkRyV5QXe/Y4unxZHF5XBgHby2cFBV9+fd1gUAwBaZdFkTAGDbE2cAAIOIM8arqs9U1VtWfnat8bkeXVX/dV3HBw4PVdVV9bsryzuqal9VvexG9jvtxraBGzPmDQFwAz7R3V+/1ZMAtpVrknxNVd2iuz+R5DuS/N0Wz4ltwpkzDktVdVRVPb2q3lhVb62qH13GT6uqv6qqP6qq/1tVv1pVj6qqN1TV26rqLst231NVF1fVm6vqL6vqDgd4jp1V9ZLlOd5YVfc/1H8nsKX+Z5LvWh4/Mskf7F9RVfepqtcvryGvr6q7X3/nqjquql6wvH68uap8JSGbIs44HNxi5ZLmny5jZyf5aHffO8m9k/xIVd15Wfd1SR6X5GuT/GCSu3X3fZI8L8m5yzavTXLf7j41G9/j+vMHeN5nJXnm8hwPX/YHto8/THJmVR2b5F5JLl5Z984k37K8hjwpyS8fYP9fSPKq5TXk25I8vaqOW/OcOQK4rMnh4ECXNR+U5F5VdcayfHySU5J8Oskbu/vqJKmq/5fkL5Zt3paNF8hk4xsoXlxVd0xyTJL3HuB5vz3JPar+5ZvFbl1VX9LdHz8IfxMwXHe/dbnH9ZFJXn691ccnOb+qTsnGVw0efYBDPCjJQ6vq55blY5PcKclla5kwRwxxxuGqkpzb3Rd9zmDVaUk+tTL02ZXlz+a6/+afneTXu/vCZZ8nH+A5bpbkfsv9JsD2dGGSZyQ5LcntVsafmuTV3f29S8C95gD7VpKHd/e71jtFjjQua3K4uijJj1fV0UlSVXe7iZcLjs91N/ee9QW2+YskP7l/oaq8KQG2nxckeUp3v+1646uvIY/+AvtelOTcWk6/V9Wpa5khRxxxxuHqeUkuTfKmqnp7kt/KTTsT/OQkf1xV/yfJB7/ANj+VZPfyhoNLk/zYFzFf4DDU3Xu7+1kHWPVrSX6lql6Xja8cPJCnZuNy51uX16mnrmmaHGF8fRMAwCDOnAEADCLOAAAGEWcAAIOIMwCAQcQZAMAg4gw4olTVHarq96vqPVV1SVX9dVV970E47mlV9bKDMUeAGyLOgCPG8mGff5bkf3f3V3b3NyY5Mxtf13Wo5+IbWIB/FXEGHEkekOTT3f2b+we6+33d/eyqOqqqnl5Vb1w+WPhHk385I/aaqrqgqt5ZVb+38onu37mMvTbJ9+0/ZlUdV1UvWI715qo6fRl/dFX9cVX9ea77TleAm8T/2QFHknsmedMXWHd2ko92972r6uZJXldV+wPq1GXfq5K8Lsn9q2pPkt/ORvBdnuTFK8f6hSSv6u4frqrbJHlDVf3lsu5+Se7V3R86mH8YsH2IM+CIVVXPSfJvknw6yfuS3KuqzlhWH5/klGXdG7p777LPW5LsSvKPSd7b3e9exv97knOWfR+U5KFV9XPL8rFJ7rQ8foUwA74Y4gw4krwjycP3L3T3Y6vqhCR7klyR5Nzuvmh1h6o6LcmnVoY+k+teG7/Q99tVkod397uud6xvSnLNF/MHALjnDDiSvCrJsVX14ytjt1x+X5Tkx6vq6CSpqrtV1XE3cKx3JrlzVd1lWX7kyrqLkpy7cm/aqQdl9gARZ8ARpLs7ycOSfGtVvbeq3pDk/CRPSPK8JJcmeVNVvT3Jb+UGrh509yezcRnzfyxvCHjfyuqnJjk6yVuXYz11HX8PsD3VxmsZAAATOHMGADCIOAMAGEScAQAMIs4AAAYRZwAAg4gzAIBBxBkAwCD/H6RzgBR2kOWy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8452" name="AutoShape 20" descr="data:image/png;base64,iVBORw0KGgoAAAANSUhEUgAAAmcAAAJcCAYAAAC8DwN/AAAABHNCSVQICAgIfAhkiAAAAAlwSFlzAAALEgAACxIB0t1+/AAAADl0RVh0U29mdHdhcmUAbWF0cGxvdGxpYiB2ZXJzaW9uIDMuMC4zLCBodHRwOi8vbWF0cGxvdGxpYi5vcmcvnQurowAAGyBJREFUeJzt3XuwZXdZ5+HvSzohECQgaRCTYCMEFBSNNggypRGUEVSCEqwwqAFTxgtGFB1hxipkoLwgjAwyDBq5GBwvaFCJDDMRuTgDaKADFJcEhgxI0iZCI1cjFwPv/HFWm01okhPp3eftPs9Tders9VuX/TtdqV2frLX23tXdAQBghptt9QQAALiOOAMAGEScAQAMIs4AAAYRZwAAg4gzAIBBxBnATVBVj66q1271PIAjlzgDjghVdWZVXVxV11TVB5bHP1FVtdVzA7gpxBlw2Kuqn03yrCRPT/JlSe6Q5MeS3D/JMVs4tc9RVUdt9RyA+cQZcFirquOTPCXJT3T3Bd398d7w5u5+VHd/qqpuXlXPqKorqur9VfWbVXWLZf/TqmpvVf3scsbt6qp6zMrxb1dVF1bVx6rqDUnucr3n/6qqekVVfaiq3lVV37+y7neq6rlV9fKquibJtx2afxXgcCbOgMPd/ZLcPMlLb2CbpyW5W5KvT3LXJCcmedLK+i9LcvwyfnaS51TVbZd1z0nyySR3TPLDy0+SpKqOS/KKJL+f5PZJHpnkv1XVPVeO/e+S/FKSL0niXjXgRokz4HB3QpIPdve1+weq6vVV9ZGq+kRVfWuSH0nyM939oe7+eJJfTnLmyjH+OclTuvufu/vlSf4xyd2Xy5APT/Kk7r6mu9+e5PyV/b47yd929wu7+9ruflOSlyQ5Y2Wbl3b367r7s939yTX8/cARZsdWTwDgi/QPSU6oqh37A627vzlJqmpvNu4/u2WSS1beG1BJVu//+ofVuEvyT0lulWRnNl4nr1xZ976Vx1+R5Juq6iMrYzuS/O7K8uq+ADdKnAGHu79O8qkkp2fjrNX1fTDJJ5Lcs7v/7iYee1+Sa5OcnOSdy9idVtZfmeSvuvs7buAYfROfE9jmXNYEDmvd/ZEk/ykb93qdUVW3qqqbVdXXJzkuyWeT/HaSZ1bV7ZOkqk6sqn+7iWN/JsmfJHlyVd2yqu6R5KyVTV6W5G5V9YNVdfTyc++q+uqD/GcC24g4Aw573f1rSR6f5OeTfCDJ+5P8VpInJHn98vvyJH9TVR9L8pdJ7r7Jw/9kNi5x/n2S30nywpXn/XiSB2Xj/rWrlm2elo03KAD8q1S3M+4AAFM4cwYAMIg4AwAYRJwBAAwizgAABjmsP+fshBNO6F27dm31NAAAbtQll1zywe7eeWPbHdZxtmvXruzZs2erpwEAcKOq6n03vpXLmgAAo4gzAIBBxBkAwCDiDABgEHEGADCIOAMAGEScAQAMIs4AAAYRZwAAg4gzAIBBxBkAwCDiDABgEHEGADCIOAMAGEScAQAMIs4AAAYRZwAAg4gzAIBBxBkAwCDiDABgEHEGADCIOAMAGEScAQAMIs4AAAbZsdUTANjurnjK1271FGBbutOT3rbVUzggZ8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BrjbOq+pmqekdVvb2q/qCqjq2qO1fVxVX17qp6cVUds2x782X58mX9rnXODQBgorXFWVWdmOSnkuzu7q9JclSSM5M8Lckzu/uUJB9Ocvayy9lJPtzdd03yzGU7AIBtZd2XNXckuUVV7UhyyyRXJ3lAkguW9ecnedjy+PRlOcv6B1ZVrXl+AACjrC3OuvvvkjwjyRXZiLKPJrkkyUe6+9pls71JTlwen5jkymXfa5ftb3f941bVOVW1p6r27Nu3b13TBwDYEuu8rHnbbJwNu3OSL09yXJIHH2DT3r/LDay7bqD7vO7e3d27d+7cebCmCwAwwjova357kvd2977u/uckf5Lkm5PcZrnMmSQnJblqebw3yclJsqw/PsmH1jg/AIBx1hlnVyS5b1Xdcrl37IFJLk3y6iRnLNucleSly+MLl+Us61/V3Z935gwA4Ei2znvOLs7Gjf1vSvK25bnOS/KEJI+vqsuzcU/Z85ddnp/kdsv445M8cV1zAwCYaseNb/Kv192/mOQXrzf8niT3OcC2n0zyiHXOBwBgOt8QAA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sNc6q6jZVdUFVvbOqLquq+1XVl1bVK6rq3cvv2y7bVlX9RlVdXlVvrapvWOfcAAAmWveZs2cl+V/d/VVJvi7JZUmemOSV3X1Kklcuy0ny4CSnLD/nJHnumucGADDO2uKsqm6d5FuSPD9JuvvT3f2RJKcnOX/Z7PwkD1sen57kRb3hb5LcpqruuK75AQBMtM4zZ1+ZZF+SF1bVm6vqeVV1XJI7dPfVSbL8vv2y/YlJrlzZf+8y9jmq6pyq2lNVe/bt27fG6QMAHHrrjLMdSb4hyXO7+9Qk1+S6S5gHUgcY688b6D6vu3d39+6dO3cenJkCAAyxzjjbm2Rvd1+8LF+QjVh7//7LlcvvD6xsf/LK/icluWqN8wMAGGdtcdbdf5/kyqq6+zL0wCSXJrkwyVnL2FlJXro8vjDJDy3v2rxvko/uv/wJALBd7Fjz8c9N8ntVdUyS9yR5TDaC8I+q6uwkVyR5xLLty5M8JMnlSf5p2RYAYFtZa5x191uS7D7AqgceYNtO8th1zgcAYDrfEAAAMMi6L2seUb7x379oq6cA29IlT/+hrZ4CwCHjz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sqk4q6pXbmYMAIAvzo4bWllVxya5ZZITquq2SWpZdeskX77muQEAbDs3GGdJfjTJT2cjxC7JdXH2sSTPWeO8AAC2pRuMs+5+VpJnVdW53f3sQzQnAIBt68bOnCVJuvvZVfXNSXat7tPdL1rTvAAAtqVNxVlV/W6SuyR5S5LPLMOdRJwBABxEm4qzJLuT3KO7e52TAQDY7jb7OWdvT/Jl65wIAACbP3N2QpJLq+oNST61f7C7H7qWWQEAbFObjbMnr3MSAABs2Oy7Nf9q3RMBAGDz79b8eDbenZkkxyQ5Osk13X3rdU0MAGA72uyZsy9ZXa6qhyW5z1pmBACwjW323Zqfo7v/LMkDDvJcAAC2vc1e1vy+lcWbZeNzz3zmGQDAQbbZd2t+z8rja5P8bZLTD/psAAC2uc3ec/aYdU8EAIBN3nNWVSdV1Z9W1Qeq6v1V9ZKqOmndkwMA2G42+4aAFya5MMmXJzkxyZ8vYwAAHESbjbOd3f3C7r52+fmdJDvXOC8AgG1ps3H2war6gao6avn5gST/sM6JAQBsR5uNsx9O8v1J/j7J1UnOSOJNAgAAB9lmP0rjqUnO6u4PJ0lVfWmSZ2Qj2gAAOEg2e+bsXvvDLEm6+0NJTl3PlAAAtq/NxtnNquq2+xeWM2ebPesGAMAmbTaw/nOS11fVBdn42qbvT/JLa5sVAMA2tdlvCHhRVe3JxpedV5Lv6+5L1zozAIBtaNOXJpcYE2QAAGu02XvOAAA4BMQZAMAg4gwAYBBxBgAwiDgDABhEnAEADCLOAAAGEWcAAIOIMwCAQcQZAMAg4gwAYBBxBgAwiDgDABhEnAEADCLOAAAGEWcAAIOIMwCAQdYeZ1V1VFW9uapetizfuaourqp3V9WLq+qYZfzmy/Lly/pd654bAMA0h+LM2eOSXLay/LQkz+zuU5J8OMnZy/jZST7c3XdN8sxlOwCAbWWtcVZVJyX5riTPW5YryQOSXLBscn6Shy2PT1+Ws6x/4LI9AMC2se4zZ/8lyc8n+eyyfLskH+nua5flvUlOXB6fmOTKJFnWf3TZ/nNU1TlVtaeq9uzbt2+dcwcAOOTWFmdV9d1JPtDdl6wOH2DT3sS66wa6z+vu3d29e+fOnQdhpgAAc+xY47Hvn+ShVfWQJMcmuXU2zqTdpqp2LGfHTkpy1bL93iQnJ9lbVTuSHJ/kQ2ucHwDAOGs7c9bd/6G7T+ruXUnOTPKq7n5UklcnOWPZ7KwkL10eX7gsZ1n/qu7+vDNnAABHsq34nLMnJHl8VV2ejXvKnr+MPz/J7Zbxxyd54hbMDQBgS63zsua/6O7XJHnN8vg9Se5zgG0+meQRh2I+AABT+YYA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DI2uKsqk6uqldX1WVV9Y6qetwy/qVV9Yqqevfy+7bLeFXVb1TV5VX11qr6hnXNDQBgqnWeObs2yc9291cnuW+Sx1bVPZI8Mckru/uUJK9clpPkwUlOWX7OSfLcNc4NAGCktcVZd1/d3W9aHn88yWVJTkxyepLzl83OT/Kw5fHpSV7UG/4myW2q6o7rmh8AwESH5J6zqtqV5NQkFye5Q3dfnWwEXJLbL5udmOTKld32LmPXP9Y5VbWnqvbs27dvndMGADjk1h5nVXWrJC9J8tPd/bEb2vQAY/15A93ndffu7t69c+fOgzVNAIAR1hpnVXV0NsLs97r7T5bh9++/XLn8/sAyvjfJySu7n5TkqnXODwBgmnW+W7OSPD/JZd396yurLkxy1vL4rCQvXRn/oeVdm/dN8tH9lz8BALaLHWs89v2T/GCSt1XVW5ax/5jkV5P8UVWdneSKJI9Y1r08yUOSXJ7kn5I8Zo1zAwAYaW1x1t2vzYHvI0uSBx5g+07y2HXNBwDgcOAbA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CQUXFWVd9ZVe+qqsur6olbPR8AgENtTJxV1VFJnpPkwUnukeSRVXWPrZ0VAMChNSbOktwnyeXd/Z7u/nSSP0xy+hbPCQDgkNqx1RNYcWKSK1eW9yb5putvVFXnJDlnWfzHqnrXIZgbR4YTknxwqyfBTVfPOGurpwA3xGvL4eoX61A/41dsZqNJcXagf6H+vIHu85Kct/7pcKSpqj3dvXur5wEcWby2cLBNuqy5N8nJK8snJblqi+YCALAlJsXZG5OcUlV3rqpjkpyZ5MItnhMAwCE15rJmd19bVT+Z5KIkRyV5QXe/Y4unxZHF5XBgHby2cFBV9+fd1gUAwBaZdFkTAGDbE2cAAIOIM8arqs9U1VtWfnat8bkeXVX/dV3HBw4PVdVV9bsryzuqal9VvexG9jvtxraBGzPmDQFwAz7R3V+/1ZMAtpVrknxNVd2iuz+R5DuS/N0Wz4ltwpkzDktVdVRVPb2q3lhVb62qH13GT6uqv6qqP6qq/1tVv1pVj6qqN1TV26rqLst231NVF1fVm6vqL6vqDgd4jp1V9ZLlOd5YVfc/1H8nsKX+Z5LvWh4/Mskf7F9RVfepqtcvryGvr6q7X3/nqjquql6wvH68uap8JSGbIs44HNxi5ZLmny5jZyf5aHffO8m9k/xIVd15Wfd1SR6X5GuT/GCSu3X3fZI8L8m5yzavTXLf7j41G9/j+vMHeN5nJXnm8hwPX/YHto8/THJmVR2b5F5JLl5Z984k37K8hjwpyS8fYP9fSPKq5TXk25I8vaqOW/OcOQK4rMnh4ECXNR+U5F5VdcayfHySU5J8Oskbu/vqJKmq/5fkL5Zt3paNF8hk4xsoXlxVd0xyTJL3HuB5vz3JPar+5ZvFbl1VX9LdHz8IfxMwXHe/dbnH9ZFJXn691ccnOb+qTsnGVw0efYBDPCjJQ6vq55blY5PcKclla5kwRwxxxuGqkpzb3Rd9zmDVaUk+tTL02ZXlz+a6/+afneTXu/vCZZ8nH+A5bpbkfsv9JsD2dGGSZyQ5LcntVsafmuTV3f29S8C95gD7VpKHd/e71jtFjjQua3K4uijJj1fV0UlSVXe7iZcLjs91N/ee9QW2+YskP7l/oaq8KQG2nxckeUp3v+1646uvIY/+AvtelOTcWk6/V9Wpa5khRxxxxuHqeUkuTfKmqnp7kt/KTTsT/OQkf1xV/yfJB7/ANj+VZPfyhoNLk/zYFzFf4DDU3Xu7+1kHWPVrSX6lql6Xja8cPJCnZuNy51uX16mnrmmaHGF8fRMAwCDOnAEADCLOAAAGEWcAAIOIMwCAQcQZAMAg4gw4olTVHarq96vqPVV1SVX9dVV970E47mlV9bKDMUeAGyLOgCPG8mGff5bkf3f3V3b3NyY5Mxtf13Wo5+IbWIB/FXEGHEkekOTT3f2b+we6+33d/eyqOqqqnl5Vb1w+WPhHk385I/aaqrqgqt5ZVb+38onu37mMvTbJ9+0/ZlUdV1UvWI715qo6fRl/dFX9cVX9ea77TleAm8T/2QFHknsmedMXWHd2ko92972r6uZJXldV+wPq1GXfq5K8Lsn9q2pPkt/ORvBdnuTFK8f6hSSv6u4frqrbJHlDVf3lsu5+Se7V3R86mH8YsH2IM+CIVVXPSfJvknw6yfuS3KuqzlhWH5/klGXdG7p777LPW5LsSvKPSd7b3e9exv97knOWfR+U5KFV9XPL8rFJ7rQ8foUwA74Y4gw4krwjycP3L3T3Y6vqhCR7klyR5Nzuvmh1h6o6LcmnVoY+k+teG7/Q99tVkod397uud6xvSnLNF/MHALjnDDiSvCrJsVX14ytjt1x+X5Tkx6vq6CSpqrtV1XE3cKx3JrlzVd1lWX7kyrqLkpy7cm/aqQdl9gARZ8ARpLs7ycOSfGtVvbeq3pDk/CRPSPK8JJcmeVNVvT3Jb+UGrh509yezcRnzfyxvCHjfyuqnJjk6yVuXYz11HX8PsD3VxmsZAAATOHMGADCIOAMAGEScAQAMIs4AAAYRZwAAg4gzAIBBxBkAwCD/H6RzgBR2kOWy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8454" name="AutoShape 22" descr="data:image/png;base64,iVBORw0KGgoAAAANSUhEUgAAAmcAAAJcCAYAAAC8DwN/AAAABHNCSVQICAgIfAhkiAAAAAlwSFlzAAALEgAACxIB0t1+/AAAADl0RVh0U29mdHdhcmUAbWF0cGxvdGxpYiB2ZXJzaW9uIDMuMC4zLCBodHRwOi8vbWF0cGxvdGxpYi5vcmcvnQurowAAGyBJREFUeJzt3XuwZXdZ5+HvSzohECQgaRCTYCMEFBSNNggypRGUEVSCEqwwqAFTxgtGFB1hxipkoLwgjAwyDBq5GBwvaFCJDDMRuTgDaKADFJcEhgxI0iZCI1cjFwPv/HFWm01okhPp3eftPs9Tders9VuX/TtdqV2frLX23tXdAQBghptt9QQAALiOOAMAGEScAQAMIs4AAAYRZwAAg4gzAIBBxBnATVBVj66q1271PIAjlzgDjghVdWZVXVxV11TVB5bHP1FVtdVzA7gpxBlw2Kuqn03yrCRPT/JlSe6Q5MeS3D/JMVs4tc9RVUdt9RyA+cQZcFirquOTPCXJT3T3Bd398d7w5u5+VHd/qqpuXlXPqKorqur9VfWbVXWLZf/TqmpvVf3scsbt6qp6zMrxb1dVF1bVx6rqDUnucr3n/6qqekVVfaiq3lVV37+y7neq6rlV9fKquibJtx2afxXgcCbOgMPd/ZLcPMlLb2CbpyW5W5KvT3LXJCcmedLK+i9LcvwyfnaS51TVbZd1z0nyySR3TPLDy0+SpKqOS/KKJL+f5PZJHpnkv1XVPVeO/e+S/FKSL0niXjXgRokz4HB3QpIPdve1+weq6vVV9ZGq+kRVfWuSH0nyM939oe7+eJJfTnLmyjH+OclTuvufu/vlSf4xyd2Xy5APT/Kk7r6mu9+e5PyV/b47yd929wu7+9ruflOSlyQ5Y2Wbl3b367r7s939yTX8/cARZsdWTwDgi/QPSU6oqh37A627vzlJqmpvNu4/u2WSS1beG1BJVu//+ofVuEvyT0lulWRnNl4nr1xZ976Vx1+R5Juq6iMrYzuS/O7K8uq+ADdKnAGHu79O8qkkp2fjrNX1fTDJJ5Lcs7v/7iYee1+Sa5OcnOSdy9idVtZfmeSvuvs7buAYfROfE9jmXNYEDmvd/ZEk/ykb93qdUVW3qqqbVdXXJzkuyWeT/HaSZ1bV7ZOkqk6sqn+7iWN/JsmfJHlyVd2yqu6R5KyVTV6W5G5V9YNVdfTyc++q+uqD/GcC24g4Aw573f1rSR6f5OeTfCDJ+5P8VpInJHn98vvyJH9TVR9L8pdJ7r7Jw/9kNi5x/n2S30nywpXn/XiSB2Xj/rWrlm2elo03KAD8q1S3M+4AAFM4cwYAMIg4AwAYRJwBAAwizgAABjmsP+fshBNO6F27dm31NAAAbtQll1zywe7eeWPbHdZxtmvXruzZs2erpwEAcKOq6n03vpXLmgAAo4gzAIBBxBkAwCDiDABgEHEGADCIOAMAGEScAQAMIs4AAAYRZwAAg4gzAIBBxBkAwCDiDABgEHEGADCIOAMAGEScAQAMIs4AAAYRZwAAg4gzAIBBxBkAwCDiDABgEHEGADCIOAMAGEScAQAMIs4AAAbZsdUTANjurnjK1271FGBbutOT3rbVUzggZ8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BrjbOq+pmqekdVvb2q/qCqjq2qO1fVxVX17qp6cVUds2x782X58mX9rnXODQBgorXFWVWdmOSnkuzu7q9JclSSM5M8Lckzu/uUJB9Ocvayy9lJPtzdd03yzGU7AIBtZd2XNXckuUVV7UhyyyRXJ3lAkguW9ecnedjy+PRlOcv6B1ZVrXl+AACjrC3OuvvvkjwjyRXZiLKPJrkkyUe6+9pls71JTlwen5jkymXfa5ftb3f941bVOVW1p6r27Nu3b13TBwDYEuu8rHnbbJwNu3OSL09yXJIHH2DT3r/LDay7bqD7vO7e3d27d+7cebCmCwAwwjova357kvd2977u/uckf5Lkm5PcZrnMmSQnJblqebw3yclJsqw/PsmH1jg/AIBx1hlnVyS5b1Xdcrl37IFJLk3y6iRnLNucleSly+MLl+Us61/V3Z935gwA4Ei2znvOLs7Gjf1vSvK25bnOS/KEJI+vqsuzcU/Z85ddnp/kdsv445M8cV1zAwCYaseNb/Kv192/mOQXrzf8niT3OcC2n0zyiHXOBwBgOt8QAA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sNc6q6jZVdUFVvbOqLquq+1XVl1bVK6rq3cvv2y7bVlX9RlVdXlVvrapvWOfcAAAmWveZs2cl+V/d/VVJvi7JZUmemOSV3X1Kklcuy0ny4CSnLD/nJHnumucGADDO2uKsqm6d5FuSPD9JuvvT3f2RJKcnOX/Z7PwkD1sen57kRb3hb5LcpqruuK75AQBMtM4zZ1+ZZF+SF1bVm6vqeVV1XJI7dPfVSbL8vv2y/YlJrlzZf+8y9jmq6pyq2lNVe/bt27fG6QMAHHrrjLMdSb4hyXO7+9Qk1+S6S5gHUgcY688b6D6vu3d39+6dO3cenJkCAAyxzjjbm2Rvd1+8LF+QjVh7//7LlcvvD6xsf/LK/icluWqN8wMAGGdtcdbdf5/kyqq6+zL0wCSXJrkwyVnL2FlJXro8vjDJDy3v2rxvko/uv/wJALBd7Fjz8c9N8ntVdUyS9yR5TDaC8I+q6uwkVyR5xLLty5M8JMnlSf5p2RYAYFtZa5x191uS7D7AqgceYNtO8th1zgcAYDrfEAAAMMi6L2seUb7x379oq6cA29IlT/+hrZ4CwCHjz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sqk4q6pXbmYMAIAvzo4bWllVxya5ZZITquq2SWpZdeskX77muQEAbDs3GGdJfjTJT2cjxC7JdXH2sSTPWeO8AAC2pRuMs+5+VpJnVdW53f3sQzQnAIBt68bOnCVJuvvZVfXNSXat7tPdL1rTvAAAtqVNxVlV/W6SuyR5S5LPLMOdRJwBABxEm4qzJLuT3KO7e52TAQDY7jb7OWdvT/Jl65wIAACbP3N2QpJLq+oNST61f7C7H7qWWQEAbFObjbMnr3MSAABs2Oy7Nf9q3RMBAGDz79b8eDbenZkkxyQ5Osk13X3rdU0MAGA72uyZsy9ZXa6qhyW5z1pmBACwjW323Zqfo7v/LMkDDvJcAAC2vc1e1vy+lcWbZeNzz3zmGQDAQbbZd2t+z8rja5P8bZLTD/psAAC2uc3ec/aYdU8EAIBN3nNWVSdV1Z9W1Qeq6v1V9ZKqOmndkwMA2G42+4aAFya5MMmXJzkxyZ8vYwAAHESbjbOd3f3C7r52+fmdJDvXOC8AgG1ps3H2war6gao6avn5gST/sM6JAQBsR5uNsx9O8v1J/j7J1UnOSOJNAgAAB9lmP0rjqUnO6u4PJ0lVfWmSZ2Qj2gAAOEg2e+bsXvvDLEm6+0NJTl3PlAAAtq/NxtnNquq2+xeWM2ebPesGAMAmbTaw/nOS11fVBdn42qbvT/JLa5sVAMA2tdlvCHhRVe3JxpedV5Lv6+5L1zozAIBtaNOXJpcYE2QAAGu02XvOAAA4BMQZAMAg4gwAYBBxBgAwiDgDABhEnAEADCLOAAAGEWcAAIOIMwCAQcQZAMAg4gwAYBBxBgAwiDgDABhEnAEADCLOAAAGEWcAAIOIMwCAQdYeZ1V1VFW9uapetizfuaourqp3V9WLq+qYZfzmy/Lly/pd654bAMA0h+LM2eOSXLay/LQkz+zuU5J8OMnZy/jZST7c3XdN8sxlOwCAbWWtcVZVJyX5riTPW5YryQOSXLBscn6Shy2PT1+Ws6x/4LI9AMC2se4zZ/8lyc8n+eyyfLskH+nua5flvUlOXB6fmOTKJFnWf3TZ/nNU1TlVtaeq9uzbt2+dcwcAOOTWFmdV9d1JPtDdl6wOH2DT3sS66wa6z+vu3d29e+fOnQdhpgAAc+xY47Hvn+ShVfWQJMcmuXU2zqTdpqp2LGfHTkpy1bL93iQnJ9lbVTuSHJ/kQ2ucHwDAOGs7c9bd/6G7T+ruXUnOTPKq7n5UklcnOWPZ7KwkL10eX7gsZ1n/qu7+vDNnAABHsq34nLMnJHl8VV2ejXvKnr+MPz/J7Zbxxyd54hbMDQBgS63zsua/6O7XJHnN8vg9Se5zgG0+meQRh2I+AABT+YYA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DI2uKsqk6uqldX1WVV9Y6qetwy/qVV9Yqqevfy+7bLeFXVb1TV5VX11qr6hnXNDQBgqnWeObs2yc9291cnuW+Sx1bVPZI8Mckru/uUJK9clpPkwUlOWX7OSfLcNc4NAGCktcVZd1/d3W9aHn88yWVJTkxyepLzl83OT/Kw5fHpSV7UG/4myW2q6o7rmh8AwESH5J6zqtqV5NQkFye5Q3dfnWwEXJLbL5udmOTKld32LmPXP9Y5VbWnqvbs27dvndMGADjk1h5nVXWrJC9J8tPd/bEb2vQAY/15A93ndffu7t69c+fOgzVNAIAR1hpnVXV0NsLs97r7T5bh9++/XLn8/sAyvjfJySu7n5TkqnXODwBgmnW+W7OSPD/JZd396yurLkxy1vL4rCQvXRn/oeVdm/dN8tH9lz8BALaLHWs89v2T/GCSt1XVW5ax/5jkV5P8UVWdneSKJI9Y1r08yUOSXJ7kn5I8Zo1zAwAYaW1x1t2vzYHvI0uSBx5g+07y2HXNBwDgcOAbA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CQUXFWVd9ZVe+qqsur6olbPR8AgENtTJxV1VFJnpPkwUnukeSRVXWPrZ0VAMChNSbOktwnyeXd/Z7u/nSSP0xy+hbPCQDgkNqx1RNYcWKSK1eW9yb5putvVFXnJDlnWfzHqnrXIZgbR4YTknxwqyfBTVfPOGurpwA3xGvL4eoX61A/41dsZqNJcXagf6H+vIHu85Kct/7pcKSpqj3dvXur5wEcWby2cLBNuqy5N8nJK8snJblqi+YCALAlJsXZG5OcUlV3rqpjkpyZ5MItnhMAwCE15rJmd19bVT+Z5KIkRyV5QXe/Y4unxZHF5XBgHby2cFBV9+fd1gUAwBaZdFkTAGDbE2cAAIOIM8arqs9U1VtWfnat8bkeXVX/dV3HBw4PVdVV9bsryzuqal9VvexG9jvtxraBGzPmDQFwAz7R3V+/1ZMAtpVrknxNVd2iuz+R5DuS/N0Wz4ltwpkzDktVdVRVPb2q3lhVb62qH13GT6uqv6qqP6qq/1tVv1pVj6qqN1TV26rqLst231NVF1fVm6vqL6vqDgd4jp1V9ZLlOd5YVfc/1H8nsKX+Z5LvWh4/Mskf7F9RVfepqtcvryGvr6q7X3/nqjquql6wvH68uap8JSGbIs44HNxi5ZLmny5jZyf5aHffO8m9k/xIVd15Wfd1SR6X5GuT/GCSu3X3fZI8L8m5yzavTXLf7j41G9/j+vMHeN5nJXnm8hwPX/YHto8/THJmVR2b5F5JLl5Z984k37K8hjwpyS8fYP9fSPKq5TXk25I8vaqOW/OcOQK4rMnh4ECXNR+U5F5VdcayfHySU5J8Oskbu/vqJKmq/5fkL5Zt3paNF8hk4xsoXlxVd0xyTJL3HuB5vz3JPar+5ZvFbl1VX9LdHz8IfxMwXHe/dbnH9ZFJXn691ccnOb+qTsnGVw0efYBDPCjJQ6vq55blY5PcKclla5kwRwxxxuGqkpzb3Rd9zmDVaUk+tTL02ZXlz+a6/+afneTXu/vCZZ8nH+A5bpbkfsv9JsD2dGGSZyQ5LcntVsafmuTV3f29S8C95gD7VpKHd/e71jtFjjQua3K4uijJj1fV0UlSVXe7iZcLjs91N/ee9QW2+YskP7l/oaq8KQG2nxckeUp3v+1646uvIY/+AvtelOTcWk6/V9Wpa5khRxxxxuHqeUkuTfKmqnp7kt/KTTsT/OQkf1xV/yfJB7/ANj+VZPfyhoNLk/zYFzFf4DDU3Xu7+1kHWPVrSX6lql6Xja8cPJCnZuNy51uX16mnrmmaHGF8fRMAwCDOnAEADCLOAAAGEWcAAIOIMwCAQcQZAMAg4gw4olTVHarq96vqPVV1SVX9dVV970E47mlV9bKDMUeAGyLOgCPG8mGff5bkf3f3V3b3NyY5Mxtf13Wo5+IbWIB/FXEGHEkekOTT3f2b+we6+33d/eyqOqqqnl5Vb1w+WPhHk385I/aaqrqgqt5ZVb+38onu37mMvTbJ9+0/ZlUdV1UvWI715qo6fRl/dFX9cVX9ea77TleAm8T/2QFHknsmedMXWHd2ko92972r6uZJXldV+wPq1GXfq5K8Lsn9q2pPkt/ORvBdnuTFK8f6hSSv6u4frqrbJHlDVf3lsu5+Se7V3R86mH8YsH2IM+CIVVXPSfJvknw6yfuS3KuqzlhWH5/klGXdG7p777LPW5LsSvKPSd7b3e9exv97knOWfR+U5KFV9XPL8rFJ7rQ8foUwA74Y4gw4krwjycP3L3T3Y6vqhCR7klyR5Nzuvmh1h6o6LcmnVoY+k+teG7/Q99tVkod397uud6xvSnLNF/MHALjnDDiSvCrJsVX14ytjt1x+X5Tkx6vq6CSpqrtV1XE3cKx3JrlzVd1lWX7kyrqLkpy7cm/aqQdl9gARZ8ARpLs7ycOSfGtVvbeq3pDk/CRPSPK8JJcmeVNVvT3Jb+UGrh509yezcRnzfyxvCHjfyuqnJjk6yVuXYz11HX8PsD3VxmsZAAATOHMGADCIOAMAGEScAQAMIs4AAAYRZwAAg4gzAIBBxBkAwCD/H6RzgBR2kOWy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8456" name="AutoShape 24" descr="data:image/png;base64,iVBORw0KGgoAAAANSUhEUgAAAmcAAAJcCAYAAAC8DwN/AAAABHNCSVQICAgIfAhkiAAAAAlwSFlzAAALEgAACxIB0t1+/AAAADl0RVh0U29mdHdhcmUAbWF0cGxvdGxpYiB2ZXJzaW9uIDMuMC4zLCBodHRwOi8vbWF0cGxvdGxpYi5vcmcvnQurowAAGyBJREFUeJzt3XuwZXdZ5+HvSzohECQgaRCTYCMEFBSNNggypRGUEVSCEqwwqAFTxgtGFB1hxipkoLwgjAwyDBq5GBwvaFCJDDMRuTgDaKADFJcEhgxI0iZCI1cjFwPv/HFWm01okhPp3eftPs9Tders9VuX/TtdqV2frLX23tXdAQBghptt9QQAALiOOAMAGEScAQAMIs4AAAYRZwAAg4gzAIBBxBnATVBVj66q1271PIAjlzgDjghVdWZVXVxV11TVB5bHP1FVtdVzA7gpxBlw2Kuqn03yrCRPT/JlSe6Q5MeS3D/JMVs4tc9RVUdt9RyA+cQZcFirquOTPCXJT3T3Bd398d7w5u5+VHd/qqpuXlXPqKorqur9VfWbVXWLZf/TqmpvVf3scsbt6qp6zMrxb1dVF1bVx6rqDUnucr3n/6qqekVVfaiq3lVV37+y7neq6rlV9fKquibJtx2afxXgcCbOgMPd/ZLcPMlLb2CbpyW5W5KvT3LXJCcmedLK+i9LcvwyfnaS51TVbZd1z0nyySR3TPLDy0+SpKqOS/KKJL+f5PZJHpnkv1XVPVeO/e+S/FKSL0niXjXgRokz4HB3QpIPdve1+weq6vVV9ZGq+kRVfWuSH0nyM939oe7+eJJfTnLmyjH+OclTuvufu/vlSf4xyd2Xy5APT/Kk7r6mu9+e5PyV/b47yd929wu7+9ruflOSlyQ5Y2Wbl3b367r7s939yTX8/cARZsdWTwDgi/QPSU6oqh37A627vzlJqmpvNu4/u2WSS1beG1BJVu//+ofVuEvyT0lulWRnNl4nr1xZ976Vx1+R5Juq6iMrYzuS/O7K8uq+ADdKnAGHu79O8qkkp2fjrNX1fTDJJ5Lcs7v/7iYee1+Sa5OcnOSdy9idVtZfmeSvuvs7buAYfROfE9jmXNYEDmvd/ZEk/ykb93qdUVW3qqqbVdXXJzkuyWeT/HaSZ1bV7ZOkqk6sqn+7iWN/JsmfJHlyVd2yqu6R5KyVTV6W5G5V9YNVdfTyc++q+uqD/GcC24g4Aw573f1rSR6f5OeTfCDJ+5P8VpInJHn98vvyJH9TVR9L8pdJ7r7Jw/9kNi5x/n2S30nywpXn/XiSB2Xj/rWrlm2elo03KAD8q1S3M+4AAFM4cwYAMIg4AwAYRJwBAAwizgAABjmsP+fshBNO6F27dm31NAAAbtQll1zywe7eeWPbHdZxtmvXruzZs2erpwEAcKOq6n03vpXLmgAAo4gzAIBBxBkAwCDiDABgEHEGADCIOAMAGEScAQAMIs4AAAYRZwAAg4gzAIBBxBkAwCDiDABgEHEGADCIOAMAGEScAQAMIs4AAAYRZwAAg4gzAIBBxBkAwCDiDABgEHEGADCIOAMAGEScAQAMIs4AAAbZsdUTANjurnjK1271FGBbutOT3rbVUzggZ8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BrjbOq+pmqekdVvb2q/qCqjq2qO1fVxVX17qp6cVUds2x782X58mX9rnXODQBgorXFWVWdmOSnkuzu7q9JclSSM5M8Lckzu/uUJB9Ocvayy9lJPtzdd03yzGU7AIBtZd2XNXckuUVV7UhyyyRXJ3lAkguW9ecnedjy+PRlOcv6B1ZVrXl+AACjrC3OuvvvkjwjyRXZiLKPJrkkyUe6+9pls71JTlwen5jkymXfa5ftb3f941bVOVW1p6r27Nu3b13TBwDYEuu8rHnbbJwNu3OSL09yXJIHH2DT3r/LDay7bqD7vO7e3d27d+7cebCmCwAwwjova357kvd2977u/uckf5Lkm5PcZrnMmSQnJblqebw3yclJsqw/PsmH1jg/AIBx1hlnVyS5b1Xdcrl37IFJLk3y6iRnLNucleSly+MLl+Us61/V3Z935gwA4Ei2znvOLs7Gjf1vSvK25bnOS/KEJI+vqsuzcU/Z85ddnp/kdsv445M8cV1zAwCYaseNb/Kv192/mOQXrzf8niT3OcC2n0zyiHXOBwBgOt8QAA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sNc6q6jZVdUFVvbOqLquq+1XVl1bVK6rq3cvv2y7bVlX9RlVdXlVvrapvWOfcAAAmWveZs2cl+V/d/VVJvi7JZUmemOSV3X1Kklcuy0ny4CSnLD/nJHnumucGADDO2uKsqm6d5FuSPD9JuvvT3f2RJKcnOX/Z7PwkD1sen57kRb3hb5LcpqruuK75AQBMtM4zZ1+ZZF+SF1bVm6vqeVV1XJI7dPfVSbL8vv2y/YlJrlzZf+8y9jmq6pyq2lNVe/bt27fG6QMAHHrrjLMdSb4hyXO7+9Qk1+S6S5gHUgcY688b6D6vu3d39+6dO3cenJkCAAyxzjjbm2Rvd1+8LF+QjVh7//7LlcvvD6xsf/LK/icluWqN8wMAGGdtcdbdf5/kyqq6+zL0wCSXJrkwyVnL2FlJXro8vjDJDy3v2rxvko/uv/wJALBd7Fjz8c9N8ntVdUyS9yR5TDaC8I+q6uwkVyR5xLLty5M8JMnlSf5p2RYAYFtZa5x191uS7D7AqgceYNtO8th1zgcAYDrfEAAAMMi6L2seUb7x379oq6cA29IlT/+hrZ4CwCHjz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sqk4q6pXbmYMAIAvzo4bWllVxya5ZZITquq2SWpZdeskX77muQEAbDs3GGdJfjTJT2cjxC7JdXH2sSTPWeO8AAC2pRuMs+5+VpJnVdW53f3sQzQnAIBt68bOnCVJuvvZVfXNSXat7tPdL1rTvAAAtqVNxVlV/W6SuyR5S5LPLMOdRJwBABxEm4qzJLuT3KO7e52TAQDY7jb7OWdvT/Jl65wIAACbP3N2QpJLq+oNST61f7C7H7qWWQEAbFObjbMnr3MSAABs2Oy7Nf9q3RMBAGDz79b8eDbenZkkxyQ5Osk13X3rdU0MAGA72uyZsy9ZXa6qhyW5z1pmBACwjW323Zqfo7v/LMkDDvJcAAC2vc1e1vy+lcWbZeNzz3zmGQDAQbbZd2t+z8rja5P8bZLTD/psAAC2uc3ec/aYdU8EAIBN3nNWVSdV1Z9W1Qeq6v1V9ZKqOmndkwMA2G42+4aAFya5MMmXJzkxyZ8vYwAAHESbjbOd3f3C7r52+fmdJDvXOC8AgG1ps3H2war6gao6avn5gST/sM6JAQBsR5uNsx9O8v1J/j7J1UnOSOJNAgAAB9lmP0rjqUnO6u4PJ0lVfWmSZ2Qj2gAAOEg2e+bsXvvDLEm6+0NJTl3PlAAAtq/NxtnNquq2+xeWM2ebPesGAMAmbTaw/nOS11fVBdn42qbvT/JLa5sVAMA2tdlvCHhRVe3JxpedV5Lv6+5L1zozAIBtaNOXJpcYE2QAAGu02XvOAAA4BMQZAMAg4gwAYBBxBgAwiDgDABhEnAEADCLOAAAGEWcAAIOIMwCAQcQZAMAg4gwAYBBxBgAwiDgDABhEnAEADCLOAAAGEWcAAIOIMwCAQdYeZ1V1VFW9uapetizfuaourqp3V9WLq+qYZfzmy/Lly/pd654bAMA0h+LM2eOSXLay/LQkz+zuU5J8OMnZy/jZST7c3XdN8sxlOwCAbWWtcVZVJyX5riTPW5YryQOSXLBscn6Shy2PT1+Ws6x/4LI9AMC2se4zZ/8lyc8n+eyyfLskH+nua5flvUlOXB6fmOTKJFnWf3TZ/nNU1TlVtaeq9uzbt2+dcwcAOOTWFmdV9d1JPtDdl6wOH2DT3sS66wa6z+vu3d29e+fOnQdhpgAAc+xY47Hvn+ShVfWQJMcmuXU2zqTdpqp2LGfHTkpy1bL93iQnJ9lbVTuSHJ/kQ2ucHwDAOGs7c9bd/6G7T+ruXUnOTPKq7n5UklcnOWPZ7KwkL10eX7gsZ1n/qu7+vDNnAABHsq34nLMnJHl8VV2ejXvKnr+MPz/J7Zbxxyd54hbMDQBgS63zsua/6O7XJHnN8vg9Se5zgG0+meQRh2I+AABT+YYA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DI2uKsqk6uqldX1WVV9Y6qetwy/qVV9Yqqevfy+7bLeFXVb1TV5VX11qr6hnXNDQBgqnWeObs2yc9291cnuW+Sx1bVPZI8Mckru/uUJK9clpPkwUlOWX7OSfLcNc4NAGCktcVZd1/d3W9aHn88yWVJTkxyepLzl83OT/Kw5fHpSV7UG/4myW2q6o7rmh8AwESH5J6zqtqV5NQkFye5Q3dfnWwEXJLbL5udmOTKld32LmPXP9Y5VbWnqvbs27dvndMGADjk1h5nVXWrJC9J8tPd/bEb2vQAY/15A93ndffu7t69c+fOgzVNAIAR1hpnVXV0NsLs97r7T5bh9++/XLn8/sAyvjfJySu7n5TkqnXODwBgmnW+W7OSPD/JZd396yurLkxy1vL4rCQvXRn/oeVdm/dN8tH9lz8BALaLHWs89v2T/GCSt1XVW5ax/5jkV5P8UVWdneSKJI9Y1r08yUOSXJ7kn5I8Zo1zAwAYaW1x1t2vzYHvI0uSBx5g+07y2HXNBwDgcOAbA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CQUXFWVd9ZVe+qqsur6olbPR8AgENtTJxV1VFJnpPkwUnukeSRVXWPrZ0VAMChNSbOktwnyeXd/Z7u/nSSP0xy+hbPCQDgkNqx1RNYcWKSK1eW9yb5putvVFXnJDlnWfzHqnrXIZgbR4YTknxwqyfBTVfPOGurpwA3xGvL4eoX61A/41dsZqNJcXagf6H+vIHu85Kct/7pcKSpqj3dvXur5wEcWby2cLBNuqy5N8nJK8snJblqi+YCALAlJsXZG5OcUlV3rqpjkpyZ5MItnhMAwCE15rJmd19bVT+Z5KIkRyV5QXe/Y4unxZHF5XBgHby2cFBV9+fd1gUAwBaZdFkTAGDbE2cAAIOIM8arqs9U1VtWfnat8bkeXVX/dV3HBw4PVdVV9bsryzuqal9VvexG9jvtxraBGzPmDQFwAz7R3V+/1ZMAtpVrknxNVd2iuz+R5DuS/N0Wz4ltwpkzDktVdVRVPb2q3lhVb62qH13GT6uqv6qqP6qq/1tVv1pVj6qqN1TV26rqLst231NVF1fVm6vqL6vqDgd4jp1V9ZLlOd5YVfc/1H8nsKX+Z5LvWh4/Mskf7F9RVfepqtcvryGvr6q7X3/nqjquql6wvH68uap8JSGbIs44HNxi5ZLmny5jZyf5aHffO8m9k/xIVd15Wfd1SR6X5GuT/GCSu3X3fZI8L8m5yzavTXLf7j41G9/j+vMHeN5nJXnm8hwPX/YHto8/THJmVR2b5F5JLl5Z984k37K8hjwpyS8fYP9fSPKq5TXk25I8vaqOW/OcOQK4rMnh4ECXNR+U5F5VdcayfHySU5J8Oskbu/vqJKmq/5fkL5Zt3paNF8hk4xsoXlxVd0xyTJL3HuB5vz3JPar+5ZvFbl1VX9LdHz8IfxMwXHe/dbnH9ZFJXn691ccnOb+qTsnGVw0efYBDPCjJQ6vq55blY5PcKclla5kwRwxxxuGqkpzb3Rd9zmDVaUk+tTL02ZXlz+a6/+afneTXu/vCZZ8nH+A5bpbkfsv9JsD2dGGSZyQ5LcntVsafmuTV3f29S8C95gD7VpKHd/e71jtFjjQua3K4uijJj1fV0UlSVXe7iZcLjs91N/ee9QW2+YskP7l/oaq8KQG2nxckeUp3v+1646uvIY/+AvtelOTcWk6/V9Wpa5khRxxxxuHqeUkuTfKmqnp7kt/KTTsT/OQkf1xV/yfJB7/ANj+VZPfyhoNLk/zYFzFf4DDU3Xu7+1kHWPVrSX6lql6Xja8cPJCnZuNy51uX16mnrmmaHGF8fRMAwCDOnAEADCLOAAAGEWcAAIOIMwCAQcQZAMAg4gw4olTVHarq96vqPVV1SVX9dVV970E47mlV9bKDMUeAGyLOgCPG8mGff5bkf3f3V3b3NyY5Mxtf13Wo5+IbWIB/FXEGHEkekOTT3f2b+we6+33d/eyqOqqqnl5Vb1w+WPhHk385I/aaqrqgqt5ZVb+38onu37mMvTbJ9+0/ZlUdV1UvWI715qo6fRl/dFX9cVX9ea77TleAm8T/2QFHknsmedMXWHd2ko92972r6uZJXldV+wPq1GXfq5K8Lsn9q2pPkt/ORvBdnuTFK8f6hSSv6u4frqrbJHlDVf3lsu5+Se7V3R86mH8YsH2IM+CIVVXPSfJvknw6yfuS3KuqzlhWH5/klGXdG7p777LPW5LsSvKPSd7b3e9exv97knOWfR+U5KFV9XPL8rFJ7rQ8foUwA74Y4gw4krwjycP3L3T3Y6vqhCR7klyR5Nzuvmh1h6o6LcmnVoY+k+teG7/Q99tVkod397uud6xvSnLNF/MHALjnDDiSvCrJsVX14ytjt1x+X5Tkx6vq6CSpqrtV1XE3cKx3JrlzVd1lWX7kyrqLkpy7cm/aqQdl9gARZ8ARpLs7ycOSfGtVvbeq3pDk/CRPSPK8JJcmeVNVvT3Jb+UGrh509yezcRnzfyxvCHjfyuqnJjk6yVuXYz11HX8PsD3VxmsZAAATOHMGADCIOAMAGEScAQAMIs4AAAYRZwAAg4gzAIBBxBkAwCD/H6RzgBR2kOWy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8458" name="AutoShape 26" descr="data:image/png;base64,iVBORw0KGgoAAAANSUhEUgAAAmcAAAJcCAYAAAC8DwN/AAAABHNCSVQICAgIfAhkiAAAAAlwSFlzAAALEgAACxIB0t1+/AAAADl0RVh0U29mdHdhcmUAbWF0cGxvdGxpYiB2ZXJzaW9uIDMuMC4zLCBodHRwOi8vbWF0cGxvdGxpYi5vcmcvnQurowAAGyBJREFUeJzt3XuwZXdZ5+HvSzohECQgaRCTYCMEFBSNNggypRGUEVSCEqwwqAFTxgtGFB1hxipkoLwgjAwyDBq5GBwvaFCJDDMRuTgDaKADFJcEhgxI0iZCI1cjFwPv/HFWm01okhPp3eftPs9Tders9VuX/TtdqV2frLX23tXdAQBghptt9QQAALiOOAMAGEScAQAMIs4AAAYRZwAAg4gzAIBBxBnATVBVj66q1271PIAjlzgDjghVdWZVXVxV11TVB5bHP1FVtdVzA7gpxBlw2Kuqn03yrCRPT/JlSe6Q5MeS3D/JMVs4tc9RVUdt9RyA+cQZcFirquOTPCXJT3T3Bd398d7w5u5+VHd/qqpuXlXPqKorqur9VfWbVXWLZf/TqmpvVf3scsbt6qp6zMrxb1dVF1bVx6rqDUnucr3n/6qqekVVfaiq3lVV37+y7neq6rlV9fKquibJtx2afxXgcCbOgMPd/ZLcPMlLb2CbpyW5W5KvT3LXJCcmedLK+i9LcvwyfnaS51TVbZd1z0nyySR3TPLDy0+SpKqOS/KKJL+f5PZJHpnkv1XVPVeO/e+S/FKSL0niXjXgRokz4HB3QpIPdve1+weq6vVV9ZGq+kRVfWuSH0nyM939oe7+eJJfTnLmyjH+OclTuvufu/vlSf4xyd2Xy5APT/Kk7r6mu9+e5PyV/b47yd929wu7+9ruflOSlyQ5Y2Wbl3b367r7s939yTX8/cARZsdWTwDgi/QPSU6oqh37A627vzlJqmpvNu4/u2WSS1beG1BJVu//+ofVuEvyT0lulWRnNl4nr1xZ976Vx1+R5Juq6iMrYzuS/O7K8uq+ADdKnAGHu79O8qkkp2fjrNX1fTDJJ5Lcs7v/7iYee1+Sa5OcnOSdy9idVtZfmeSvuvs7buAYfROfE9jmXNYEDmvd/ZEk/ykb93qdUVW3qqqbVdXXJzkuyWeT/HaSZ1bV7ZOkqk6sqn+7iWN/JsmfJHlyVd2yqu6R5KyVTV6W5G5V9YNVdfTyc++q+uqD/GcC24g4Aw573f1rSR6f5OeTfCDJ+5P8VpInJHn98vvyJH9TVR9L8pdJ7r7Jw/9kNi5x/n2S30nywpXn/XiSB2Xj/rWrlm2elo03KAD8q1S3M+4AAFM4cwYAMIg4AwAYRJwBAAwizgAABjmsP+fshBNO6F27dm31NAAAbtQll1zywe7eeWPbHdZxtmvXruzZs2erpwEAcKOq6n03vpXLmgAAo4gzAIBBxBkAwCDiDABgEHEGADCIOAMAGEScAQAMIs4AAAYRZwAAg4gzAIBBxBkAwCDiDABgEHEGADCIOAMAGEScAQAMIs4AAAYRZwAAg4gzAIBBxBkAwCDiDABgEHEGADCIOAMAGEScAQAMIs4AAAbZsdUTANjurnjK1271FGBbutOT3rbVUzggZ8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BrjbOq+pmqekdVvb2q/qCqjq2qO1fVxVX17qp6cVUds2x782X58mX9rnXODQBgorXFWVWdmOSnkuzu7q9JclSSM5M8Lckzu/uUJB9Ocvayy9lJPtzdd03yzGU7AIBtZd2XNXckuUVV7UhyyyRXJ3lAkguW9ecnedjy+PRlOcv6B1ZVrXl+AACjrC3OuvvvkjwjyRXZiLKPJrkkyUe6+9pls71JTlwen5jkymXfa5ftb3f941bVOVW1p6r27Nu3b13TBwDYEuu8rHnbbJwNu3OSL09yXJIHH2DT3r/LDay7bqD7vO7e3d27d+7cebCmCwAwwjova357kvd2977u/uckf5Lkm5PcZrnMmSQnJblqebw3yclJsqw/PsmH1jg/AIBx1hlnVyS5b1Xdcrl37IFJLk3y6iRnLNucleSly+MLl+Us61/V3Z935gwA4Ei2znvOLs7Gjf1vSvK25bnOS/KEJI+vqsuzcU/Z85ddnp/kdsv445M8cV1zAwCYaseNb/Kv192/mOQXrzf8niT3OcC2n0zyiHXOBwBgOt8QAA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IMwCAQcQZAMAg4gwAYBBxBgAwiDgDABhEnAEADCLOAAAGEWcAAIOsNc6q6jZVdUFVvbOqLquq+1XVl1bVK6rq3cvv2y7bVlX9RlVdXlVvrapvWOfcAAAmWveZs2cl+V/d/VVJvi7JZUmemOSV3X1Kklcuy0ny4CSnLD/nJHnumucGADDO2uKsqm6d5FuSPD9JuvvT3f2RJKcnOX/Z7PwkD1sen57kRb3hb5LcpqruuK75AQBMtM4zZ1+ZZF+SF1bVm6vqeVV1XJI7dPfVSbL8vv2y/YlJrlzZf+8y9jmq6pyq2lNVe/bt27fG6QMAHHrrjLMdSb4hyXO7+9Qk1+S6S5gHUgcY688b6D6vu3d39+6dO3cenJkCAAyxzjjbm2Rvd1+8LF+QjVh7//7LlcvvD6xsf/LK/icluWqN8wMAGGdtcdbdf5/kyqq6+zL0wCSXJrkwyVnL2FlJXro8vjDJDy3v2rxvko/uv/wJALBd7Fjz8c9N8ntVdUyS9yR5TDaC8I+q6uwkVyR5xLLty5M8JMnlSf5p2RYAYFtZa5x191uS7D7AqgceYNtO8th1zgcAYDrfEAAAMMi6L2seUb7x379oq6cA29IlT/+hrZ4CwCHjz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sqk4q6pXbmYMAIAvzo4bWllVxya5ZZITquq2SWpZdeskX77muQEAbDs3GGdJfjTJT2cjxC7JdXH2sSTPWeO8AAC2pRuMs+5+VpJnVdW53f3sQzQnAIBt68bOnCVJuvvZVfXNSXat7tPdL1rTvAAAtqVNxVlV/W6SuyR5S5LPLMOdRJwBABxEm4qzJLuT3KO7e52TAQDY7jb7OWdvT/Jl65wIAACbP3N2QpJLq+oNST61f7C7H7qWWQEAbFObjbMnr3MSAABs2Oy7Nf9q3RMBAGDz79b8eDbenZkkxyQ5Osk13X3rdU0MAGA72uyZsy9ZXa6qhyW5z1pmBACwjW323Zqfo7v/LMkDDvJcAAC2vc1e1vy+lcWbZeNzz3zmGQDAQbbZd2t+z8rja5P8bZLTD/psAAC2uc3ec/aYdU8EAIBN3nNWVSdV1Z9W1Qeq6v1V9ZKqOmndkwMA2G42+4aAFya5MMmXJzkxyZ8vYwAAHESbjbOd3f3C7r52+fmdJDvXOC8AgG1ps3H2war6gao6avn5gST/sM6JAQBsR5uNsx9O8v1J/j7J1UnOSOJNAgAAB9lmP0rjqUnO6u4PJ0lVfWmSZ2Qj2gAAOEg2e+bsXvvDLEm6+0NJTl3PlAAAtq/NxtnNquq2+xeWM2ebPesGAMAmbTaw/nOS11fVBdn42qbvT/JLa5sVAMA2tdlvCHhRVe3JxpedV5Lv6+5L1zozAIBtaNOXJpcYE2QAAGu02XvOAAA4BMQZAMAg4gwAYBBxBgAwiDgDABhEnAEADCLOAAAGEWcAAIOIMwCAQcQZAMAg4gwAYBBxBgAwiDgDABhEnAEADCLOAAAGEWcAAIOIMwCAQdYeZ1V1VFW9uapetizfuaourqp3V9WLq+qYZfzmy/Lly/pd654bAMA0h+LM2eOSXLay/LQkz+zuU5J8OMnZy/jZST7c3XdN8sxlOwCAbWWtcVZVJyX5riTPW5YryQOSXLBscn6Shy2PT1+Ws6x/4LI9AMC2se4zZ/8lyc8n+eyyfLskH+nua5flvUlOXB6fmOTKJFnWf3TZ/nNU1TlVtaeq9uzbt2+dcwcAOOTWFmdV9d1JPtDdl6wOH2DT3sS66wa6z+vu3d29e+fOnQdhpgAAc+xY47Hvn+ShVfWQJMcmuXU2zqTdpqp2LGfHTkpy1bL93iQnJ9lbVTuSHJ/kQ2ucHwDAOGs7c9bd/6G7T+ruXUnOTPKq7n5UklcnOWPZ7KwkL10eX7gsZ1n/qu7+vDNnAABHsq34nLMnJHl8VV2ejXvKnr+MPz/J7Zbxxyd54hbMDQBgS63zsua/6O7XJHnN8vg9Se5zgG0+meQRh2I+AABT+YYA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CIOAMAGEScAQAMIs4AAAYRZwAAg4gzAIBBxBkAwCDiDABgEHEGADDI2uKsqk6uqldX1WVV9Y6qetwy/qVV9Yqqevfy+7bLeFXVb1TV5VX11qr6hnXNDQBgqnWeObs2yc9291cnuW+Sx1bVPZI8Mckru/uUJK9clpPkwUlOWX7OSfLcNc4NAGCktcVZd1/d3W9aHn88yWVJTkxyepLzl83OT/Kw5fHpSV7UG/4myW2q6o7rmh8AwESH5J6zqtqV5NQkFye5Q3dfnWwEXJLbL5udmOTKld32LmPXP9Y5VbWnqvbs27dvndMGADjk1h5nVXWrJC9J8tPd/bEb2vQAY/15A93ndffu7t69c+fOgzVNAIAR1hpnVXV0NsLs97r7T5bh9++/XLn8/sAyvjfJySu7n5TkqnXODwBgmnW+W7OSPD/JZd396yurLkxy1vL4rCQvXRn/oeVdm/dN8tH9lz8BALaLHWs89v2T/GCSt1XVW5ax/5jkV5P8UVWdneSKJI9Y1r08yUOSXJ7kn5I8Zo1zAwAYaW1x1t2vzYHvI0uSBx5g+07y2HXNBwDgcOAbA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AQcQYAMIg4AwAYRJwBAAwizgAABhFnAACDiDMAgEHEGQDAIOIMAGCQUXFWVd9ZVe+qqsur6olbPR8AgENtTJxV1VFJnpPkwUnukeSRVXWPrZ0VAMChNSbOktwnyeXd/Z7u/nSSP0xy+hbPCQDgkNqx1RNYcWKSK1eW9yb5putvVFXnJDlnWfzHqnrXIZgbR4YTknxwqyfBTVfPOGurpwA3xGvL4eoX61A/41dsZqNJcXagf6H+vIHu85Kct/7pcKSpqj3dvXur5wEcWby2cLBNuqy5N8nJK8snJblqi+YCALAlJsXZG5OcUlV3rqpjkpyZ5MItnhMAwCE15rJmd19bVT+Z5KIkRyV5QXe/Y4unxZHF5XBgHby2cFBV9+fd1gUAwBaZdFkTAGDbE2cAAIOIM8arqs9U1VtWfnat8bkeXVX/dV3HBw4PVdVV9bsryzuqal9VvexG9jvtxraBGzPmDQFwAz7R3V+/1ZMAtpVrknxNVd2iuz+R5DuS/N0Wz4ltwpkzDktVdVRVPb2q3lhVb62qH13GT6uqv6qqP6qq/1tVv1pVj6qqN1TV26rqLst231NVF1fVm6vqL6vqDgd4jp1V9ZLlOd5YVfc/1H8nsKX+Z5LvWh4/Mskf7F9RVfepqtcvryGvr6q7X3/nqjquql6wvH68uap8JSGbIs44HNxi5ZLmny5jZyf5aHffO8m9k/xIVd15Wfd1SR6X5GuT/GCSu3X3fZI8L8m5yzavTXLf7j41G9/j+vMHeN5nJXnm8hwPX/YHto8/THJmVR2b5F5JLl5Z984k37K8hjwpyS8fYP9fSPKq5TXk25I8vaqOW/OcOQK4rMnh4ECXNR+U5F5VdcayfHySU5J8Oskbu/vqJKmq/5fkL5Zt3paNF8hk4xsoXlxVd0xyTJL3HuB5vz3JPar+5ZvFbl1VX9LdHz8IfxMwXHe/dbnH9ZFJXn691ccnOb+qTsnGVw0efYBDPCjJQ6vq55blY5PcKclla5kwRwxxxuGqkpzb3Rd9zmDVaUk+tTL02ZXlz+a6/+afneTXu/vCZZ8nH+A5bpbkfsv9JsD2dGGSZyQ5LcntVsafmuTV3f29S8C95gD7VpKHd/e71jtFjjQua3K4uijJj1fV0UlSVXe7iZcLjs91N/ee9QW2+YskP7l/oaq8KQG2nxckeUp3v+1646uvIY/+AvtelOTcWk6/V9Wpa5khRxxxxuHqeUkuTfKmqnp7kt/KTTsT/OQkf1xV/yfJB7/ANj+VZPfyhoNLk/zYFzFf4DDU3Xu7+1kHWPVrSX6lql6Xja8cPJCnZuNy51uX16mnrmmaHGF8fRMAwCDOnAEADCLOAAAGEWcAAIOIMwCAQcQZAMAg4gw4olTVHarq96vqPVV1SVX9dVV970E47mlV9bKDMUeAGyLOgCPG8mGff5bkf3f3V3b3NyY5Mxtf13Wo5+IbWIB/FXEGHEkekOTT3f2b+we6+33d/eyqOqqqnl5Vb1w+WPhHk385I/aaqrqgqt5ZVb+38onu37mMvTbJ9+0/ZlUdV1UvWI715qo6fRl/dFX9cVX9ea77TleAm8T/2QFHknsmedMXWHd2ko92972r6uZJXldV+wPq1GXfq5K8Lsn9q2pPkt/ORvBdnuTFK8f6hSSv6u4frqrbJHlDVf3lsu5+Se7V3R86mH8YsH2IM+CIVVXPSfJvknw6yfuS3KuqzlhWH5/klGXdG7p777LPW5LsSvKPSd7b3e9exv97knOWfR+U5KFV9XPL8rFJ7rQ8foUwA74Y4gw4krwjycP3L3T3Y6vqhCR7klyR5Nzuvmh1h6o6LcmnVoY+k+teG7/Q99tVkod397uud6xvSnLNF/MHALjnDDiSvCrJsVX14ytjt1x+X5Tkx6vq6CSpqrtV1XE3cKx3JrlzVd1lWX7kyrqLkpy7cm/aqQdl9gARZ8ARpLs7ycOSfGtVvbeq3pDk/CRPSPK8JJcmeVNVvT3Jb+UGrh509yezcRnzfyxvCHjfyuqnJjk6yVuXYz11HX8PsD3VxmsZAAATOHMGADCIOAMAGEScAQAMIs4AAAYRZwAAg4gzAIBBxBkAwCD/H6RzgBR2kOWy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8461" name="Picture 29"/>
          <p:cNvPicPr>
            <a:picLocks noChangeAspect="1" noChangeArrowheads="1"/>
          </p:cNvPicPr>
          <p:nvPr/>
        </p:nvPicPr>
        <p:blipFill>
          <a:blip r:embed="rId2"/>
          <a:srcRect l="23060" t="28022" r="41215" b="7143"/>
          <a:stretch>
            <a:fillRect/>
          </a:stretch>
        </p:blipFill>
        <p:spPr bwMode="auto">
          <a:xfrm>
            <a:off x="4648200" y="1676400"/>
            <a:ext cx="4017935" cy="3886199"/>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Travel Frequency</a:t>
            </a:r>
            <a:endParaRPr lang="en-US" dirty="0"/>
          </a:p>
        </p:txBody>
      </p:sp>
      <p:sp>
        <p:nvSpPr>
          <p:cNvPr id="3" name="Content Placeholder 2"/>
          <p:cNvSpPr>
            <a:spLocks noGrp="1"/>
          </p:cNvSpPr>
          <p:nvPr>
            <p:ph idx="1"/>
          </p:nvPr>
        </p:nvSpPr>
        <p:spPr>
          <a:xfrm>
            <a:off x="685800" y="1676400"/>
            <a:ext cx="3810000" cy="4572000"/>
          </a:xfrm>
        </p:spPr>
        <p:txBody>
          <a:bodyPr>
            <a:normAutofit fontScale="92500" lnSpcReduction="10000"/>
          </a:bodyPr>
          <a:lstStyle/>
          <a:p>
            <a:pPr>
              <a:buNone/>
            </a:pPr>
            <a:r>
              <a:rPr lang="en-US" dirty="0" smtClean="0"/>
              <a:t>	People of the organization may have to travel for work, for which expense for that have to pay by the organization. </a:t>
            </a:r>
            <a:r>
              <a:rPr lang="en-US" dirty="0" smtClean="0"/>
              <a:t>This the </a:t>
            </a:r>
            <a:r>
              <a:rPr lang="en-US" dirty="0" smtClean="0"/>
              <a:t>Business Travel Frequency of people based in the organization</a:t>
            </a:r>
            <a:endParaRPr lang="en-US" dirty="0"/>
          </a:p>
        </p:txBody>
      </p:sp>
      <p:pic>
        <p:nvPicPr>
          <p:cNvPr id="21506" name="Picture 2"/>
          <p:cNvPicPr>
            <a:picLocks noChangeAspect="1" noChangeArrowheads="1"/>
          </p:cNvPicPr>
          <p:nvPr/>
        </p:nvPicPr>
        <p:blipFill>
          <a:blip r:embed="rId2"/>
          <a:srcRect l="22840" t="24176" r="40264" b="9890"/>
          <a:stretch>
            <a:fillRect/>
          </a:stretch>
        </p:blipFill>
        <p:spPr bwMode="auto">
          <a:xfrm>
            <a:off x="4648200" y="1803400"/>
            <a:ext cx="4267200" cy="406400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117</TotalTime>
  <Words>35</Words>
  <Application>Microsoft Office PowerPoint</Application>
  <PresentationFormat>On-screen Show (4:3)</PresentationFormat>
  <Paragraphs>27</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Metro</vt:lpstr>
      <vt:lpstr>Slide 1</vt:lpstr>
      <vt:lpstr>What is HR Analytics ?</vt:lpstr>
      <vt:lpstr>Slide 3</vt:lpstr>
      <vt:lpstr>Job Roles in the Organization</vt:lpstr>
      <vt:lpstr>Slide 5</vt:lpstr>
      <vt:lpstr>Slide 6</vt:lpstr>
      <vt:lpstr>Slide 7</vt:lpstr>
      <vt:lpstr>Male and Female Ratio</vt:lpstr>
      <vt:lpstr>Travel Frequency</vt:lpstr>
      <vt:lpstr>people doing overtime</vt:lpstr>
      <vt:lpstr>Slide 11</vt:lpstr>
      <vt:lpstr>Slide 12</vt:lpstr>
      <vt:lpstr>Working Years &amp; companies they have worked for</vt:lpstr>
      <vt:lpstr>Slide 14</vt:lpstr>
      <vt:lpstr>Slide 15</vt:lpstr>
      <vt:lpstr>Slide 16</vt:lpstr>
      <vt:lpstr>Education</vt:lpstr>
      <vt:lpstr>Conclusions &amp; Findings</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JIJO</dc:creator>
  <cp:lastModifiedBy>JIJO</cp:lastModifiedBy>
  <cp:revision>12</cp:revision>
  <dcterms:created xsi:type="dcterms:W3CDTF">2020-09-09T18:18:07Z</dcterms:created>
  <dcterms:modified xsi:type="dcterms:W3CDTF">2020-09-09T20:16:06Z</dcterms:modified>
</cp:coreProperties>
</file>