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2"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80" r:id="rId14"/>
    <p:sldId id="269" r:id="rId15"/>
    <p:sldId id="270" r:id="rId16"/>
    <p:sldId id="279" r:id="rId17"/>
    <p:sldId id="272" r:id="rId18"/>
    <p:sldId id="278"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F8EA9D-C5C0-40F8-8BD4-28F52C7AF11B}" v="182" dt="2023-03-30T10:41:58.357"/>
    <p1510:client id="{454EF041-3B72-4DCE-9156-2DEE0956AD50}" v="287" dt="2023-03-30T08:44:25.642"/>
    <p1510:client id="{F66422D4-59CE-4F13-BBC9-976BFD000FE9}" v="76" dt="2023-03-30T14:03:57.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p:scale>
          <a:sx n="70" d="100"/>
          <a:sy n="70" d="100"/>
        </p:scale>
        <p:origin x="-540"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BB0DB3-A8FF-4ABB-9E2E-D960422260EB}"/>
              </a:ext>
            </a:extLst>
          </p:cNvPr>
          <p:cNvSpPr>
            <a:spLocks noGrp="1"/>
          </p:cNvSpPr>
          <p:nvPr>
            <p:ph type="ctrTitle"/>
          </p:nvPr>
        </p:nvSpPr>
        <p:spPr>
          <a:xfrm>
            <a:off x="1524000" y="1122363"/>
            <a:ext cx="9144000" cy="3025308"/>
          </a:xfrm>
        </p:spPr>
        <p:txBody>
          <a:bodyPr anchor="b"/>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xmlns=""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A5237F11-76DB-4DD9-9747-3F38D05BA0FE}"/>
              </a:ext>
            </a:extLst>
          </p:cNvPr>
          <p:cNvSpPr>
            <a:spLocks noGrp="1"/>
          </p:cNvSpPr>
          <p:nvPr>
            <p:ph type="dt" sz="half" idx="10"/>
          </p:nvPr>
        </p:nvSpPr>
        <p:spPr/>
        <p:txBody>
          <a:bodyPr/>
          <a:lstStyle/>
          <a:p>
            <a:fld id="{11EAACC7-3B3F-47D1-959A-EF58926E955E}" type="datetimeFigureOut">
              <a:rPr lang="en-US" smtClean="0"/>
              <a:pPr/>
              <a:t>4/4/2023</a:t>
            </a:fld>
            <a:endParaRPr lang="en-US" dirty="0"/>
          </a:p>
        </p:txBody>
      </p:sp>
      <p:sp>
        <p:nvSpPr>
          <p:cNvPr id="5" name="Footer Placeholder 4">
            <a:extLst>
              <a:ext uri="{FF2B5EF4-FFF2-40B4-BE49-F238E27FC236}">
                <a16:creationId xmlns:a16="http://schemas.microsoft.com/office/drawing/2014/main" xmlns="" id="{3059F581-81B0-44B3-ABA5-A25CA4BAE4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C10D591-ADCF-4300-8282-72AE357F3D2D}"/>
              </a:ext>
            </a:extLst>
          </p:cNvPr>
          <p:cNvSpPr>
            <a:spLocks noGrp="1"/>
          </p:cNvSpPr>
          <p:nvPr>
            <p:ph type="sldNum" sz="quarter" idx="12"/>
          </p:nvPr>
        </p:nvSpPr>
        <p:spPr/>
        <p:txBody>
          <a:bodyPr/>
          <a:lstStyle/>
          <a:p>
            <a:fld id="{312CC964-A50B-4C29-B4E4-2C30BB34CCF3}" type="slidenum">
              <a:rPr lang="en-US" smtClean="0"/>
              <a:pPr/>
              <a:t>‹#›</a:t>
            </a:fld>
            <a:endParaRPr lang="en-US" dirty="0"/>
          </a:p>
        </p:txBody>
      </p:sp>
    </p:spTree>
    <p:extLst>
      <p:ext uri="{BB962C8B-B14F-4D97-AF65-F5344CB8AC3E}">
        <p14:creationId xmlns:p14="http://schemas.microsoft.com/office/powerpoint/2010/main" xmlns="" val="274618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B0D493-D1E7-4358-95E9-B5B80A49E603}"/>
              </a:ext>
            </a:extLst>
          </p:cNvPr>
          <p:cNvSpPr>
            <a:spLocks noGrp="1"/>
          </p:cNvSpPr>
          <p:nvPr>
            <p:ph type="dt" sz="half" idx="10"/>
          </p:nvPr>
        </p:nvSpPr>
        <p:spPr/>
        <p:txBody>
          <a:bodyPr/>
          <a:lstStyle/>
          <a:p>
            <a:fld id="{11EAACC7-3B3F-47D1-959A-EF58926E955E}" type="datetimeFigureOut">
              <a:rPr lang="en-US" smtClean="0"/>
              <a:pPr/>
              <a:t>4/4/2023</a:t>
            </a:fld>
            <a:endParaRPr lang="en-US" dirty="0"/>
          </a:p>
        </p:txBody>
      </p:sp>
      <p:sp>
        <p:nvSpPr>
          <p:cNvPr id="5" name="Footer Placeholder 4">
            <a:extLst>
              <a:ext uri="{FF2B5EF4-FFF2-40B4-BE49-F238E27FC236}">
                <a16:creationId xmlns:a16="http://schemas.microsoft.com/office/drawing/2014/main" xmlns="" id="{A6E98326-3276-4B9E-960F-10C6677BFA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D4C3AC2-288D-4FEE-BF80-0EAEDDFAB049}"/>
              </a:ext>
            </a:extLst>
          </p:cNvPr>
          <p:cNvSpPr>
            <a:spLocks noGrp="1"/>
          </p:cNvSpPr>
          <p:nvPr>
            <p:ph type="sldNum" sz="quarter" idx="12"/>
          </p:nvPr>
        </p:nvSpPr>
        <p:spPr/>
        <p:txBody>
          <a:bodyPr/>
          <a:lstStyle/>
          <a:p>
            <a:fld id="{312CC964-A50B-4C29-B4E4-2C30BB34CCF3}" type="slidenum">
              <a:rPr lang="en-US" smtClean="0"/>
              <a:pPr/>
              <a:t>‹#›</a:t>
            </a:fld>
            <a:endParaRPr lang="en-US" dirty="0"/>
          </a:p>
        </p:txBody>
      </p:sp>
    </p:spTree>
    <p:extLst>
      <p:ext uri="{BB962C8B-B14F-4D97-AF65-F5344CB8AC3E}">
        <p14:creationId xmlns:p14="http://schemas.microsoft.com/office/powerpoint/2010/main" xmlns="" val="47749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FBDA2A4-FD34-4E17-908F-4367B1E644C3}"/>
              </a:ext>
            </a:extLst>
          </p:cNvPr>
          <p:cNvSpPr>
            <a:spLocks noGrp="1"/>
          </p:cNvSpPr>
          <p:nvPr>
            <p:ph type="dt" sz="half" idx="10"/>
          </p:nvPr>
        </p:nvSpPr>
        <p:spPr/>
        <p:txBody>
          <a:bodyPr/>
          <a:lstStyle/>
          <a:p>
            <a:fld id="{11EAACC7-3B3F-47D1-959A-EF58926E955E}" type="datetimeFigureOut">
              <a:rPr lang="en-US" smtClean="0"/>
              <a:pPr/>
              <a:t>4/4/2023</a:t>
            </a:fld>
            <a:endParaRPr lang="en-US" dirty="0"/>
          </a:p>
        </p:txBody>
      </p:sp>
      <p:sp>
        <p:nvSpPr>
          <p:cNvPr id="5" name="Footer Placeholder 4">
            <a:extLst>
              <a:ext uri="{FF2B5EF4-FFF2-40B4-BE49-F238E27FC236}">
                <a16:creationId xmlns:a16="http://schemas.microsoft.com/office/drawing/2014/main" xmlns="" id="{93B87AE3-776D-451D-AA52-C06B747248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AA0C4D5-BE1E-4D6A-9196-E0F9E42B2E1E}"/>
              </a:ext>
            </a:extLst>
          </p:cNvPr>
          <p:cNvSpPr>
            <a:spLocks noGrp="1"/>
          </p:cNvSpPr>
          <p:nvPr>
            <p:ph type="sldNum" sz="quarter" idx="12"/>
          </p:nvPr>
        </p:nvSpPr>
        <p:spPr/>
        <p:txBody>
          <a:bodyPr/>
          <a:lstStyle/>
          <a:p>
            <a:fld id="{312CC964-A50B-4C29-B4E4-2C30BB34CCF3}" type="slidenum">
              <a:rPr lang="en-US" smtClean="0"/>
              <a:pPr/>
              <a:t>‹#›</a:t>
            </a:fld>
            <a:endParaRPr lang="en-US" dirty="0"/>
          </a:p>
        </p:txBody>
      </p:sp>
    </p:spTree>
    <p:extLst>
      <p:ext uri="{BB962C8B-B14F-4D97-AF65-F5344CB8AC3E}">
        <p14:creationId xmlns:p14="http://schemas.microsoft.com/office/powerpoint/2010/main" xmlns="" val="375733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A55E4A6B-1966-4E57-9FB8-8B111E97BC11}"/>
              </a:ext>
            </a:extLst>
          </p:cNvPr>
          <p:cNvSpPr>
            <a:spLocks noGrp="1"/>
          </p:cNvSpPr>
          <p:nvPr>
            <p:ph type="dt" sz="half" idx="10"/>
          </p:nvPr>
        </p:nvSpPr>
        <p:spPr/>
        <p:txBody>
          <a:bodyPr/>
          <a:lstStyle/>
          <a:p>
            <a:fld id="{11EAACC7-3B3F-47D1-959A-EF58926E955E}" type="datetimeFigureOut">
              <a:rPr lang="en-US" smtClean="0"/>
              <a:pPr/>
              <a:t>4/4/2023</a:t>
            </a:fld>
            <a:endParaRPr lang="en-US" dirty="0"/>
          </a:p>
        </p:txBody>
      </p:sp>
      <p:sp>
        <p:nvSpPr>
          <p:cNvPr id="5" name="Footer Placeholder 4">
            <a:extLst>
              <a:ext uri="{FF2B5EF4-FFF2-40B4-BE49-F238E27FC236}">
                <a16:creationId xmlns:a16="http://schemas.microsoft.com/office/drawing/2014/main" xmlns="" id="{133FC3DD-F2BE-41FF-895B-00129AAB15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91F830C-8424-4FAF-A011-605AE1D147FC}"/>
              </a:ext>
            </a:extLst>
          </p:cNvPr>
          <p:cNvSpPr>
            <a:spLocks noGrp="1"/>
          </p:cNvSpPr>
          <p:nvPr>
            <p:ph type="sldNum" sz="quarter" idx="12"/>
          </p:nvPr>
        </p:nvSpPr>
        <p:spPr/>
        <p:txBody>
          <a:bodyPr/>
          <a:lstStyle/>
          <a:p>
            <a:fld id="{312CC964-A50B-4C29-B4E4-2C30BB34CCF3}" type="slidenum">
              <a:rPr lang="en-US" smtClean="0"/>
              <a:pPr/>
              <a:t>‹#›</a:t>
            </a:fld>
            <a:endParaRPr lang="en-US" dirty="0"/>
          </a:p>
        </p:txBody>
      </p:sp>
    </p:spTree>
    <p:extLst>
      <p:ext uri="{BB962C8B-B14F-4D97-AF65-F5344CB8AC3E}">
        <p14:creationId xmlns:p14="http://schemas.microsoft.com/office/powerpoint/2010/main" xmlns="" val="370728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F7C9F8F-EC48-4D16-B4C6-023A7B607BE6}"/>
              </a:ext>
            </a:extLst>
          </p:cNvPr>
          <p:cNvSpPr>
            <a:spLocks noGrp="1"/>
          </p:cNvSpPr>
          <p:nvPr>
            <p:ph type="dt" sz="half" idx="10"/>
          </p:nvPr>
        </p:nvSpPr>
        <p:spPr/>
        <p:txBody>
          <a:bodyPr/>
          <a:lstStyle/>
          <a:p>
            <a:fld id="{11EAACC7-3B3F-47D1-959A-EF58926E955E}" type="datetimeFigureOut">
              <a:rPr lang="en-US" smtClean="0"/>
              <a:pPr/>
              <a:t>4/4/2023</a:t>
            </a:fld>
            <a:endParaRPr lang="en-US" dirty="0"/>
          </a:p>
        </p:txBody>
      </p:sp>
      <p:sp>
        <p:nvSpPr>
          <p:cNvPr id="5" name="Footer Placeholder 4">
            <a:extLst>
              <a:ext uri="{FF2B5EF4-FFF2-40B4-BE49-F238E27FC236}">
                <a16:creationId xmlns:a16="http://schemas.microsoft.com/office/drawing/2014/main" xmlns="" id="{B79FA5B3-F726-417B-932A-B93E0C8F5A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77D21F1-1A24-43EA-AB09-3024C491E8FB}"/>
              </a:ext>
            </a:extLst>
          </p:cNvPr>
          <p:cNvSpPr>
            <a:spLocks noGrp="1"/>
          </p:cNvSpPr>
          <p:nvPr>
            <p:ph type="sldNum" sz="quarter" idx="12"/>
          </p:nvPr>
        </p:nvSpPr>
        <p:spPr/>
        <p:txBody>
          <a:bodyPr/>
          <a:lstStyle/>
          <a:p>
            <a:fld id="{312CC964-A50B-4C29-B4E4-2C30BB34CCF3}" type="slidenum">
              <a:rPr lang="en-US" smtClean="0"/>
              <a:pPr/>
              <a:t>‹#›</a:t>
            </a:fld>
            <a:endParaRPr lang="en-US" dirty="0"/>
          </a:p>
        </p:txBody>
      </p:sp>
    </p:spTree>
    <p:extLst>
      <p:ext uri="{BB962C8B-B14F-4D97-AF65-F5344CB8AC3E}">
        <p14:creationId xmlns:p14="http://schemas.microsoft.com/office/powerpoint/2010/main" xmlns="" val="145320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4CFA3AA-3FC1-4B98-8F99-1726F1AC0A38}"/>
              </a:ext>
            </a:extLst>
          </p:cNvPr>
          <p:cNvSpPr>
            <a:spLocks noGrp="1"/>
          </p:cNvSpPr>
          <p:nvPr>
            <p:ph type="dt" sz="half" idx="10"/>
          </p:nvPr>
        </p:nvSpPr>
        <p:spPr/>
        <p:txBody>
          <a:bodyPr/>
          <a:lstStyle/>
          <a:p>
            <a:fld id="{11EAACC7-3B3F-47D1-959A-EF58926E955E}" type="datetimeFigureOut">
              <a:rPr lang="en-US" smtClean="0"/>
              <a:pPr/>
              <a:t>4/4/2023</a:t>
            </a:fld>
            <a:endParaRPr lang="en-US" dirty="0"/>
          </a:p>
        </p:txBody>
      </p:sp>
      <p:sp>
        <p:nvSpPr>
          <p:cNvPr id="6" name="Footer Placeholder 5">
            <a:extLst>
              <a:ext uri="{FF2B5EF4-FFF2-40B4-BE49-F238E27FC236}">
                <a16:creationId xmlns:a16="http://schemas.microsoft.com/office/drawing/2014/main" xmlns="" id="{1CE10883-BACC-41A1-9067-ECFDB937D7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27660A2-13C9-4432-A6EB-A4FF3D78F15F}"/>
              </a:ext>
            </a:extLst>
          </p:cNvPr>
          <p:cNvSpPr>
            <a:spLocks noGrp="1"/>
          </p:cNvSpPr>
          <p:nvPr>
            <p:ph type="sldNum" sz="quarter" idx="12"/>
          </p:nvPr>
        </p:nvSpPr>
        <p:spPr/>
        <p:txBody>
          <a:bodyPr/>
          <a:lstStyle/>
          <a:p>
            <a:fld id="{312CC964-A50B-4C29-B4E4-2C30BB34CCF3}" type="slidenum">
              <a:rPr lang="en-US" smtClean="0"/>
              <a:pPr/>
              <a:t>‹#›</a:t>
            </a:fld>
            <a:endParaRPr lang="en-US" dirty="0"/>
          </a:p>
        </p:txBody>
      </p:sp>
    </p:spTree>
    <p:extLst>
      <p:ext uri="{BB962C8B-B14F-4D97-AF65-F5344CB8AC3E}">
        <p14:creationId xmlns:p14="http://schemas.microsoft.com/office/powerpoint/2010/main" xmlns="" val="4111216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C942CFB-FE12-494A-9C41-3CB90F07BDAA}"/>
              </a:ext>
            </a:extLst>
          </p:cNvPr>
          <p:cNvSpPr>
            <a:spLocks noGrp="1"/>
          </p:cNvSpPr>
          <p:nvPr>
            <p:ph type="dt" sz="half" idx="10"/>
          </p:nvPr>
        </p:nvSpPr>
        <p:spPr/>
        <p:txBody>
          <a:bodyPr/>
          <a:lstStyle/>
          <a:p>
            <a:fld id="{11EAACC7-3B3F-47D1-959A-EF58926E955E}" type="datetimeFigureOut">
              <a:rPr lang="en-US" smtClean="0"/>
              <a:pPr/>
              <a:t>4/4/2023</a:t>
            </a:fld>
            <a:endParaRPr lang="en-US" dirty="0"/>
          </a:p>
        </p:txBody>
      </p:sp>
      <p:sp>
        <p:nvSpPr>
          <p:cNvPr id="8" name="Footer Placeholder 7">
            <a:extLst>
              <a:ext uri="{FF2B5EF4-FFF2-40B4-BE49-F238E27FC236}">
                <a16:creationId xmlns:a16="http://schemas.microsoft.com/office/drawing/2014/main" xmlns="" id="{6C3A07E3-59E1-4EBD-9687-4B6ABE96ACA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ECF7BB23-7539-4674-8B66-ACEFF94686CE}"/>
              </a:ext>
            </a:extLst>
          </p:cNvPr>
          <p:cNvSpPr>
            <a:spLocks noGrp="1"/>
          </p:cNvSpPr>
          <p:nvPr>
            <p:ph type="sldNum" sz="quarter" idx="12"/>
          </p:nvPr>
        </p:nvSpPr>
        <p:spPr/>
        <p:txBody>
          <a:bodyPr/>
          <a:lstStyle/>
          <a:p>
            <a:fld id="{312CC964-A50B-4C29-B4E4-2C30BB34CCF3}" type="slidenum">
              <a:rPr lang="en-US" smtClean="0"/>
              <a:pPr/>
              <a:t>‹#›</a:t>
            </a:fld>
            <a:endParaRPr lang="en-US" dirty="0"/>
          </a:p>
        </p:txBody>
      </p:sp>
    </p:spTree>
    <p:extLst>
      <p:ext uri="{BB962C8B-B14F-4D97-AF65-F5344CB8AC3E}">
        <p14:creationId xmlns:p14="http://schemas.microsoft.com/office/powerpoint/2010/main" xmlns="" val="98311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08152BF-92C7-4BF5-A9DB-16A0BF0F5F5D}"/>
              </a:ext>
            </a:extLst>
          </p:cNvPr>
          <p:cNvSpPr>
            <a:spLocks noGrp="1"/>
          </p:cNvSpPr>
          <p:nvPr>
            <p:ph type="dt" sz="half" idx="10"/>
          </p:nvPr>
        </p:nvSpPr>
        <p:spPr/>
        <p:txBody>
          <a:bodyPr/>
          <a:lstStyle/>
          <a:p>
            <a:fld id="{11EAACC7-3B3F-47D1-959A-EF58926E955E}" type="datetimeFigureOut">
              <a:rPr lang="en-US" smtClean="0"/>
              <a:pPr/>
              <a:t>4/4/2023</a:t>
            </a:fld>
            <a:endParaRPr lang="en-US" dirty="0"/>
          </a:p>
        </p:txBody>
      </p:sp>
      <p:sp>
        <p:nvSpPr>
          <p:cNvPr id="4" name="Footer Placeholder 3">
            <a:extLst>
              <a:ext uri="{FF2B5EF4-FFF2-40B4-BE49-F238E27FC236}">
                <a16:creationId xmlns:a16="http://schemas.microsoft.com/office/drawing/2014/main" xmlns="" id="{C1289DB7-F492-4037-A439-D70F7E55652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2FFA96F1-8B8A-4E83-B3C2-E10DE522AD30}"/>
              </a:ext>
            </a:extLst>
          </p:cNvPr>
          <p:cNvSpPr>
            <a:spLocks noGrp="1"/>
          </p:cNvSpPr>
          <p:nvPr>
            <p:ph type="sldNum" sz="quarter" idx="12"/>
          </p:nvPr>
        </p:nvSpPr>
        <p:spPr/>
        <p:txBody>
          <a:bodyPr/>
          <a:lstStyle/>
          <a:p>
            <a:fld id="{312CC964-A50B-4C29-B4E4-2C30BB34CCF3}" type="slidenum">
              <a:rPr lang="en-US" smtClean="0"/>
              <a:pPr/>
              <a:t>‹#›</a:t>
            </a:fld>
            <a:endParaRPr lang="en-US" dirty="0"/>
          </a:p>
        </p:txBody>
      </p:sp>
    </p:spTree>
    <p:extLst>
      <p:ext uri="{BB962C8B-B14F-4D97-AF65-F5344CB8AC3E}">
        <p14:creationId xmlns:p14="http://schemas.microsoft.com/office/powerpoint/2010/main" xmlns="" val="334729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8031033-9688-463F-9614-47F2F5BC6BF7}"/>
              </a:ext>
            </a:extLst>
          </p:cNvPr>
          <p:cNvSpPr>
            <a:spLocks noGrp="1"/>
          </p:cNvSpPr>
          <p:nvPr>
            <p:ph type="dt" sz="half" idx="10"/>
          </p:nvPr>
        </p:nvSpPr>
        <p:spPr/>
        <p:txBody>
          <a:bodyPr/>
          <a:lstStyle/>
          <a:p>
            <a:fld id="{11EAACC7-3B3F-47D1-959A-EF58926E955E}" type="datetimeFigureOut">
              <a:rPr lang="en-US" smtClean="0"/>
              <a:pPr/>
              <a:t>4/4/2023</a:t>
            </a:fld>
            <a:endParaRPr lang="en-US" dirty="0"/>
          </a:p>
        </p:txBody>
      </p:sp>
      <p:sp>
        <p:nvSpPr>
          <p:cNvPr id="3" name="Footer Placeholder 2">
            <a:extLst>
              <a:ext uri="{FF2B5EF4-FFF2-40B4-BE49-F238E27FC236}">
                <a16:creationId xmlns:a16="http://schemas.microsoft.com/office/drawing/2014/main" xmlns="" id="{085B8DB2-C14B-45AC-ACAF-8702DF59C6E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8001DA57-8D4E-4075-9460-4F03DF8AABA8}"/>
              </a:ext>
            </a:extLst>
          </p:cNvPr>
          <p:cNvSpPr>
            <a:spLocks noGrp="1"/>
          </p:cNvSpPr>
          <p:nvPr>
            <p:ph type="sldNum" sz="quarter" idx="12"/>
          </p:nvPr>
        </p:nvSpPr>
        <p:spPr/>
        <p:txBody>
          <a:bodyPr/>
          <a:lstStyle/>
          <a:p>
            <a:fld id="{312CC964-A50B-4C29-B4E4-2C30BB34CCF3}" type="slidenum">
              <a:rPr lang="en-US" smtClean="0"/>
              <a:pPr/>
              <a:t>‹#›</a:t>
            </a:fld>
            <a:endParaRPr lang="en-US" dirty="0"/>
          </a:p>
        </p:txBody>
      </p:sp>
    </p:spTree>
    <p:extLst>
      <p:ext uri="{BB962C8B-B14F-4D97-AF65-F5344CB8AC3E}">
        <p14:creationId xmlns:p14="http://schemas.microsoft.com/office/powerpoint/2010/main" xmlns="" val="364189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400115D-61B3-46D0-B4D3-30C374B526CF}"/>
              </a:ext>
            </a:extLst>
          </p:cNvPr>
          <p:cNvSpPr>
            <a:spLocks noGrp="1"/>
          </p:cNvSpPr>
          <p:nvPr>
            <p:ph type="dt" sz="half" idx="10"/>
          </p:nvPr>
        </p:nvSpPr>
        <p:spPr/>
        <p:txBody>
          <a:bodyPr/>
          <a:lstStyle/>
          <a:p>
            <a:fld id="{11EAACC7-3B3F-47D1-959A-EF58926E955E}" type="datetimeFigureOut">
              <a:rPr lang="en-US" smtClean="0"/>
              <a:pPr/>
              <a:t>4/4/2023</a:t>
            </a:fld>
            <a:endParaRPr lang="en-US" dirty="0"/>
          </a:p>
        </p:txBody>
      </p:sp>
      <p:sp>
        <p:nvSpPr>
          <p:cNvPr id="6" name="Footer Placeholder 5">
            <a:extLst>
              <a:ext uri="{FF2B5EF4-FFF2-40B4-BE49-F238E27FC236}">
                <a16:creationId xmlns:a16="http://schemas.microsoft.com/office/drawing/2014/main" xmlns="" id="{EF3C2AFC-D0F8-469F-B1E0-123C2E066EC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8B9BCDA-9EF7-4531-8021-AF7B30751516}"/>
              </a:ext>
            </a:extLst>
          </p:cNvPr>
          <p:cNvSpPr>
            <a:spLocks noGrp="1"/>
          </p:cNvSpPr>
          <p:nvPr>
            <p:ph type="sldNum" sz="quarter" idx="12"/>
          </p:nvPr>
        </p:nvSpPr>
        <p:spPr/>
        <p:txBody>
          <a:bodyPr/>
          <a:lstStyle/>
          <a:p>
            <a:fld id="{312CC964-A50B-4C29-B4E4-2C30BB34CCF3}" type="slidenum">
              <a:rPr lang="en-US" smtClean="0"/>
              <a:pPr/>
              <a:t>‹#›</a:t>
            </a:fld>
            <a:endParaRPr lang="en-US" dirty="0"/>
          </a:p>
        </p:txBody>
      </p:sp>
    </p:spTree>
    <p:extLst>
      <p:ext uri="{BB962C8B-B14F-4D97-AF65-F5344CB8AC3E}">
        <p14:creationId xmlns:p14="http://schemas.microsoft.com/office/powerpoint/2010/main" xmlns="" val="357594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ABFF4C5-82A8-4AD8-B7E2-2882F657683C}"/>
              </a:ext>
            </a:extLst>
          </p:cNvPr>
          <p:cNvSpPr>
            <a:spLocks noGrp="1"/>
          </p:cNvSpPr>
          <p:nvPr>
            <p:ph type="dt" sz="half" idx="10"/>
          </p:nvPr>
        </p:nvSpPr>
        <p:spPr/>
        <p:txBody>
          <a:bodyPr/>
          <a:lstStyle/>
          <a:p>
            <a:fld id="{11EAACC7-3B3F-47D1-959A-EF58926E955E}" type="datetimeFigureOut">
              <a:rPr lang="en-US" smtClean="0"/>
              <a:pPr/>
              <a:t>4/4/2023</a:t>
            </a:fld>
            <a:endParaRPr lang="en-US" dirty="0"/>
          </a:p>
        </p:txBody>
      </p:sp>
      <p:sp>
        <p:nvSpPr>
          <p:cNvPr id="6" name="Footer Placeholder 5">
            <a:extLst>
              <a:ext uri="{FF2B5EF4-FFF2-40B4-BE49-F238E27FC236}">
                <a16:creationId xmlns:a16="http://schemas.microsoft.com/office/drawing/2014/main" xmlns="" id="{3860B401-B64F-417B-8AD6-581A22E5E0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AF24BD4C-7149-44BF-8150-F72CAA95A56D}"/>
              </a:ext>
            </a:extLst>
          </p:cNvPr>
          <p:cNvSpPr>
            <a:spLocks noGrp="1"/>
          </p:cNvSpPr>
          <p:nvPr>
            <p:ph type="sldNum" sz="quarter" idx="12"/>
          </p:nvPr>
        </p:nvSpPr>
        <p:spPr/>
        <p:txBody>
          <a:bodyPr/>
          <a:lstStyle/>
          <a:p>
            <a:fld id="{312CC964-A50B-4C29-B4E4-2C30BB34CCF3}" type="slidenum">
              <a:rPr lang="en-US" smtClean="0"/>
              <a:pPr/>
              <a:t>‹#›</a:t>
            </a:fld>
            <a:endParaRPr lang="en-US" dirty="0"/>
          </a:p>
        </p:txBody>
      </p:sp>
    </p:spTree>
    <p:extLst>
      <p:ext uri="{BB962C8B-B14F-4D97-AF65-F5344CB8AC3E}">
        <p14:creationId xmlns:p14="http://schemas.microsoft.com/office/powerpoint/2010/main" xmlns="" val="32719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xmlns=""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xmlns="" id="{675B94C5-D205-4339-B029-5D0FD2E5F3DB}"/>
              </a:ext>
            </a:extLst>
          </p:cNvPr>
          <p:cNvSpPr>
            <a:spLocks noGrp="1"/>
          </p:cNvSpPr>
          <p:nvPr>
            <p:ph type="title"/>
          </p:nvPr>
        </p:nvSpPr>
        <p:spPr>
          <a:xfrm>
            <a:off x="1143000" y="533401"/>
            <a:ext cx="9906000" cy="1382156"/>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xmlns="" id="{C096DC5C-BD34-4CE4-8AA7-A6A4B9516F8F}"/>
              </a:ext>
            </a:extLst>
          </p:cNvPr>
          <p:cNvSpPr>
            <a:spLocks noGrp="1"/>
          </p:cNvSpPr>
          <p:nvPr>
            <p:ph type="body" idx="1"/>
          </p:nvPr>
        </p:nvSpPr>
        <p:spPr>
          <a:xfrm>
            <a:off x="1143000" y="2009554"/>
            <a:ext cx="9906000" cy="4024424"/>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1F192A7-D622-449D-9FC2-48FDE4D690F1}"/>
              </a:ext>
            </a:extLst>
          </p:cNvPr>
          <p:cNvSpPr>
            <a:spLocks noGrp="1"/>
          </p:cNvSpPr>
          <p:nvPr>
            <p:ph type="dt" sz="half" idx="2"/>
          </p:nvPr>
        </p:nvSpPr>
        <p:spPr>
          <a:xfrm>
            <a:off x="7337102" y="6398878"/>
            <a:ext cx="4193908" cy="365125"/>
          </a:xfrm>
          <a:prstGeom prst="rect">
            <a:avLst/>
          </a:prstGeom>
        </p:spPr>
        <p:txBody>
          <a:bodyPr lIns="109728" tIns="109728" rIns="109728" bIns="91440" anchor="ctr"/>
          <a:lstStyle>
            <a:lvl1pPr algn="r">
              <a:defRPr sz="1100">
                <a:solidFill>
                  <a:schemeClr val="tx2"/>
                </a:solidFill>
                <a:latin typeface="+mn-lt"/>
              </a:defRPr>
            </a:lvl1pPr>
          </a:lstStyle>
          <a:p>
            <a:fld id="{11EAACC7-3B3F-47D1-959A-EF58926E955E}" type="datetimeFigureOut">
              <a:rPr lang="en-US" smtClean="0"/>
              <a:pPr/>
              <a:t>4/4/2023</a:t>
            </a:fld>
            <a:endParaRPr lang="en-US" dirty="0"/>
          </a:p>
        </p:txBody>
      </p:sp>
      <p:sp>
        <p:nvSpPr>
          <p:cNvPr id="5" name="Footer Placeholder 4">
            <a:extLst>
              <a:ext uri="{FF2B5EF4-FFF2-40B4-BE49-F238E27FC236}">
                <a16:creationId xmlns:a16="http://schemas.microsoft.com/office/drawing/2014/main" xmlns="" id="{8435B93C-2BE9-4847-BFE5-D3CBCC6E948C}"/>
              </a:ext>
            </a:extLst>
          </p:cNvPr>
          <p:cNvSpPr>
            <a:spLocks noGrp="1"/>
          </p:cNvSpPr>
          <p:nvPr>
            <p:ph type="ftr" sz="quarter" idx="3"/>
          </p:nvPr>
        </p:nvSpPr>
        <p:spPr>
          <a:xfrm>
            <a:off x="154429" y="6398878"/>
            <a:ext cx="4497315" cy="365125"/>
          </a:xfrm>
          <a:prstGeom prst="rect">
            <a:avLst/>
          </a:prstGeom>
        </p:spPr>
        <p:txBody>
          <a:bodyPr lIns="109728" tIns="109728" rIns="109728" bIns="91440" anchor="ct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xmlns="" id="{ADF70A99-395E-4F22-8AAB-6C7EE743D7D5}"/>
              </a:ext>
            </a:extLst>
          </p:cNvPr>
          <p:cNvSpPr>
            <a:spLocks noGrp="1"/>
          </p:cNvSpPr>
          <p:nvPr>
            <p:ph type="sldNum" sz="quarter" idx="4"/>
          </p:nvPr>
        </p:nvSpPr>
        <p:spPr>
          <a:xfrm>
            <a:off x="11602477" y="6398878"/>
            <a:ext cx="470887" cy="365125"/>
          </a:xfrm>
          <a:prstGeom prst="rect">
            <a:avLst/>
          </a:prstGeom>
        </p:spPr>
        <p:txBody>
          <a:bodyPr lIns="109728" tIns="109728" rIns="109728" bIns="91440" anchor="ctr"/>
          <a:lstStyle>
            <a:lvl1pPr algn="r">
              <a:defRPr sz="1100">
                <a:solidFill>
                  <a:schemeClr val="tx2"/>
                </a:solidFill>
                <a:latin typeface="+mn-lt"/>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xmlns="" val="948755985"/>
      </p:ext>
    </p:extLst>
  </p:cSld>
  <p:clrMap bg1="lt1" tx1="dk1" bg2="lt2" tx2="dk2" accent1="accent1" accent2="accent2" accent3="accent3" accent4="accent4" accent5="accent5" accent6="accent6" hlink="hlink" folHlink="folHlink"/>
  <p:sldLayoutIdLst>
    <p:sldLayoutId id="2147484457" r:id="rId1"/>
    <p:sldLayoutId id="2147484458" r:id="rId2"/>
    <p:sldLayoutId id="2147484459" r:id="rId3"/>
    <p:sldLayoutId id="2147484460" r:id="rId4"/>
    <p:sldLayoutId id="2147484461" r:id="rId5"/>
    <p:sldLayoutId id="2147484455" r:id="rId6"/>
    <p:sldLayoutId id="2147484451" r:id="rId7"/>
    <p:sldLayoutId id="2147484452" r:id="rId8"/>
    <p:sldLayoutId id="2147484453" r:id="rId9"/>
    <p:sldLayoutId id="2147484454" r:id="rId10"/>
    <p:sldLayoutId id="2147484456" r:id="rId11"/>
  </p:sldLayoutIdLst>
  <p:txStyles>
    <p:titleStyle>
      <a:lvl1pPr algn="l" defTabSz="914400" rtl="0" eaLnBrk="1" latinLnBrk="0" hangingPunct="1">
        <a:lnSpc>
          <a:spcPct val="105000"/>
        </a:lnSpc>
        <a:spcBef>
          <a:spcPct val="0"/>
        </a:spcBef>
        <a:buNone/>
        <a:defRPr sz="4800" b="1" i="0" kern="1200" cap="none" spc="13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300" kern="1200" spc="90">
          <a:solidFill>
            <a:schemeClr val="tx2"/>
          </a:solidFill>
          <a:latin typeface="+mn-lt"/>
          <a:ea typeface="+mn-ea"/>
          <a:cs typeface="+mn-cs"/>
        </a:defRPr>
      </a:lvl1pPr>
      <a:lvl2pPr marL="685800" indent="-228600" algn="l" defTabSz="914400" rtl="0" eaLnBrk="1" latinLnBrk="0" hangingPunct="1">
        <a:lnSpc>
          <a:spcPct val="110000"/>
        </a:lnSpc>
        <a:spcBef>
          <a:spcPts val="500"/>
        </a:spcBef>
        <a:buSzPct val="80000"/>
        <a:buFont typeface="Arial" panose="020B0604020202020204" pitchFamily="34" charset="0"/>
        <a:buChar char="•"/>
        <a:defRPr sz="2000" kern="1200" spc="90">
          <a:solidFill>
            <a:schemeClr val="tx2"/>
          </a:solidFill>
          <a:latin typeface="+mn-lt"/>
          <a:ea typeface="+mn-ea"/>
          <a:cs typeface="+mn-cs"/>
        </a:defRPr>
      </a:lvl2pPr>
      <a:lvl3pPr marL="1143000" indent="-228600" algn="l" defTabSz="914400" rtl="0" eaLnBrk="1" latinLnBrk="0" hangingPunct="1">
        <a:lnSpc>
          <a:spcPct val="110000"/>
        </a:lnSpc>
        <a:spcBef>
          <a:spcPts val="500"/>
        </a:spcBef>
        <a:buSzPct val="80000"/>
        <a:buFont typeface="Arial" panose="020B0604020202020204" pitchFamily="34" charset="0"/>
        <a:buChar char="•"/>
        <a:defRPr sz="1800" kern="1200" spc="90">
          <a:solidFill>
            <a:schemeClr val="tx2"/>
          </a:solidFill>
          <a:latin typeface="+mn-lt"/>
          <a:ea typeface="+mn-ea"/>
          <a:cs typeface="+mn-cs"/>
        </a:defRPr>
      </a:lvl3pPr>
      <a:lvl4pPr marL="1600200" indent="-228600" algn="l" defTabSz="914400" rtl="0" eaLnBrk="1" latinLnBrk="0" hangingPunct="1">
        <a:lnSpc>
          <a:spcPct val="110000"/>
        </a:lnSpc>
        <a:spcBef>
          <a:spcPts val="500"/>
        </a:spcBef>
        <a:buSzPct val="80000"/>
        <a:buFont typeface="Arial" panose="020B0604020202020204" pitchFamily="34" charset="0"/>
        <a:buChar char="•"/>
        <a:defRPr sz="1600" kern="1200" spc="90">
          <a:solidFill>
            <a:schemeClr val="tx2"/>
          </a:solidFill>
          <a:latin typeface="+mn-lt"/>
          <a:ea typeface="+mn-ea"/>
          <a:cs typeface="+mn-cs"/>
        </a:defRPr>
      </a:lvl4pPr>
      <a:lvl5pPr marL="2057400" indent="-228600" algn="l" defTabSz="914400" rtl="0" eaLnBrk="1" latinLnBrk="0" hangingPunct="1">
        <a:lnSpc>
          <a:spcPct val="110000"/>
        </a:lnSpc>
        <a:spcBef>
          <a:spcPts val="500"/>
        </a:spcBef>
        <a:buSzPct val="80000"/>
        <a:buFont typeface="Arial" panose="020B0604020202020204" pitchFamily="34" charset="0"/>
        <a:buChar char="•"/>
        <a:defRPr sz="16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xmlns="" id="{8451DF66-7290-48D2-847F-76C470BFF2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490E5BB-E29C-641C-095D-AF8CF640CC7F}"/>
              </a:ext>
            </a:extLst>
          </p:cNvPr>
          <p:cNvSpPr>
            <a:spLocks noGrp="1"/>
          </p:cNvSpPr>
          <p:nvPr>
            <p:ph type="ctrTitle"/>
          </p:nvPr>
        </p:nvSpPr>
        <p:spPr>
          <a:xfrm>
            <a:off x="4263557" y="1214119"/>
            <a:ext cx="6703098" cy="2923008"/>
          </a:xfrm>
        </p:spPr>
        <p:txBody>
          <a:bodyPr anchor="t">
            <a:normAutofit fontScale="90000"/>
          </a:bodyPr>
          <a:lstStyle/>
          <a:p>
            <a:pPr algn="l"/>
            <a:r>
              <a:rPr lang="en-US" b="0" cap="all" dirty="0">
                <a:latin typeface="Times New Roman"/>
                <a:ea typeface="+mj-lt"/>
                <a:cs typeface="+mj-lt"/>
              </a:rPr>
              <a:t>SENTIMENT ANALYSIS ON IMDB DATASET</a:t>
            </a:r>
            <a:endParaRPr lang="en-US" b="0" dirty="0">
              <a:latin typeface="Times New Roman"/>
              <a:ea typeface="+mj-lt"/>
              <a:cs typeface="+mj-lt"/>
            </a:endParaRPr>
          </a:p>
          <a:p>
            <a:pPr algn="r"/>
            <a:endParaRPr lang="en-US" dirty="0">
              <a:ea typeface="DengXian"/>
            </a:endParaRPr>
          </a:p>
        </p:txBody>
      </p:sp>
      <p:sp>
        <p:nvSpPr>
          <p:cNvPr id="3" name="Subtitle 2">
            <a:extLst>
              <a:ext uri="{FF2B5EF4-FFF2-40B4-BE49-F238E27FC236}">
                <a16:creationId xmlns:a16="http://schemas.microsoft.com/office/drawing/2014/main" xmlns="" id="{9264D8DE-8B76-1847-DE6E-728E48DF141C}"/>
              </a:ext>
            </a:extLst>
          </p:cNvPr>
          <p:cNvSpPr>
            <a:spLocks noGrp="1"/>
          </p:cNvSpPr>
          <p:nvPr>
            <p:ph type="subTitle" idx="1"/>
          </p:nvPr>
        </p:nvSpPr>
        <p:spPr>
          <a:xfrm>
            <a:off x="4930588" y="4928191"/>
            <a:ext cx="6107952" cy="1190846"/>
          </a:xfrm>
        </p:spPr>
        <p:txBody>
          <a:bodyPr lIns="109728" tIns="109728" rIns="109728" bIns="91440" anchor="t">
            <a:normAutofit fontScale="92500" lnSpcReduction="10000"/>
          </a:bodyPr>
          <a:lstStyle/>
          <a:p>
            <a:pPr algn="l">
              <a:lnSpc>
                <a:spcPct val="100000"/>
              </a:lnSpc>
            </a:pPr>
            <a:r>
              <a:rPr lang="en-US" b="0" dirty="0">
                <a:solidFill>
                  <a:schemeClr val="tx1"/>
                </a:solidFill>
                <a:latin typeface="Times New Roman"/>
                <a:cs typeface="Times New Roman"/>
              </a:rPr>
              <a:t>Presented by: Sharanya    </a:t>
            </a:r>
            <a:endParaRPr lang="en-US" b="0" dirty="0">
              <a:solidFill>
                <a:schemeClr val="tx1"/>
              </a:solidFill>
              <a:ea typeface="+mn-lt"/>
              <a:cs typeface="+mn-lt"/>
            </a:endParaRPr>
          </a:p>
          <a:p>
            <a:pPr algn="l">
              <a:lnSpc>
                <a:spcPct val="100000"/>
              </a:lnSpc>
            </a:pPr>
            <a:r>
              <a:rPr lang="en-US" b="0" dirty="0">
                <a:solidFill>
                  <a:schemeClr val="tx1"/>
                </a:solidFill>
                <a:latin typeface="Times New Roman"/>
                <a:cs typeface="Times New Roman"/>
              </a:rPr>
              <a:t>                                  </a:t>
            </a:r>
            <a:endParaRPr lang="en-US" b="0" dirty="0">
              <a:solidFill>
                <a:schemeClr val="tx1"/>
              </a:solidFill>
              <a:ea typeface="+mn-lt"/>
              <a:cs typeface="+mn-lt"/>
            </a:endParaRPr>
          </a:p>
          <a:p>
            <a:pPr algn="l">
              <a:lnSpc>
                <a:spcPct val="100000"/>
              </a:lnSpc>
            </a:pPr>
            <a:r>
              <a:rPr lang="en-US" b="0" dirty="0">
                <a:solidFill>
                  <a:schemeClr val="tx1"/>
                </a:solidFill>
                <a:latin typeface="Times New Roman"/>
                <a:cs typeface="Times New Roman"/>
              </a:rPr>
              <a:t>Project Guide: Dr. Manjaiah D.H  </a:t>
            </a:r>
            <a:r>
              <a:rPr lang="en-US" b="0" dirty="0">
                <a:solidFill>
                  <a:srgbClr val="FFFFFF"/>
                </a:solidFill>
                <a:latin typeface="Times New Roman"/>
                <a:cs typeface="Times New Roman"/>
              </a:rPr>
              <a:t>      </a:t>
            </a:r>
            <a:endParaRPr lang="en-US" b="0" dirty="0">
              <a:ea typeface="+mn-lt"/>
              <a:cs typeface="+mn-lt"/>
            </a:endParaRPr>
          </a:p>
          <a:p>
            <a:pPr algn="r"/>
            <a:endParaRPr lang="en-US" dirty="0">
              <a:ea typeface="DengXian"/>
            </a:endParaRPr>
          </a:p>
        </p:txBody>
      </p:sp>
      <p:sp>
        <p:nvSpPr>
          <p:cNvPr id="27" name="Freeform: Shape 21">
            <a:extLst>
              <a:ext uri="{FF2B5EF4-FFF2-40B4-BE49-F238E27FC236}">
                <a16:creationId xmlns:a16="http://schemas.microsoft.com/office/drawing/2014/main" xmlns="" id="{623FEC10-513A-4206-9D94-8820D00FEC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65"/>
            <a:ext cx="4584879" cy="686397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Lst>
            <a:ahLst/>
            <a:cxnLst>
              <a:cxn ang="0">
                <a:pos x="connsiteX0" y="connsiteY0"/>
              </a:cxn>
              <a:cxn ang="0">
                <a:pos x="connsiteX1" y="connsiteY1"/>
              </a:cxn>
              <a:cxn ang="0">
                <a:pos x="connsiteX2" y="connsiteY2"/>
              </a:cxn>
              <a:cxn ang="0">
                <a:pos x="connsiteX3" y="connsiteY3"/>
              </a:cxn>
            </a:cxnLst>
            <a:rect l="l" t="t" r="r" b="b"/>
            <a:pathLst>
              <a:path w="4584879" h="6863976">
                <a:moveTo>
                  <a:pt x="0" y="0"/>
                </a:moveTo>
                <a:lnTo>
                  <a:pt x="4584879" y="0"/>
                </a:lnTo>
                <a:lnTo>
                  <a:pt x="2493114" y="6863976"/>
                </a:lnTo>
                <a:lnTo>
                  <a:pt x="0" y="68639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4" name="Straight Connector 23">
            <a:extLst>
              <a:ext uri="{FF2B5EF4-FFF2-40B4-BE49-F238E27FC236}">
                <a16:creationId xmlns:a16="http://schemas.microsoft.com/office/drawing/2014/main" xmlns="" id="{4C2E5CB6-174F-4EF3-942E-29AFD868D66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397228" y="-11954"/>
            <a:ext cx="658529" cy="68609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BBFA501E-DBD8-48DD-A132-6758DE0F49A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0" y="3088758"/>
            <a:ext cx="3572065" cy="37815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57796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2EFA19-629E-41B4-BA63-8D3D4BF57512}"/>
              </a:ext>
            </a:extLst>
          </p:cNvPr>
          <p:cNvSpPr>
            <a:spLocks noGrp="1"/>
          </p:cNvSpPr>
          <p:nvPr>
            <p:ph idx="1"/>
          </p:nvPr>
        </p:nvSpPr>
        <p:spPr>
          <a:xfrm>
            <a:off x="884208" y="-3276"/>
            <a:ext cx="10423584" cy="5562801"/>
          </a:xfrm>
        </p:spPr>
        <p:txBody>
          <a:bodyPr lIns="109728" tIns="109728" rIns="109728" bIns="91440" anchor="t"/>
          <a:lstStyle/>
          <a:p>
            <a:pPr algn="just">
              <a:lnSpc>
                <a:spcPct val="120000"/>
              </a:lnSpc>
              <a:buFont typeface="Arial"/>
              <a:buChar char="•"/>
            </a:pPr>
            <a:endParaRPr lang="en-IN" sz="1600" b="1" u="sng" dirty="0">
              <a:latin typeface="Times New Roman"/>
              <a:cs typeface="Times New Roman"/>
            </a:endParaRPr>
          </a:p>
          <a:p>
            <a:pPr marL="0" indent="0" algn="just">
              <a:lnSpc>
                <a:spcPct val="120000"/>
              </a:lnSpc>
              <a:buNone/>
            </a:pPr>
            <a:r>
              <a:rPr lang="en-IN" sz="1600" b="1" u="sng" dirty="0">
                <a:latin typeface="Times New Roman"/>
                <a:cs typeface="Times New Roman"/>
              </a:rPr>
              <a:t>PREPROCESSING:</a:t>
            </a:r>
            <a:endParaRPr lang="en-IN" sz="1600" dirty="0">
              <a:ea typeface="+mn-lt"/>
              <a:cs typeface="+mn-lt"/>
            </a:endParaRPr>
          </a:p>
          <a:p>
            <a:pPr marL="0" indent="0" algn="just">
              <a:lnSpc>
                <a:spcPct val="120000"/>
              </a:lnSpc>
              <a:buNone/>
            </a:pPr>
            <a:r>
              <a:rPr lang="en-IN" sz="1600" dirty="0">
                <a:latin typeface="Times New Roman"/>
                <a:cs typeface="Times New Roman"/>
              </a:rPr>
              <a:t>Data that are not well cleaned and organized might lead to false identifications. Hence, data pre-processing is a crucial task in the data mining process. It refers to cleaning up the data from useless information that will not help in the training process and might cause confusion during the classification process. For the IMDB dataset, several data pre-processing steps are utilized. Firstly, all the symbols such as “?”, “!” are removed. Secondly, all letters in the dataset are converted into lowercase letters. Thirdly, all hybrid links are removed from the text. Fourthly, stop words such as, me, you, and we are evicted. Finally, stemming techniques are applied on the text to present the word in its original form after removing prefixes and suffixes.</a:t>
            </a:r>
            <a:endParaRPr lang="en-US" sz="1600" dirty="0">
              <a:ea typeface="+mn-lt"/>
              <a:cs typeface="+mn-lt"/>
            </a:endParaRPr>
          </a:p>
          <a:p>
            <a:pPr marL="0" indent="0" algn="just">
              <a:lnSpc>
                <a:spcPct val="120000"/>
              </a:lnSpc>
              <a:buNone/>
            </a:pPr>
            <a:r>
              <a:rPr lang="en-IN" sz="1600" b="1" u="sng" dirty="0">
                <a:latin typeface="Times New Roman"/>
                <a:cs typeface="Times New Roman"/>
              </a:rPr>
              <a:t>DATA DIVISION:</a:t>
            </a:r>
            <a:endParaRPr lang="en-US" sz="1600" dirty="0">
              <a:ea typeface="+mn-lt"/>
              <a:cs typeface="+mn-lt"/>
            </a:endParaRPr>
          </a:p>
          <a:p>
            <a:pPr marL="0" indent="0" algn="just">
              <a:lnSpc>
                <a:spcPct val="120000"/>
              </a:lnSpc>
              <a:buNone/>
            </a:pPr>
            <a:r>
              <a:rPr lang="en-IN" sz="1600" dirty="0">
                <a:latin typeface="Times New Roman"/>
                <a:cs typeface="Times New Roman"/>
              </a:rPr>
              <a:t>It is common to divide the dataset into training and testing </a:t>
            </a:r>
            <a:r>
              <a:rPr lang="en-IN" sz="1600" dirty="0" smtClean="0">
                <a:latin typeface="Times New Roman"/>
                <a:cs typeface="Times New Roman"/>
              </a:rPr>
              <a:t>dataset </a:t>
            </a:r>
            <a:r>
              <a:rPr lang="en-IN" sz="1600" dirty="0">
                <a:latin typeface="Times New Roman"/>
                <a:cs typeface="Times New Roman"/>
              </a:rPr>
              <a:t>.The training </a:t>
            </a:r>
            <a:r>
              <a:rPr lang="en-IN" sz="1600" dirty="0" smtClean="0">
                <a:latin typeface="Times New Roman"/>
                <a:cs typeface="Times New Roman"/>
              </a:rPr>
              <a:t>dataset </a:t>
            </a:r>
            <a:r>
              <a:rPr lang="en-IN" sz="1600" dirty="0">
                <a:latin typeface="Times New Roman"/>
                <a:cs typeface="Times New Roman"/>
              </a:rPr>
              <a:t>is the set of data that trains the considered </a:t>
            </a:r>
            <a:r>
              <a:rPr lang="en-IN" sz="1600" dirty="0" smtClean="0">
                <a:latin typeface="Times New Roman"/>
                <a:cs typeface="Times New Roman"/>
              </a:rPr>
              <a:t>classifier. Test </a:t>
            </a:r>
            <a:r>
              <a:rPr lang="en-IN" sz="1600" dirty="0">
                <a:latin typeface="Times New Roman"/>
                <a:cs typeface="Times New Roman"/>
              </a:rPr>
              <a:t>data is to evaluate the model accuracy. The split of the training and validation, testing, or both can occur in many ways. However, there is a rule-of-thumb that training gets the most data. A recurrent ratio encountered in various eclectic ML settings is the 70-30 split which gives 70% to the training and </a:t>
            </a:r>
            <a:r>
              <a:rPr lang="en-IN" sz="1600" dirty="0" smtClean="0">
                <a:latin typeface="Times New Roman"/>
                <a:cs typeface="Times New Roman"/>
              </a:rPr>
              <a:t>30</a:t>
            </a:r>
            <a:r>
              <a:rPr lang="en-IN" sz="1600" dirty="0">
                <a:latin typeface="Times New Roman"/>
                <a:cs typeface="Times New Roman"/>
              </a:rPr>
              <a:t>% to the testing. In order to avoid any biasness an equal representation of positive and negative reviews is </a:t>
            </a:r>
            <a:r>
              <a:rPr lang="en-IN" sz="1600" dirty="0" smtClean="0">
                <a:latin typeface="Times New Roman"/>
                <a:cs typeface="Times New Roman"/>
              </a:rPr>
              <a:t>employed, </a:t>
            </a:r>
            <a:r>
              <a:rPr lang="en-IN" sz="1600" dirty="0">
                <a:latin typeface="Times New Roman"/>
                <a:cs typeface="Times New Roman"/>
              </a:rPr>
              <a:t>70% of this data is used for the training purpose and the 30% is used for the testing purpose.</a:t>
            </a:r>
            <a:endParaRPr lang="en-US" sz="1600" dirty="0">
              <a:ea typeface="+mn-lt"/>
              <a:cs typeface="+mn-lt"/>
            </a:endParaRPr>
          </a:p>
          <a:p>
            <a:pPr marL="285750" indent="-285750" algn="just">
              <a:lnSpc>
                <a:spcPct val="120000"/>
              </a:lnSpc>
              <a:buFont typeface="Arial"/>
              <a:buChar char="•"/>
            </a:pPr>
            <a:endParaRPr lang="en-IN" sz="1600" dirty="0">
              <a:latin typeface="Times New Roman"/>
              <a:cs typeface="Times New Roman"/>
            </a:endParaRPr>
          </a:p>
          <a:p>
            <a:pPr algn="just">
              <a:lnSpc>
                <a:spcPct val="120000"/>
              </a:lnSpc>
              <a:buNone/>
            </a:pPr>
            <a:r>
              <a:rPr lang="en-IN" sz="1600" dirty="0">
                <a:latin typeface="Times New Roman"/>
                <a:cs typeface="Times New Roman"/>
              </a:rPr>
              <a:t>               </a:t>
            </a:r>
            <a:endParaRPr lang="en-US" sz="1600" dirty="0">
              <a:ea typeface="+mn-lt"/>
              <a:cs typeface="+mn-lt"/>
            </a:endParaRPr>
          </a:p>
          <a:p>
            <a:pPr algn="just">
              <a:lnSpc>
                <a:spcPct val="120000"/>
              </a:lnSpc>
              <a:buNone/>
            </a:pPr>
            <a:endParaRPr lang="en-IN" sz="1600" dirty="0">
              <a:ea typeface="+mn-lt"/>
              <a:cs typeface="+mn-lt"/>
            </a:endParaRPr>
          </a:p>
          <a:p>
            <a:pPr algn="just">
              <a:lnSpc>
                <a:spcPct val="120000"/>
              </a:lnSpc>
              <a:buNone/>
            </a:pPr>
            <a:r>
              <a:rPr lang="en-IN" sz="1600" dirty="0">
                <a:latin typeface="Times New Roman"/>
                <a:cs typeface="Times New Roman"/>
              </a:rPr>
              <a:t>                              </a:t>
            </a:r>
            <a:endParaRPr lang="en-IN" sz="1600" dirty="0">
              <a:ea typeface="+mn-lt"/>
              <a:cs typeface="+mn-lt"/>
            </a:endParaRPr>
          </a:p>
          <a:p>
            <a:pPr algn="just">
              <a:lnSpc>
                <a:spcPct val="120000"/>
              </a:lnSpc>
              <a:buFont typeface="Arial"/>
              <a:buChar char="•"/>
            </a:pPr>
            <a:endParaRPr lang="en-US" sz="1600" dirty="0">
              <a:ea typeface="+mn-lt"/>
              <a:cs typeface="+mn-lt"/>
            </a:endParaRPr>
          </a:p>
          <a:p>
            <a:pPr marL="0" indent="0" algn="just">
              <a:lnSpc>
                <a:spcPct val="120000"/>
              </a:lnSpc>
              <a:buNone/>
            </a:pPr>
            <a:endParaRPr lang="en-IN" sz="1600" b="1" u="sng" dirty="0">
              <a:latin typeface="Times New Roman"/>
              <a:ea typeface="+mn-lt"/>
              <a:cs typeface="Times New Roman"/>
            </a:endParaRPr>
          </a:p>
          <a:p>
            <a:pPr algn="just">
              <a:lnSpc>
                <a:spcPct val="120000"/>
              </a:lnSpc>
            </a:pPr>
            <a:endParaRPr lang="en-IN" sz="1600" dirty="0">
              <a:ea typeface="+mn-lt"/>
              <a:cs typeface="+mn-lt"/>
            </a:endParaRPr>
          </a:p>
          <a:p>
            <a:pPr algn="just">
              <a:lnSpc>
                <a:spcPct val="120000"/>
              </a:lnSpc>
            </a:pPr>
            <a:endParaRPr lang="en-IN" sz="1600" dirty="0">
              <a:ea typeface="+mn-lt"/>
              <a:cs typeface="+mn-lt"/>
            </a:endParaRPr>
          </a:p>
          <a:p>
            <a:endParaRPr lang="en-US" sz="1600" dirty="0">
              <a:ea typeface="DengXian"/>
            </a:endParaRPr>
          </a:p>
        </p:txBody>
      </p:sp>
    </p:spTree>
    <p:extLst>
      <p:ext uri="{BB962C8B-B14F-4D97-AF65-F5344CB8AC3E}">
        <p14:creationId xmlns:p14="http://schemas.microsoft.com/office/powerpoint/2010/main" xmlns="" val="4129442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2EFA19-629E-41B4-BA63-8D3D4BF57512}"/>
              </a:ext>
            </a:extLst>
          </p:cNvPr>
          <p:cNvSpPr>
            <a:spLocks noGrp="1"/>
          </p:cNvSpPr>
          <p:nvPr>
            <p:ph idx="1"/>
          </p:nvPr>
        </p:nvSpPr>
        <p:spPr>
          <a:xfrm>
            <a:off x="772837" y="428045"/>
            <a:ext cx="10423584" cy="5562801"/>
          </a:xfrm>
        </p:spPr>
        <p:txBody>
          <a:bodyPr lIns="109728" tIns="109728" rIns="109728" bIns="91440" anchor="t"/>
          <a:lstStyle/>
          <a:p>
            <a:pPr marL="0" indent="0" algn="just">
              <a:lnSpc>
                <a:spcPct val="120000"/>
              </a:lnSpc>
              <a:buNone/>
            </a:pPr>
            <a:r>
              <a:rPr lang="en-IN" sz="1600" b="1" u="sng" dirty="0" smtClean="0">
                <a:latin typeface="Times New Roman"/>
                <a:cs typeface="Times New Roman"/>
              </a:rPr>
              <a:t>VECTORIZATON</a:t>
            </a:r>
            <a:r>
              <a:rPr lang="en-IN" sz="1600" b="1" u="sng" dirty="0">
                <a:latin typeface="Times New Roman"/>
                <a:cs typeface="Times New Roman"/>
              </a:rPr>
              <a:t>:</a:t>
            </a:r>
            <a:endParaRPr lang="en-IN" sz="1600" dirty="0">
              <a:ea typeface="+mn-lt"/>
              <a:cs typeface="+mn-lt"/>
            </a:endParaRPr>
          </a:p>
          <a:p>
            <a:pPr marL="0" indent="0" algn="just">
              <a:lnSpc>
                <a:spcPct val="120000"/>
              </a:lnSpc>
              <a:buNone/>
            </a:pPr>
            <a:r>
              <a:rPr lang="en-IN" sz="1600" dirty="0">
                <a:latin typeface="Times New Roman"/>
                <a:cs typeface="Times New Roman"/>
              </a:rPr>
              <a:t>Vectorization or text embedding is the process of extracting features from text and pass it as an input to the classifier. Python is a general purpose object-oriented high level programming language. Due to the extensive libraries and frameworks dedicated to ML which facilitates the development process and save time, it is considered and used in this </a:t>
            </a:r>
            <a:r>
              <a:rPr lang="en-IN" sz="1600" dirty="0" smtClean="0">
                <a:latin typeface="Times New Roman"/>
                <a:cs typeface="Times New Roman"/>
              </a:rPr>
              <a:t>project. </a:t>
            </a:r>
            <a:r>
              <a:rPr lang="en-IN" sz="1600" dirty="0">
                <a:latin typeface="Times New Roman"/>
                <a:cs typeface="Times New Roman"/>
              </a:rPr>
              <a:t>Each movie review is encoded “vectorized” into a numeric value. </a:t>
            </a:r>
            <a:endParaRPr lang="en-US" sz="1600" dirty="0">
              <a:ea typeface="+mn-lt"/>
              <a:cs typeface="+mn-lt"/>
            </a:endParaRPr>
          </a:p>
          <a:p>
            <a:pPr marL="0" indent="0" algn="just">
              <a:lnSpc>
                <a:spcPct val="120000"/>
              </a:lnSpc>
              <a:buNone/>
            </a:pPr>
            <a:r>
              <a:rPr lang="en-IN" sz="1600" b="1" u="sng" dirty="0">
                <a:latin typeface="Times New Roman"/>
                <a:cs typeface="Times New Roman"/>
              </a:rPr>
              <a:t>COMPUTE ACCURACY:</a:t>
            </a:r>
            <a:endParaRPr lang="en-IN" sz="1600" dirty="0">
              <a:ea typeface="+mn-lt"/>
              <a:cs typeface="+mn-lt"/>
            </a:endParaRPr>
          </a:p>
          <a:p>
            <a:pPr marL="0" indent="0" algn="just">
              <a:lnSpc>
                <a:spcPct val="120000"/>
              </a:lnSpc>
              <a:buNone/>
            </a:pPr>
            <a:r>
              <a:rPr lang="en-IN" sz="1600" dirty="0">
                <a:latin typeface="Times New Roman"/>
                <a:cs typeface="Times New Roman"/>
              </a:rPr>
              <a:t>The classification accuracy is used to measure that how well the devised model is able to automatically identify the data. It is the percentage of labels that have been correctly classified. The mathematical formulation for accuracy is given in Equation below. Where, TP, TN, FP, and FN respectively denote the true positives, true negatives, false positives, and false negatives in the predicted labels.</a:t>
            </a:r>
            <a:endParaRPr lang="en-IN" sz="1600" dirty="0">
              <a:ea typeface="+mn-lt"/>
              <a:cs typeface="+mn-lt"/>
            </a:endParaRPr>
          </a:p>
          <a:p>
            <a:pPr marL="285750" indent="-285750" algn="just">
              <a:lnSpc>
                <a:spcPct val="120000"/>
              </a:lnSpc>
              <a:buFont typeface="Arial,Sans-Serif"/>
              <a:buChar char="•"/>
            </a:pPr>
            <a:endParaRPr lang="en-IN" sz="1600" b="1" u="sng" dirty="0">
              <a:latin typeface="Times New Roman"/>
              <a:cs typeface="Times New Roman"/>
            </a:endParaRPr>
          </a:p>
          <a:p>
            <a:pPr algn="just">
              <a:lnSpc>
                <a:spcPct val="120000"/>
              </a:lnSpc>
              <a:buNone/>
            </a:pPr>
            <a:r>
              <a:rPr lang="en-IN" sz="1400" dirty="0">
                <a:latin typeface="Times New Roman"/>
                <a:cs typeface="Times New Roman"/>
              </a:rPr>
              <a:t>               </a:t>
            </a:r>
            <a:endParaRPr lang="en-US" sz="1400" dirty="0">
              <a:ea typeface="+mn-lt"/>
              <a:cs typeface="+mn-lt"/>
            </a:endParaRPr>
          </a:p>
          <a:p>
            <a:pPr algn="just">
              <a:lnSpc>
                <a:spcPct val="120000"/>
              </a:lnSpc>
              <a:buNone/>
            </a:pPr>
            <a:endParaRPr lang="en-IN" sz="1400" dirty="0">
              <a:ea typeface="+mn-lt"/>
              <a:cs typeface="+mn-lt"/>
            </a:endParaRPr>
          </a:p>
          <a:p>
            <a:pPr algn="just">
              <a:lnSpc>
                <a:spcPct val="120000"/>
              </a:lnSpc>
              <a:buNone/>
            </a:pPr>
            <a:r>
              <a:rPr lang="en-IN" sz="1400" dirty="0">
                <a:latin typeface="Times New Roman"/>
                <a:cs typeface="Times New Roman"/>
              </a:rPr>
              <a:t>                              </a:t>
            </a:r>
            <a:endParaRPr lang="en-IN" sz="1400" dirty="0">
              <a:ea typeface="+mn-lt"/>
              <a:cs typeface="+mn-lt"/>
            </a:endParaRPr>
          </a:p>
          <a:p>
            <a:pPr algn="just">
              <a:lnSpc>
                <a:spcPct val="120000"/>
              </a:lnSpc>
              <a:buFont typeface="Arial"/>
              <a:buChar char="•"/>
            </a:pPr>
            <a:endParaRPr lang="en-US" sz="1400" dirty="0">
              <a:ea typeface="+mn-lt"/>
              <a:cs typeface="+mn-lt"/>
            </a:endParaRPr>
          </a:p>
          <a:p>
            <a:pPr marL="0" indent="0" algn="just">
              <a:lnSpc>
                <a:spcPct val="120000"/>
              </a:lnSpc>
              <a:buNone/>
            </a:pPr>
            <a:endParaRPr lang="en-IN" sz="1400" b="1" u="sng" dirty="0">
              <a:latin typeface="Times New Roman"/>
              <a:ea typeface="+mn-lt"/>
              <a:cs typeface="Times New Roman"/>
            </a:endParaRPr>
          </a:p>
          <a:p>
            <a:pPr algn="just">
              <a:lnSpc>
                <a:spcPct val="120000"/>
              </a:lnSpc>
            </a:pPr>
            <a:endParaRPr lang="en-IN" sz="1400" dirty="0">
              <a:ea typeface="+mn-lt"/>
              <a:cs typeface="+mn-lt"/>
            </a:endParaRPr>
          </a:p>
          <a:p>
            <a:pPr algn="just">
              <a:lnSpc>
                <a:spcPct val="120000"/>
              </a:lnSpc>
            </a:pPr>
            <a:endParaRPr lang="en-IN" sz="1400" dirty="0">
              <a:ea typeface="+mn-lt"/>
              <a:cs typeface="+mn-lt"/>
            </a:endParaRPr>
          </a:p>
          <a:p>
            <a:endParaRPr lang="en-US" sz="1400" dirty="0">
              <a:ea typeface="DengXian"/>
            </a:endParaRPr>
          </a:p>
        </p:txBody>
      </p:sp>
      <p:pic>
        <p:nvPicPr>
          <p:cNvPr id="4" name="Picture 4">
            <a:extLst>
              <a:ext uri="{FF2B5EF4-FFF2-40B4-BE49-F238E27FC236}">
                <a16:creationId xmlns:a16="http://schemas.microsoft.com/office/drawing/2014/main" xmlns="" id="{F805654D-82C6-1085-E364-455120C72D4C}"/>
              </a:ext>
            </a:extLst>
          </p:cNvPr>
          <p:cNvPicPr>
            <a:picLocks noChangeAspect="1"/>
          </p:cNvPicPr>
          <p:nvPr/>
        </p:nvPicPr>
        <p:blipFill>
          <a:blip r:embed="rId2"/>
          <a:stretch>
            <a:fillRect/>
          </a:stretch>
        </p:blipFill>
        <p:spPr>
          <a:xfrm>
            <a:off x="3450438" y="4332702"/>
            <a:ext cx="4698520" cy="1120600"/>
          </a:xfrm>
          <a:prstGeom prst="rect">
            <a:avLst/>
          </a:prstGeom>
        </p:spPr>
      </p:pic>
    </p:spTree>
    <p:extLst>
      <p:ext uri="{BB962C8B-B14F-4D97-AF65-F5344CB8AC3E}">
        <p14:creationId xmlns:p14="http://schemas.microsoft.com/office/powerpoint/2010/main" xmlns="" val="2888890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1775E6C-9FE7-4AE4-ABE7-2568D95DE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6F1D8699-067D-4768-9F87-3E302B3797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118368F-5B6F-EF1B-5177-F57405C2F528}"/>
              </a:ext>
            </a:extLst>
          </p:cNvPr>
          <p:cNvSpPr>
            <a:spLocks noGrp="1"/>
          </p:cNvSpPr>
          <p:nvPr>
            <p:ph type="title"/>
          </p:nvPr>
        </p:nvSpPr>
        <p:spPr>
          <a:xfrm>
            <a:off x="786652" y="572091"/>
            <a:ext cx="9932896" cy="1148665"/>
          </a:xfrm>
        </p:spPr>
        <p:txBody>
          <a:bodyPr>
            <a:normAutofit/>
          </a:bodyPr>
          <a:lstStyle/>
          <a:p>
            <a:r>
              <a:rPr lang="en-US" b="0" u="sng" dirty="0" smtClean="0">
                <a:latin typeface="Times New Roman" pitchFamily="18" charset="0"/>
                <a:ea typeface="DengXian"/>
                <a:cs typeface="Times New Roman" pitchFamily="18" charset="0"/>
              </a:rPr>
              <a:t>CONFUSION MATRIX:</a:t>
            </a:r>
            <a:endParaRPr lang="en-US" b="0" u="sng" dirty="0">
              <a:latin typeface="Times New Roman" pitchFamily="18" charset="0"/>
              <a:ea typeface="DengXian"/>
              <a:cs typeface="Times New Roman" pitchFamily="18" charset="0"/>
            </a:endParaRPr>
          </a:p>
        </p:txBody>
      </p:sp>
      <p:cxnSp>
        <p:nvCxnSpPr>
          <p:cNvPr id="12" name="Straight Connector 11">
            <a:extLst>
              <a:ext uri="{FF2B5EF4-FFF2-40B4-BE49-F238E27FC236}">
                <a16:creationId xmlns:a16="http://schemas.microsoft.com/office/drawing/2014/main" xmlns="" id="{E8A66062-E0FE-4EE7-9840-EC05B87ACF4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A364443-B44B-44C9-B8C4-AED23CB6215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3B4C179-2540-4304-9C9C-2AAAA53EFDC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5950BAB-F521-4A52-A263-D105789771E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3087726-EFA7-48B6-8527-80902BB5587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E972B62-9819-493C-A305-2C04A2D432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B6184E1-4C63-1AAB-75F8-74D5A0B0BA63}"/>
              </a:ext>
            </a:extLst>
          </p:cNvPr>
          <p:cNvSpPr>
            <a:spLocks noGrp="1"/>
          </p:cNvSpPr>
          <p:nvPr>
            <p:ph idx="1"/>
          </p:nvPr>
        </p:nvSpPr>
        <p:spPr>
          <a:xfrm>
            <a:off x="857842" y="2183613"/>
            <a:ext cx="10594254" cy="3941848"/>
          </a:xfrm>
        </p:spPr>
        <p:txBody>
          <a:bodyPr lIns="109728" tIns="109728" rIns="109728" bIns="91440" anchor="ctr">
            <a:noAutofit/>
          </a:bodyPr>
          <a:lstStyle/>
          <a:p>
            <a:pPr marL="0" indent="0" algn="just">
              <a:lnSpc>
                <a:spcPct val="110000"/>
              </a:lnSpc>
              <a:buNone/>
            </a:pPr>
            <a:endParaRPr lang="en-US" sz="1700" dirty="0">
              <a:latin typeface="Times New Roman"/>
              <a:ea typeface="+mn-lt"/>
              <a:cs typeface="Times New Roman"/>
            </a:endParaRPr>
          </a:p>
          <a:p>
            <a:pPr marL="0" indent="0" algn="just">
              <a:lnSpc>
                <a:spcPct val="110000"/>
              </a:lnSpc>
              <a:buNone/>
            </a:pPr>
            <a:endParaRPr lang="en-US" sz="1700" dirty="0">
              <a:latin typeface="Times New Roman"/>
              <a:ea typeface="DengXian"/>
              <a:cs typeface="Times New Roman"/>
            </a:endParaRPr>
          </a:p>
          <a:p>
            <a:pPr algn="just">
              <a:lnSpc>
                <a:spcPct val="120000"/>
              </a:lnSpc>
            </a:pPr>
            <a:endParaRPr lang="en-US" sz="1700" dirty="0">
              <a:latin typeface="Times New Roman"/>
              <a:ea typeface="+mn-lt"/>
              <a:cs typeface="Times New Roman"/>
            </a:endParaRPr>
          </a:p>
          <a:p>
            <a:pPr algn="just">
              <a:lnSpc>
                <a:spcPct val="90000"/>
              </a:lnSpc>
            </a:pPr>
            <a:endParaRPr lang="en-US" sz="1600" dirty="0">
              <a:latin typeface="Times New Roman"/>
              <a:ea typeface="+mn-lt"/>
              <a:cs typeface="Times New Roman"/>
            </a:endParaRPr>
          </a:p>
          <a:p>
            <a:pPr algn="just">
              <a:lnSpc>
                <a:spcPct val="90000"/>
              </a:lnSpc>
            </a:pPr>
            <a:endParaRPr lang="en-US" sz="1600" dirty="0">
              <a:ea typeface="DengXian"/>
            </a:endParaRPr>
          </a:p>
        </p:txBody>
      </p:sp>
      <p:pic>
        <p:nvPicPr>
          <p:cNvPr id="1026" name="Picture 2"/>
          <p:cNvPicPr>
            <a:picLocks noChangeAspect="1" noChangeArrowheads="1"/>
          </p:cNvPicPr>
          <p:nvPr/>
        </p:nvPicPr>
        <p:blipFill>
          <a:blip r:embed="rId2"/>
          <a:srcRect/>
          <a:stretch>
            <a:fillRect/>
          </a:stretch>
        </p:blipFill>
        <p:spPr bwMode="auto">
          <a:xfrm>
            <a:off x="803511" y="2180159"/>
            <a:ext cx="8443647" cy="2009704"/>
          </a:xfrm>
          <a:prstGeom prst="rect">
            <a:avLst/>
          </a:prstGeom>
          <a:noFill/>
          <a:ln w="9525">
            <a:noFill/>
            <a:miter lim="800000"/>
            <a:headEnd/>
            <a:tailEnd/>
          </a:ln>
          <a:effectLst/>
        </p:spPr>
      </p:pic>
      <p:sp>
        <p:nvSpPr>
          <p:cNvPr id="15" name="Rectangle 14"/>
          <p:cNvSpPr/>
          <p:nvPr/>
        </p:nvSpPr>
        <p:spPr>
          <a:xfrm>
            <a:off x="809767" y="4390240"/>
            <a:ext cx="10913660" cy="1938992"/>
          </a:xfrm>
          <a:prstGeom prst="rect">
            <a:avLst/>
          </a:prstGeom>
        </p:spPr>
        <p:txBody>
          <a:bodyPr wrap="square">
            <a:spAutoFit/>
          </a:bodyPr>
          <a:lstStyle/>
          <a:p>
            <a:pPr algn="just"/>
            <a:r>
              <a:rPr lang="en-IN" sz="2400" b="1" dirty="0" smtClean="0">
                <a:latin typeface="Times New Roman" pitchFamily="18" charset="0"/>
                <a:cs typeface="Times New Roman" pitchFamily="18" charset="0"/>
              </a:rPr>
              <a:t>True Negative:</a:t>
            </a:r>
            <a:r>
              <a:rPr lang="en-IN" sz="2400" dirty="0" smtClean="0">
                <a:latin typeface="Times New Roman" pitchFamily="18" charset="0"/>
                <a:cs typeface="Times New Roman" pitchFamily="18" charset="0"/>
              </a:rPr>
              <a:t> Model has given prediction No, and the real or actual value was also No.</a:t>
            </a:r>
          </a:p>
          <a:p>
            <a:pPr algn="just"/>
            <a:r>
              <a:rPr lang="en-IN" sz="2400" b="1" dirty="0" smtClean="0">
                <a:latin typeface="Times New Roman" pitchFamily="18" charset="0"/>
                <a:cs typeface="Times New Roman" pitchFamily="18" charset="0"/>
              </a:rPr>
              <a:t>True Positive:</a:t>
            </a:r>
            <a:r>
              <a:rPr lang="en-IN" sz="2400" dirty="0" smtClean="0">
                <a:latin typeface="Times New Roman" pitchFamily="18" charset="0"/>
                <a:cs typeface="Times New Roman" pitchFamily="18" charset="0"/>
              </a:rPr>
              <a:t> The model has predicted yes, and the actual value was also true.</a:t>
            </a:r>
          </a:p>
          <a:p>
            <a:pPr algn="just"/>
            <a:r>
              <a:rPr lang="en-IN" sz="2400" b="1" dirty="0" smtClean="0">
                <a:latin typeface="Times New Roman" pitchFamily="18" charset="0"/>
                <a:cs typeface="Times New Roman" pitchFamily="18" charset="0"/>
              </a:rPr>
              <a:t>False Negative:</a:t>
            </a:r>
            <a:r>
              <a:rPr lang="en-IN" sz="2400" dirty="0" smtClean="0">
                <a:latin typeface="Times New Roman" pitchFamily="18" charset="0"/>
                <a:cs typeface="Times New Roman" pitchFamily="18" charset="0"/>
              </a:rPr>
              <a:t> The model has predicted no, but the actual value was </a:t>
            </a:r>
            <a:r>
              <a:rPr lang="en-IN" sz="2400" dirty="0" smtClean="0">
                <a:latin typeface="Times New Roman" pitchFamily="18" charset="0"/>
                <a:cs typeface="Times New Roman" pitchFamily="18" charset="0"/>
              </a:rPr>
              <a:t>Yes</a:t>
            </a:r>
            <a:endParaRPr lang="en-IN" sz="2400" dirty="0" smtClean="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False Positive:</a:t>
            </a:r>
            <a:r>
              <a:rPr lang="en-IN" sz="2400" dirty="0" smtClean="0">
                <a:latin typeface="Times New Roman" pitchFamily="18" charset="0"/>
                <a:cs typeface="Times New Roman" pitchFamily="18" charset="0"/>
              </a:rPr>
              <a:t> The model has predicted Yes, but the actual value was No.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03485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1775E6C-9FE7-4AE4-ABE7-2568D95DE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6F1D8699-067D-4768-9F87-3E302B3797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118368F-5B6F-EF1B-5177-F57405C2F528}"/>
              </a:ext>
            </a:extLst>
          </p:cNvPr>
          <p:cNvSpPr>
            <a:spLocks noGrp="1"/>
          </p:cNvSpPr>
          <p:nvPr>
            <p:ph type="title"/>
          </p:nvPr>
        </p:nvSpPr>
        <p:spPr>
          <a:xfrm>
            <a:off x="786652" y="572091"/>
            <a:ext cx="9932896" cy="1148665"/>
          </a:xfrm>
        </p:spPr>
        <p:txBody>
          <a:bodyPr>
            <a:normAutofit/>
          </a:bodyPr>
          <a:lstStyle/>
          <a:p>
            <a:r>
              <a:rPr lang="en-US" b="0" u="sng" dirty="0">
                <a:latin typeface="Times New Roman"/>
                <a:ea typeface="+mj-lt"/>
                <a:cs typeface="+mj-lt"/>
              </a:rPr>
              <a:t>DATA </a:t>
            </a:r>
            <a:r>
              <a:rPr lang="en-US" b="0" u="sng" dirty="0" smtClean="0">
                <a:latin typeface="Times New Roman"/>
                <a:ea typeface="+mj-lt"/>
                <a:cs typeface="+mj-lt"/>
              </a:rPr>
              <a:t>DESCRIPTION</a:t>
            </a:r>
            <a:r>
              <a:rPr lang="en-US" b="0" u="sng" dirty="0">
                <a:latin typeface="Times New Roman"/>
                <a:ea typeface="+mj-lt"/>
                <a:cs typeface="+mj-lt"/>
              </a:rPr>
              <a:t>:</a:t>
            </a:r>
            <a:endParaRPr lang="en-US" dirty="0">
              <a:latin typeface="Times New Roman"/>
              <a:ea typeface="+mj-lt"/>
              <a:cs typeface="+mj-lt"/>
            </a:endParaRPr>
          </a:p>
          <a:p>
            <a:endParaRPr lang="en-US" dirty="0">
              <a:ea typeface="DengXian"/>
            </a:endParaRPr>
          </a:p>
        </p:txBody>
      </p:sp>
      <p:cxnSp>
        <p:nvCxnSpPr>
          <p:cNvPr id="12" name="Straight Connector 11">
            <a:extLst>
              <a:ext uri="{FF2B5EF4-FFF2-40B4-BE49-F238E27FC236}">
                <a16:creationId xmlns:a16="http://schemas.microsoft.com/office/drawing/2014/main" xmlns="" id="{E8A66062-E0FE-4EE7-9840-EC05B87ACF4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A364443-B44B-44C9-B8C4-AED23CB6215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3B4C179-2540-4304-9C9C-2AAAA53EFDC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5950BAB-F521-4A52-A263-D105789771E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3087726-EFA7-48B6-8527-80902BB5587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E972B62-9819-493C-A305-2C04A2D432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B6184E1-4C63-1AAB-75F8-74D5A0B0BA63}"/>
              </a:ext>
            </a:extLst>
          </p:cNvPr>
          <p:cNvSpPr>
            <a:spLocks noGrp="1"/>
          </p:cNvSpPr>
          <p:nvPr>
            <p:ph idx="1"/>
          </p:nvPr>
        </p:nvSpPr>
        <p:spPr>
          <a:xfrm>
            <a:off x="885137" y="1596759"/>
            <a:ext cx="10594254" cy="3941848"/>
          </a:xfrm>
        </p:spPr>
        <p:txBody>
          <a:bodyPr lIns="109728" tIns="109728" rIns="109728" bIns="91440" anchor="ctr">
            <a:noAutofit/>
          </a:bodyPr>
          <a:lstStyle/>
          <a:p>
            <a:pPr marL="0" indent="0" algn="just">
              <a:lnSpc>
                <a:spcPct val="120000"/>
              </a:lnSpc>
              <a:buNone/>
            </a:pPr>
            <a:r>
              <a:rPr lang="en-US" sz="1700" dirty="0">
                <a:latin typeface="Times New Roman"/>
                <a:cs typeface="Times New Roman"/>
              </a:rPr>
              <a:t>In our project we use “IMDB Movie dataset” for analysis of sentiment on movie review for positive and negative accuracy results.</a:t>
            </a:r>
            <a:endParaRPr lang="en-US" sz="1700">
              <a:ea typeface="+mn-lt"/>
              <a:cs typeface="+mn-lt"/>
            </a:endParaRPr>
          </a:p>
          <a:p>
            <a:pPr marL="0" indent="0" algn="just">
              <a:lnSpc>
                <a:spcPct val="110000"/>
              </a:lnSpc>
              <a:buNone/>
            </a:pPr>
            <a:endParaRPr lang="en-US" sz="1700" dirty="0">
              <a:latin typeface="Times New Roman"/>
              <a:ea typeface="+mn-lt"/>
              <a:cs typeface="Times New Roman"/>
            </a:endParaRPr>
          </a:p>
          <a:p>
            <a:pPr marL="0" indent="0" algn="just">
              <a:lnSpc>
                <a:spcPct val="110000"/>
              </a:lnSpc>
              <a:buNone/>
            </a:pPr>
            <a:endParaRPr lang="en-US" sz="1700" dirty="0">
              <a:latin typeface="Times New Roman"/>
              <a:ea typeface="DengXian"/>
              <a:cs typeface="Times New Roman"/>
            </a:endParaRPr>
          </a:p>
          <a:p>
            <a:pPr algn="just">
              <a:lnSpc>
                <a:spcPct val="120000"/>
              </a:lnSpc>
            </a:pPr>
            <a:endParaRPr lang="en-US" sz="1700" dirty="0">
              <a:latin typeface="Times New Roman"/>
              <a:ea typeface="+mn-lt"/>
              <a:cs typeface="Times New Roman"/>
            </a:endParaRPr>
          </a:p>
          <a:p>
            <a:pPr algn="just">
              <a:lnSpc>
                <a:spcPct val="90000"/>
              </a:lnSpc>
            </a:pPr>
            <a:endParaRPr lang="en-US" sz="1600" dirty="0">
              <a:latin typeface="Times New Roman"/>
              <a:ea typeface="+mn-lt"/>
              <a:cs typeface="Times New Roman"/>
            </a:endParaRPr>
          </a:p>
          <a:p>
            <a:pPr algn="just">
              <a:lnSpc>
                <a:spcPct val="90000"/>
              </a:lnSpc>
            </a:pPr>
            <a:endParaRPr lang="en-US" sz="1600" dirty="0">
              <a:ea typeface="DengXian"/>
            </a:endParaRPr>
          </a:p>
        </p:txBody>
      </p:sp>
      <p:pic>
        <p:nvPicPr>
          <p:cNvPr id="5" name="Picture 5" descr="Text, table&#10;&#10;Description automatically generated">
            <a:extLst>
              <a:ext uri="{FF2B5EF4-FFF2-40B4-BE49-F238E27FC236}">
                <a16:creationId xmlns:a16="http://schemas.microsoft.com/office/drawing/2014/main" xmlns="" id="{C87CD8CD-0EAD-1DCA-4C36-3B43D5036C89}"/>
              </a:ext>
            </a:extLst>
          </p:cNvPr>
          <p:cNvPicPr>
            <a:picLocks noChangeAspect="1"/>
          </p:cNvPicPr>
          <p:nvPr/>
        </p:nvPicPr>
        <p:blipFill>
          <a:blip r:embed="rId2"/>
          <a:stretch>
            <a:fillRect/>
          </a:stretch>
        </p:blipFill>
        <p:spPr>
          <a:xfrm>
            <a:off x="694578" y="2974342"/>
            <a:ext cx="10952671" cy="3382222"/>
          </a:xfrm>
          <a:prstGeom prst="rect">
            <a:avLst/>
          </a:prstGeom>
        </p:spPr>
      </p:pic>
    </p:spTree>
    <p:extLst>
      <p:ext uri="{BB962C8B-B14F-4D97-AF65-F5344CB8AC3E}">
        <p14:creationId xmlns:p14="http://schemas.microsoft.com/office/powerpoint/2010/main" xmlns="" val="4203485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1775E6C-9FE7-4AE4-ABE7-2568D95DE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6F1D8699-067D-4768-9F87-3E302B3797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118368F-5B6F-EF1B-5177-F57405C2F528}"/>
              </a:ext>
            </a:extLst>
          </p:cNvPr>
          <p:cNvSpPr>
            <a:spLocks noGrp="1"/>
          </p:cNvSpPr>
          <p:nvPr>
            <p:ph type="title"/>
          </p:nvPr>
        </p:nvSpPr>
        <p:spPr>
          <a:xfrm>
            <a:off x="786652" y="572091"/>
            <a:ext cx="9932896" cy="1148665"/>
          </a:xfrm>
        </p:spPr>
        <p:txBody>
          <a:bodyPr>
            <a:normAutofit/>
          </a:bodyPr>
          <a:lstStyle/>
          <a:p>
            <a:r>
              <a:rPr lang="en-US" b="0" u="sng" dirty="0">
                <a:latin typeface="Times New Roman"/>
                <a:ea typeface="+mj-lt"/>
                <a:cs typeface="+mj-lt"/>
              </a:rPr>
              <a:t>ATTRIBUTE INFORMATION:</a:t>
            </a:r>
            <a:endParaRPr lang="en-US" dirty="0">
              <a:latin typeface="Times New Roman"/>
              <a:ea typeface="+mj-lt"/>
              <a:cs typeface="+mj-lt"/>
            </a:endParaRPr>
          </a:p>
          <a:p>
            <a:endParaRPr lang="en-US" dirty="0">
              <a:ea typeface="DengXian"/>
            </a:endParaRPr>
          </a:p>
        </p:txBody>
      </p:sp>
      <p:cxnSp>
        <p:nvCxnSpPr>
          <p:cNvPr id="12" name="Straight Connector 11">
            <a:extLst>
              <a:ext uri="{FF2B5EF4-FFF2-40B4-BE49-F238E27FC236}">
                <a16:creationId xmlns:a16="http://schemas.microsoft.com/office/drawing/2014/main" xmlns="" id="{E8A66062-E0FE-4EE7-9840-EC05B87ACF4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A364443-B44B-44C9-B8C4-AED23CB6215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3B4C179-2540-4304-9C9C-2AAAA53EFDC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5950BAB-F521-4A52-A263-D105789771E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3087726-EFA7-48B6-8527-80902BB5587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E972B62-9819-493C-A305-2C04A2D432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B6184E1-4C63-1AAB-75F8-74D5A0B0BA63}"/>
              </a:ext>
            </a:extLst>
          </p:cNvPr>
          <p:cNvSpPr>
            <a:spLocks noGrp="1"/>
          </p:cNvSpPr>
          <p:nvPr>
            <p:ph idx="1"/>
          </p:nvPr>
        </p:nvSpPr>
        <p:spPr>
          <a:xfrm>
            <a:off x="784496" y="3034495"/>
            <a:ext cx="11039952" cy="4948263"/>
          </a:xfrm>
        </p:spPr>
        <p:txBody>
          <a:bodyPr lIns="109728" tIns="109728" rIns="109728" bIns="91440" anchor="ctr">
            <a:noAutofit/>
          </a:bodyPr>
          <a:lstStyle/>
          <a:p>
            <a:pPr algn="just">
              <a:lnSpc>
                <a:spcPct val="120000"/>
              </a:lnSpc>
              <a:buFont typeface="Arial"/>
              <a:buChar char="•"/>
            </a:pPr>
            <a:r>
              <a:rPr lang="en-US" sz="2000" b="1" dirty="0">
                <a:latin typeface="Times New Roman"/>
                <a:cs typeface="Times New Roman"/>
              </a:rPr>
              <a:t>Movie Name</a:t>
            </a:r>
            <a:r>
              <a:rPr lang="en-US" sz="2000" dirty="0">
                <a:latin typeface="Times New Roman"/>
                <a:cs typeface="Times New Roman"/>
              </a:rPr>
              <a:t>: This attribute provides the details of name of the movie.</a:t>
            </a:r>
            <a:endParaRPr lang="en-US" sz="2000">
              <a:ea typeface="+mn-lt"/>
              <a:cs typeface="+mn-lt"/>
            </a:endParaRPr>
          </a:p>
          <a:p>
            <a:pPr algn="just">
              <a:lnSpc>
                <a:spcPct val="120000"/>
              </a:lnSpc>
              <a:buFont typeface="Arial"/>
              <a:buChar char="•"/>
            </a:pPr>
            <a:r>
              <a:rPr lang="en-US" sz="2000" b="1" dirty="0">
                <a:latin typeface="Times New Roman"/>
                <a:cs typeface="Times New Roman"/>
              </a:rPr>
              <a:t>Year of release</a:t>
            </a:r>
            <a:r>
              <a:rPr lang="en-US" sz="2000" dirty="0">
                <a:latin typeface="Times New Roman"/>
                <a:cs typeface="Times New Roman"/>
              </a:rPr>
              <a:t>: Attribute gives the information of year in which movie released.</a:t>
            </a:r>
            <a:endParaRPr lang="en-US" sz="2000">
              <a:ea typeface="+mn-lt"/>
              <a:cs typeface="+mn-lt"/>
            </a:endParaRPr>
          </a:p>
          <a:p>
            <a:pPr algn="just">
              <a:lnSpc>
                <a:spcPct val="120000"/>
              </a:lnSpc>
              <a:buFont typeface="Arial"/>
              <a:buChar char="•"/>
            </a:pPr>
            <a:r>
              <a:rPr lang="en-US" sz="2000" b="1" dirty="0">
                <a:latin typeface="Times New Roman"/>
                <a:cs typeface="Times New Roman"/>
              </a:rPr>
              <a:t>Watch time</a:t>
            </a:r>
            <a:r>
              <a:rPr lang="en-US" sz="2000" dirty="0">
                <a:latin typeface="Times New Roman"/>
                <a:cs typeface="Times New Roman"/>
              </a:rPr>
              <a:t>: The duration of movie runtime is specified in this column.</a:t>
            </a:r>
            <a:endParaRPr lang="en-US" sz="2000">
              <a:ea typeface="+mn-lt"/>
              <a:cs typeface="+mn-lt"/>
            </a:endParaRPr>
          </a:p>
          <a:p>
            <a:pPr algn="just">
              <a:lnSpc>
                <a:spcPct val="120000"/>
              </a:lnSpc>
              <a:buFont typeface="Arial"/>
              <a:buChar char="•"/>
            </a:pPr>
            <a:r>
              <a:rPr lang="en-US" sz="2000" b="1" dirty="0">
                <a:latin typeface="Times New Roman"/>
                <a:cs typeface="Times New Roman"/>
              </a:rPr>
              <a:t>Movie Rating</a:t>
            </a:r>
            <a:r>
              <a:rPr lang="en-US" sz="2000" dirty="0">
                <a:latin typeface="Times New Roman"/>
                <a:cs typeface="Times New Roman"/>
              </a:rPr>
              <a:t>: The ratings given by the viewers are provided.</a:t>
            </a:r>
            <a:endParaRPr lang="en-US" sz="2000">
              <a:ea typeface="+mn-lt"/>
              <a:cs typeface="+mn-lt"/>
            </a:endParaRPr>
          </a:p>
          <a:p>
            <a:pPr algn="just">
              <a:lnSpc>
                <a:spcPct val="120000"/>
              </a:lnSpc>
              <a:buFont typeface="Arial"/>
              <a:buChar char="•"/>
            </a:pPr>
            <a:r>
              <a:rPr lang="en-US" sz="2000" b="1" dirty="0">
                <a:latin typeface="Times New Roman"/>
                <a:cs typeface="Times New Roman"/>
              </a:rPr>
              <a:t>Description</a:t>
            </a:r>
            <a:r>
              <a:rPr lang="en-US" sz="2000" dirty="0">
                <a:latin typeface="Times New Roman"/>
                <a:cs typeface="Times New Roman"/>
              </a:rPr>
              <a:t>: Movie descriptions are specified in this column.</a:t>
            </a:r>
            <a:endParaRPr lang="en-US" sz="2000">
              <a:ea typeface="+mn-lt"/>
              <a:cs typeface="+mn-lt"/>
            </a:endParaRPr>
          </a:p>
          <a:p>
            <a:pPr algn="just">
              <a:lnSpc>
                <a:spcPct val="120000"/>
              </a:lnSpc>
              <a:buFont typeface="Arial"/>
              <a:buChar char="•"/>
            </a:pPr>
            <a:r>
              <a:rPr lang="en-US" sz="2000" b="1" dirty="0">
                <a:latin typeface="Times New Roman"/>
                <a:cs typeface="Times New Roman"/>
              </a:rPr>
              <a:t>Genre</a:t>
            </a:r>
            <a:r>
              <a:rPr lang="en-US" sz="2000" dirty="0">
                <a:latin typeface="Times New Roman"/>
                <a:cs typeface="Times New Roman"/>
              </a:rPr>
              <a:t>: Contains Category of the movie.</a:t>
            </a:r>
            <a:endParaRPr lang="en-US" sz="2000">
              <a:ea typeface="+mn-lt"/>
              <a:cs typeface="+mn-lt"/>
            </a:endParaRPr>
          </a:p>
          <a:p>
            <a:pPr algn="just">
              <a:lnSpc>
                <a:spcPct val="120000"/>
              </a:lnSpc>
              <a:buFont typeface="Arial"/>
              <a:buChar char="•"/>
            </a:pPr>
            <a:r>
              <a:rPr lang="en-US" sz="2000" b="1" dirty="0">
                <a:latin typeface="Times New Roman"/>
                <a:cs typeface="Times New Roman"/>
              </a:rPr>
              <a:t>Reviews</a:t>
            </a:r>
            <a:r>
              <a:rPr lang="en-US" sz="2000" dirty="0">
                <a:latin typeface="Times New Roman"/>
                <a:cs typeface="Times New Roman"/>
              </a:rPr>
              <a:t>: This column provides the details regarding the reviews of a movie.</a:t>
            </a:r>
            <a:endParaRPr lang="en-US" sz="2000">
              <a:ea typeface="+mn-lt"/>
              <a:cs typeface="+mn-lt"/>
            </a:endParaRPr>
          </a:p>
          <a:p>
            <a:pPr algn="just">
              <a:lnSpc>
                <a:spcPct val="120000"/>
              </a:lnSpc>
              <a:buFont typeface="Arial"/>
              <a:buChar char="•"/>
            </a:pPr>
            <a:r>
              <a:rPr lang="en-US" sz="2000" b="1" dirty="0">
                <a:latin typeface="Times New Roman"/>
                <a:cs typeface="Times New Roman"/>
              </a:rPr>
              <a:t>Sentiment</a:t>
            </a:r>
            <a:r>
              <a:rPr lang="en-US" sz="2000" dirty="0">
                <a:latin typeface="Times New Roman"/>
                <a:cs typeface="Times New Roman"/>
              </a:rPr>
              <a:t>: Feelings expressed by the reviewers are specified in this attribute.</a:t>
            </a:r>
            <a:endParaRPr lang="en-US" sz="2000">
              <a:ea typeface="+mn-lt"/>
              <a:cs typeface="+mn-lt"/>
            </a:endParaRPr>
          </a:p>
          <a:p>
            <a:pPr algn="just">
              <a:lnSpc>
                <a:spcPct val="120000"/>
              </a:lnSpc>
              <a:buFont typeface="Arial"/>
              <a:buChar char="•"/>
            </a:pPr>
            <a:endParaRPr lang="en-US" sz="1700" dirty="0">
              <a:ea typeface="+mn-lt"/>
              <a:cs typeface="+mn-lt"/>
            </a:endParaRPr>
          </a:p>
          <a:p>
            <a:pPr marL="0" indent="0" algn="just">
              <a:lnSpc>
                <a:spcPct val="120000"/>
              </a:lnSpc>
              <a:buNone/>
            </a:pPr>
            <a:endParaRPr lang="en-US" sz="1700" dirty="0">
              <a:latin typeface="Times New Roman"/>
              <a:ea typeface="+mn-lt"/>
              <a:cs typeface="Times New Roman"/>
            </a:endParaRPr>
          </a:p>
          <a:p>
            <a:pPr marL="0" indent="0" algn="just">
              <a:lnSpc>
                <a:spcPct val="110000"/>
              </a:lnSpc>
              <a:buNone/>
            </a:pPr>
            <a:endParaRPr lang="en-US" sz="1700" dirty="0">
              <a:latin typeface="Times New Roman"/>
              <a:ea typeface="DengXian"/>
              <a:cs typeface="Times New Roman"/>
            </a:endParaRPr>
          </a:p>
          <a:p>
            <a:pPr algn="just">
              <a:lnSpc>
                <a:spcPct val="120000"/>
              </a:lnSpc>
            </a:pPr>
            <a:endParaRPr lang="en-US" sz="1700" dirty="0">
              <a:latin typeface="Times New Roman"/>
              <a:ea typeface="+mn-lt"/>
              <a:cs typeface="Times New Roman"/>
            </a:endParaRPr>
          </a:p>
          <a:p>
            <a:pPr algn="just">
              <a:lnSpc>
                <a:spcPct val="90000"/>
              </a:lnSpc>
            </a:pPr>
            <a:endParaRPr lang="en-US" sz="1600" dirty="0">
              <a:latin typeface="Times New Roman"/>
              <a:ea typeface="+mn-lt"/>
              <a:cs typeface="Times New Roman"/>
            </a:endParaRPr>
          </a:p>
          <a:p>
            <a:pPr algn="just">
              <a:lnSpc>
                <a:spcPct val="90000"/>
              </a:lnSpc>
            </a:pPr>
            <a:endParaRPr lang="en-US" sz="1600" dirty="0">
              <a:ea typeface="DengXian"/>
            </a:endParaRPr>
          </a:p>
        </p:txBody>
      </p:sp>
    </p:spTree>
    <p:extLst>
      <p:ext uri="{BB962C8B-B14F-4D97-AF65-F5344CB8AC3E}">
        <p14:creationId xmlns:p14="http://schemas.microsoft.com/office/powerpoint/2010/main" xmlns="" val="3464014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1775E6C-9FE7-4AE4-ABE7-2568D95DE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buFont typeface="Arial"/>
              <a:buChar char="•"/>
            </a:pPr>
            <a:r>
              <a:rPr lang="en-US" dirty="0" smtClean="0">
                <a:latin typeface="Times New Roman"/>
                <a:cs typeface="Times New Roman"/>
              </a:rPr>
              <a:t> </a:t>
            </a:r>
            <a:r>
              <a:rPr lang="en-US" dirty="0" err="1" smtClean="0">
                <a:latin typeface="Times New Roman"/>
                <a:cs typeface="Times New Roman"/>
              </a:rPr>
              <a:t>usof</a:t>
            </a:r>
            <a:r>
              <a:rPr lang="en-US" dirty="0" smtClean="0">
                <a:latin typeface="Times New Roman"/>
                <a:cs typeface="Times New Roman"/>
              </a:rPr>
              <a:t> </a:t>
            </a:r>
            <a:r>
              <a:rPr lang="en-US" dirty="0" smtClean="0">
                <a:latin typeface="Times New Roman"/>
                <a:cs typeface="Times New Roman"/>
              </a:rPr>
              <a:t>a dataset, branches represent the decision rules</a:t>
            </a:r>
            <a:r>
              <a:rPr lang="en-US" b="1" dirty="0" smtClean="0">
                <a:latin typeface="Times New Roman"/>
                <a:cs typeface="Times New Roman"/>
              </a:rPr>
              <a:t> </a:t>
            </a:r>
            <a:r>
              <a:rPr lang="en-US" dirty="0" smtClean="0">
                <a:latin typeface="Times New Roman"/>
                <a:cs typeface="Times New Roman"/>
              </a:rPr>
              <a:t>and</a:t>
            </a:r>
            <a:r>
              <a:rPr lang="en-US" b="1" dirty="0" smtClean="0">
                <a:latin typeface="Times New Roman"/>
                <a:cs typeface="Times New Roman"/>
              </a:rPr>
              <a:t> </a:t>
            </a:r>
            <a:r>
              <a:rPr lang="en-US" dirty="0" smtClean="0">
                <a:latin typeface="Times New Roman"/>
                <a:cs typeface="Times New Roman"/>
              </a:rPr>
              <a:t>each leaf node represents the outcome</a:t>
            </a:r>
            <a:r>
              <a:rPr lang="en-US" i="1" dirty="0" smtClean="0">
                <a:latin typeface="Times New Roman"/>
                <a:cs typeface="Times New Roman"/>
              </a:rPr>
              <a:t>.</a:t>
            </a:r>
            <a:r>
              <a:rPr lang="en-US" dirty="0" smtClean="0">
                <a:latin typeface="Times New Roman"/>
                <a:cs typeface="Times New Roman"/>
              </a:rPr>
              <a:t> It is a graphical representation for getting all the possible solutions to a problem/decision based on given conditions</a:t>
            </a:r>
            <a:r>
              <a:rPr lang="en-US" i="1" dirty="0" smtClean="0">
                <a:latin typeface="Times New Roman"/>
                <a:cs typeface="Times New Roman"/>
              </a:rPr>
              <a:t>.</a:t>
            </a:r>
            <a:r>
              <a:rPr lang="en-US" dirty="0" smtClean="0">
                <a:latin typeface="Times New Roman"/>
                <a:cs typeface="Times New Roman"/>
              </a:rPr>
              <a:t> It is called a decision tree because, similar to a tree, it starts with the root node, which expands on further branches and constructs a tree-like structure.</a:t>
            </a:r>
            <a:endParaRPr lang="en-US" dirty="0">
              <a:ea typeface="+mn-lt"/>
              <a:cs typeface="+mn-lt"/>
            </a:endParaRPr>
          </a:p>
        </p:txBody>
      </p:sp>
      <p:sp>
        <p:nvSpPr>
          <p:cNvPr id="10" name="Rectangle 9">
            <a:extLst>
              <a:ext uri="{FF2B5EF4-FFF2-40B4-BE49-F238E27FC236}">
                <a16:creationId xmlns:a16="http://schemas.microsoft.com/office/drawing/2014/main" xmlns="" id="{6F1D8699-067D-4768-9F87-3E302B3797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118368F-5B6F-EF1B-5177-F57405C2F528}"/>
              </a:ext>
            </a:extLst>
          </p:cNvPr>
          <p:cNvSpPr>
            <a:spLocks noGrp="1"/>
          </p:cNvSpPr>
          <p:nvPr>
            <p:ph type="title"/>
          </p:nvPr>
        </p:nvSpPr>
        <p:spPr>
          <a:xfrm>
            <a:off x="786652" y="572091"/>
            <a:ext cx="9932896" cy="1148665"/>
          </a:xfrm>
        </p:spPr>
        <p:txBody>
          <a:bodyPr>
            <a:normAutofit/>
          </a:bodyPr>
          <a:lstStyle/>
          <a:p>
            <a:r>
              <a:rPr lang="en-US" b="0" u="sng" dirty="0">
                <a:latin typeface="Times New Roman"/>
                <a:ea typeface="+mj-lt"/>
                <a:cs typeface="+mj-lt"/>
              </a:rPr>
              <a:t>ALGORITHMS USED:</a:t>
            </a:r>
            <a:endParaRPr lang="en-US" dirty="0">
              <a:latin typeface="Times New Roman"/>
              <a:ea typeface="+mj-lt"/>
              <a:cs typeface="+mj-lt"/>
            </a:endParaRPr>
          </a:p>
          <a:p>
            <a:endParaRPr lang="en-US" dirty="0">
              <a:ea typeface="DengXian"/>
            </a:endParaRPr>
          </a:p>
        </p:txBody>
      </p:sp>
      <p:cxnSp>
        <p:nvCxnSpPr>
          <p:cNvPr id="12" name="Straight Connector 11">
            <a:extLst>
              <a:ext uri="{FF2B5EF4-FFF2-40B4-BE49-F238E27FC236}">
                <a16:creationId xmlns:a16="http://schemas.microsoft.com/office/drawing/2014/main" xmlns="" id="{E8A66062-E0FE-4EE7-9840-EC05B87ACF4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A364443-B44B-44C9-B8C4-AED23CB6215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3B4C179-2540-4304-9C9C-2AAAA53EFDC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5950BAB-F521-4A52-A263-D105789771E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3087726-EFA7-48B6-8527-80902BB5587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E972B62-9819-493C-A305-2C04A2D432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B6184E1-4C63-1AAB-75F8-74D5A0B0BA63}"/>
              </a:ext>
            </a:extLst>
          </p:cNvPr>
          <p:cNvSpPr>
            <a:spLocks noGrp="1"/>
          </p:cNvSpPr>
          <p:nvPr>
            <p:ph idx="1"/>
          </p:nvPr>
        </p:nvSpPr>
        <p:spPr>
          <a:xfrm>
            <a:off x="156754" y="3866608"/>
            <a:ext cx="11848012" cy="4441371"/>
          </a:xfrm>
        </p:spPr>
        <p:txBody>
          <a:bodyPr lIns="109728" tIns="109728" rIns="109728" bIns="91440" anchor="ctr">
            <a:noAutofit/>
          </a:bodyPr>
          <a:lstStyle/>
          <a:p>
            <a:pPr algn="just">
              <a:lnSpc>
                <a:spcPct val="120000"/>
              </a:lnSpc>
              <a:buFont typeface="Arial"/>
              <a:buChar char="•"/>
            </a:pPr>
            <a:r>
              <a:rPr lang="en-US" sz="2000" b="1" dirty="0" smtClean="0">
                <a:latin typeface="Times New Roman" pitchFamily="18" charset="0"/>
                <a:cs typeface="Times New Roman" pitchFamily="18" charset="0"/>
              </a:rPr>
              <a:t>Support Vector Machine: </a:t>
            </a:r>
            <a:endParaRPr lang="en-US" sz="2000" b="1" dirty="0" smtClean="0">
              <a:latin typeface="Times New Roman" pitchFamily="18" charset="0"/>
              <a:cs typeface="Times New Roman" pitchFamily="18" charset="0"/>
            </a:endParaRPr>
          </a:p>
          <a:p>
            <a:pPr lvl="1" algn="just">
              <a:lnSpc>
                <a:spcPct val="120000"/>
              </a:lnSpc>
              <a:buFont typeface="Wingdings" pitchFamily="2" charset="2"/>
              <a:buChar char="v"/>
            </a:pPr>
            <a:r>
              <a:rPr lang="en-US" sz="1700" dirty="0" smtClean="0">
                <a:latin typeface="Times New Roman" pitchFamily="18" charset="0"/>
                <a:cs typeface="Times New Roman" pitchFamily="18" charset="0"/>
              </a:rPr>
              <a:t>SVM </a:t>
            </a:r>
            <a:r>
              <a:rPr lang="en-US" sz="1700" dirty="0" smtClean="0">
                <a:latin typeface="Times New Roman" pitchFamily="18" charset="0"/>
                <a:cs typeface="Times New Roman" pitchFamily="18" charset="0"/>
              </a:rPr>
              <a:t>algorithm is used to create the best line or decision boundary that can segregate n-dimensional space into classes so that we can easily put the new data point in the correct category in the future.</a:t>
            </a:r>
          </a:p>
          <a:p>
            <a:pPr lvl="1" algn="just">
              <a:lnSpc>
                <a:spcPct val="120000"/>
              </a:lnSpc>
              <a:buFont typeface="Wingdings" pitchFamily="2" charset="2"/>
              <a:buChar char="v"/>
            </a:pPr>
            <a:r>
              <a:rPr lang="en-US" sz="1600" dirty="0" smtClean="0">
                <a:latin typeface="Times New Roman" pitchFamily="18" charset="0"/>
                <a:cs typeface="Times New Roman" pitchFamily="18" charset="0"/>
              </a:rPr>
              <a:t>This best decision boundary is called Hyperplane.</a:t>
            </a:r>
          </a:p>
          <a:p>
            <a:pPr lvl="1" algn="just">
              <a:lnSpc>
                <a:spcPct val="120000"/>
              </a:lnSpc>
              <a:buFont typeface="Wingdings" pitchFamily="2" charset="2"/>
              <a:buChar char="v"/>
            </a:pPr>
            <a:r>
              <a:rPr lang="en-US" sz="1600" dirty="0" smtClean="0">
                <a:latin typeface="Times New Roman" pitchFamily="18" charset="0"/>
                <a:cs typeface="Times New Roman" pitchFamily="18" charset="0"/>
              </a:rPr>
              <a:t>SVM chooses the extreme points/vectors that help in creating the hyperplane.</a:t>
            </a:r>
          </a:p>
          <a:p>
            <a:pPr lvl="1" algn="just">
              <a:lnSpc>
                <a:spcPct val="120000"/>
              </a:lnSpc>
              <a:buFont typeface="Wingdings" pitchFamily="2" charset="2"/>
              <a:buChar char="v"/>
            </a:pPr>
            <a:r>
              <a:rPr lang="en-US" sz="1600" dirty="0" smtClean="0">
                <a:latin typeface="Times New Roman" pitchFamily="18" charset="0"/>
                <a:cs typeface="Times New Roman" pitchFamily="18" charset="0"/>
              </a:rPr>
              <a:t>These extreme points are called as Support Vectors and hence the algorithm is termed as Support Vector Machine</a:t>
            </a: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algn="just">
              <a:lnSpc>
                <a:spcPct val="120000"/>
              </a:lnSpc>
            </a:pPr>
            <a:r>
              <a:rPr lang="en-US" sz="2000" b="1" dirty="0" smtClean="0">
                <a:latin typeface="Times New Roman" pitchFamily="18" charset="0"/>
                <a:cs typeface="Times New Roman" pitchFamily="18" charset="0"/>
              </a:rPr>
              <a:t>Decision Tree </a:t>
            </a:r>
            <a:r>
              <a:rPr lang="en-US" sz="2000" b="1" dirty="0" smtClean="0">
                <a:latin typeface="Times New Roman" pitchFamily="18" charset="0"/>
                <a:cs typeface="Times New Roman" pitchFamily="18" charset="0"/>
              </a:rPr>
              <a:t>Classification</a:t>
            </a:r>
            <a:r>
              <a:rPr lang="en-US" sz="2000" dirty="0" smtClean="0">
                <a:latin typeface="Times New Roman" pitchFamily="18" charset="0"/>
                <a:cs typeface="Times New Roman" pitchFamily="18" charset="0"/>
              </a:rPr>
              <a:t>:</a:t>
            </a:r>
          </a:p>
          <a:p>
            <a:pPr lvl="1" algn="just">
              <a:lnSpc>
                <a:spcPct val="120000"/>
              </a:lnSpc>
              <a:buFont typeface="Wingdings" pitchFamily="2" charset="2"/>
              <a:buChar char="v"/>
            </a:pPr>
            <a:r>
              <a:rPr lang="en-US" sz="1600" dirty="0" smtClean="0">
                <a:latin typeface="Times New Roman" pitchFamily="18" charset="0"/>
                <a:cs typeface="Times New Roman" pitchFamily="18" charset="0"/>
              </a:rPr>
              <a:t>Decision </a:t>
            </a:r>
            <a:r>
              <a:rPr lang="en-US" sz="1600" dirty="0" smtClean="0">
                <a:latin typeface="Times New Roman" pitchFamily="18" charset="0"/>
                <a:cs typeface="Times New Roman" pitchFamily="18" charset="0"/>
              </a:rPr>
              <a:t>Tree is a supervised learning technique</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that can be used for both classification and Regression </a:t>
            </a:r>
            <a:r>
              <a:rPr lang="en-US" sz="1600" dirty="0" smtClean="0">
                <a:latin typeface="Times New Roman" pitchFamily="18" charset="0"/>
                <a:cs typeface="Times New Roman" pitchFamily="18" charset="0"/>
              </a:rPr>
              <a:t>problems.</a:t>
            </a:r>
          </a:p>
          <a:p>
            <a:pPr lvl="1" algn="just">
              <a:lnSpc>
                <a:spcPct val="120000"/>
              </a:lnSpc>
              <a:buFont typeface="Wingdings" pitchFamily="2" charset="2"/>
              <a:buChar char="v"/>
            </a:pPr>
            <a:r>
              <a:rPr lang="en-US" sz="1600" dirty="0" smtClean="0">
                <a:latin typeface="Times New Roman" pitchFamily="18" charset="0"/>
                <a:cs typeface="Times New Roman" pitchFamily="18" charset="0"/>
              </a:rPr>
              <a:t>It </a:t>
            </a:r>
            <a:r>
              <a:rPr lang="en-US" sz="1600" dirty="0" smtClean="0">
                <a:latin typeface="Times New Roman" pitchFamily="18" charset="0"/>
                <a:cs typeface="Times New Roman" pitchFamily="18" charset="0"/>
              </a:rPr>
              <a:t>is a tree-structured classifier, where</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internal nodes represent the features of a dataset, branches represent the decision rules</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and</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each leaf node represents the outcome</a:t>
            </a:r>
            <a:r>
              <a:rPr lang="en-US" sz="1600" i="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lvl="1" algn="just">
              <a:lnSpc>
                <a:spcPct val="120000"/>
              </a:lnSpc>
              <a:buFont typeface="Wingdings" pitchFamily="2" charset="2"/>
              <a:buChar char="v"/>
            </a:pPr>
            <a:r>
              <a:rPr lang="en-US" sz="1600" dirty="0" smtClean="0">
                <a:latin typeface="Times New Roman" pitchFamily="18" charset="0"/>
                <a:cs typeface="Times New Roman" pitchFamily="18" charset="0"/>
              </a:rPr>
              <a:t>It </a:t>
            </a:r>
            <a:r>
              <a:rPr lang="en-US" sz="1600" dirty="0" smtClean="0">
                <a:latin typeface="Times New Roman" pitchFamily="18" charset="0"/>
                <a:cs typeface="Times New Roman" pitchFamily="18" charset="0"/>
              </a:rPr>
              <a:t>is a graphical representation for getting all the possible solutions to a problem/decision based on given conditions</a:t>
            </a:r>
            <a:r>
              <a:rPr lang="en-US" sz="1600" i="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It is called a decision tree because, similar to a tree, it starts with the root node, which expands on further branches and constructs a tree-like structure.</a:t>
            </a:r>
            <a:endParaRPr lang="en-US" sz="1600" dirty="0" smtClean="0">
              <a:latin typeface="Times New Roman" pitchFamily="18" charset="0"/>
              <a:ea typeface="+mn-lt"/>
              <a:cs typeface="Times New Roman" pitchFamily="18" charset="0"/>
            </a:endParaRPr>
          </a:p>
          <a:p>
            <a:pPr algn="just">
              <a:lnSpc>
                <a:spcPct val="120000"/>
              </a:lnSpc>
              <a:buFont typeface="Arial"/>
              <a:buChar char="•"/>
            </a:pPr>
            <a:endParaRPr lang="en-US" sz="2000" dirty="0" smtClean="0">
              <a:ea typeface="+mn-lt"/>
              <a:cs typeface="+mn-lt"/>
            </a:endParaRPr>
          </a:p>
          <a:p>
            <a:pPr algn="just">
              <a:lnSpc>
                <a:spcPct val="120000"/>
              </a:lnSpc>
              <a:buFont typeface="Arial"/>
              <a:buChar char="•"/>
            </a:pPr>
            <a:endParaRPr lang="en-US" sz="2000" dirty="0">
              <a:latin typeface="Times New Roman"/>
              <a:ea typeface="+mn-lt"/>
              <a:cs typeface="Times New Roman"/>
            </a:endParaRPr>
          </a:p>
          <a:p>
            <a:pPr algn="just">
              <a:lnSpc>
                <a:spcPct val="120000"/>
              </a:lnSpc>
              <a:buFont typeface="Arial"/>
              <a:buChar char="•"/>
            </a:pPr>
            <a:endParaRPr lang="en-US" sz="1700" dirty="0">
              <a:ea typeface="+mn-lt"/>
              <a:cs typeface="+mn-lt"/>
            </a:endParaRPr>
          </a:p>
          <a:p>
            <a:pPr marL="0" indent="0" algn="just">
              <a:lnSpc>
                <a:spcPct val="120000"/>
              </a:lnSpc>
              <a:buNone/>
            </a:pPr>
            <a:endParaRPr lang="en-US" sz="1700" dirty="0">
              <a:latin typeface="Times New Roman"/>
              <a:ea typeface="+mn-lt"/>
              <a:cs typeface="Times New Roman"/>
            </a:endParaRPr>
          </a:p>
          <a:p>
            <a:pPr marL="0" indent="0" algn="just">
              <a:lnSpc>
                <a:spcPct val="110000"/>
              </a:lnSpc>
              <a:buNone/>
            </a:pPr>
            <a:endParaRPr lang="en-US" sz="1700" dirty="0">
              <a:latin typeface="Times New Roman"/>
              <a:ea typeface="DengXian"/>
              <a:cs typeface="Times New Roman"/>
            </a:endParaRPr>
          </a:p>
          <a:p>
            <a:pPr algn="just">
              <a:lnSpc>
                <a:spcPct val="120000"/>
              </a:lnSpc>
            </a:pPr>
            <a:endParaRPr lang="en-US" sz="1700" dirty="0">
              <a:latin typeface="Times New Roman"/>
              <a:ea typeface="+mn-lt"/>
              <a:cs typeface="Times New Roman"/>
            </a:endParaRPr>
          </a:p>
          <a:p>
            <a:pPr algn="just">
              <a:lnSpc>
                <a:spcPct val="90000"/>
              </a:lnSpc>
            </a:pPr>
            <a:endParaRPr lang="en-US" sz="1600" dirty="0">
              <a:latin typeface="Times New Roman"/>
              <a:ea typeface="+mn-lt"/>
              <a:cs typeface="Times New Roman"/>
            </a:endParaRPr>
          </a:p>
          <a:p>
            <a:pPr algn="just">
              <a:lnSpc>
                <a:spcPct val="90000"/>
              </a:lnSpc>
            </a:pPr>
            <a:endParaRPr lang="en-US" sz="1600" dirty="0">
              <a:ea typeface="DengXian"/>
            </a:endParaRPr>
          </a:p>
        </p:txBody>
      </p:sp>
    </p:spTree>
    <p:extLst>
      <p:ext uri="{BB962C8B-B14F-4D97-AF65-F5344CB8AC3E}">
        <p14:creationId xmlns:p14="http://schemas.microsoft.com/office/powerpoint/2010/main" xmlns="" val="3656617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2EFA19-629E-41B4-BA63-8D3D4BF57512}"/>
              </a:ext>
            </a:extLst>
          </p:cNvPr>
          <p:cNvSpPr>
            <a:spLocks noGrp="1"/>
          </p:cNvSpPr>
          <p:nvPr>
            <p:ph idx="1"/>
          </p:nvPr>
        </p:nvSpPr>
        <p:spPr>
          <a:xfrm>
            <a:off x="697302" y="557441"/>
            <a:ext cx="10423584" cy="5562801"/>
          </a:xfrm>
        </p:spPr>
        <p:txBody>
          <a:bodyPr lIns="109728" tIns="109728" rIns="109728" bIns="91440" anchor="t"/>
          <a:lstStyle/>
          <a:p>
            <a:pPr algn="just">
              <a:lnSpc>
                <a:spcPct val="120000"/>
              </a:lnSpc>
            </a:pPr>
            <a:r>
              <a:rPr lang="en-IN" sz="1800" b="1" dirty="0" smtClean="0">
                <a:latin typeface="Times New Roman"/>
                <a:cs typeface="Times New Roman"/>
              </a:rPr>
              <a:t>Naïve</a:t>
            </a:r>
            <a:r>
              <a:rPr lang="en-IN" sz="1800" b="1" dirty="0">
                <a:latin typeface="Times New Roman"/>
                <a:cs typeface="Times New Roman"/>
              </a:rPr>
              <a:t> Bayes: </a:t>
            </a:r>
            <a:endParaRPr lang="en-IN" sz="1800" b="1" dirty="0" smtClean="0">
              <a:latin typeface="Times New Roman"/>
              <a:cs typeface="Times New Roman"/>
            </a:endParaRPr>
          </a:p>
          <a:p>
            <a:pPr lvl="1" algn="just">
              <a:lnSpc>
                <a:spcPct val="120000"/>
              </a:lnSpc>
              <a:buFont typeface="Wingdings" pitchFamily="2" charset="2"/>
              <a:buChar char="v"/>
            </a:pPr>
            <a:r>
              <a:rPr lang="en-IN" sz="1600" dirty="0" smtClean="0">
                <a:latin typeface="Times New Roman"/>
                <a:cs typeface="Times New Roman"/>
              </a:rPr>
              <a:t>It </a:t>
            </a:r>
            <a:r>
              <a:rPr lang="en-IN" sz="1600" dirty="0">
                <a:latin typeface="Times New Roman"/>
                <a:cs typeface="Times New Roman"/>
              </a:rPr>
              <a:t>is a classification algorithm, primarily used for text classification involving high dimensional training data sets. Example spam filtering, sentiment analysis etc</a:t>
            </a:r>
            <a:r>
              <a:rPr lang="en-IN" sz="1600" dirty="0" smtClean="0">
                <a:latin typeface="Times New Roman"/>
                <a:cs typeface="Times New Roman"/>
              </a:rPr>
              <a:t>.</a:t>
            </a:r>
          </a:p>
          <a:p>
            <a:pPr lvl="1" algn="just">
              <a:lnSpc>
                <a:spcPct val="120000"/>
              </a:lnSpc>
              <a:buFont typeface="Wingdings" pitchFamily="2" charset="2"/>
              <a:buChar char="v"/>
            </a:pPr>
            <a:r>
              <a:rPr lang="en-IN" sz="1600" dirty="0" smtClean="0">
                <a:latin typeface="Times New Roman"/>
                <a:cs typeface="Times New Roman"/>
              </a:rPr>
              <a:t> </a:t>
            </a:r>
            <a:r>
              <a:rPr lang="en-IN" sz="1600" dirty="0">
                <a:latin typeface="Times New Roman"/>
                <a:cs typeface="Times New Roman"/>
              </a:rPr>
              <a:t>This algorithm learns the probability of an object with certain features belonging to a particular </a:t>
            </a:r>
            <a:r>
              <a:rPr lang="en-IN" sz="1600" dirty="0" smtClean="0">
                <a:latin typeface="Times New Roman"/>
                <a:cs typeface="Times New Roman"/>
              </a:rPr>
              <a:t>class</a:t>
            </a:r>
            <a:r>
              <a:rPr lang="en-IN" sz="1600" dirty="0">
                <a:latin typeface="Times New Roman"/>
                <a:cs typeface="Times New Roman"/>
              </a:rPr>
              <a:t>. It is a probabilistic classifier. </a:t>
            </a:r>
            <a:endParaRPr lang="en-IN" sz="1600" dirty="0" smtClean="0">
              <a:latin typeface="Times New Roman"/>
              <a:cs typeface="Times New Roman"/>
            </a:endParaRPr>
          </a:p>
          <a:p>
            <a:pPr lvl="1" algn="just">
              <a:lnSpc>
                <a:spcPct val="120000"/>
              </a:lnSpc>
              <a:buFont typeface="Wingdings" pitchFamily="2" charset="2"/>
              <a:buChar char="v"/>
            </a:pPr>
            <a:r>
              <a:rPr lang="en-IN" sz="1600" dirty="0" smtClean="0">
                <a:latin typeface="Times New Roman"/>
                <a:cs typeface="Times New Roman"/>
              </a:rPr>
              <a:t>This </a:t>
            </a:r>
            <a:r>
              <a:rPr lang="en-IN" sz="1600" dirty="0">
                <a:latin typeface="Times New Roman"/>
                <a:cs typeface="Times New Roman"/>
              </a:rPr>
              <a:t>algorithm is called Naive Bayes because it makes a naive assumption that occurrence of certain features is independent of each other which in reality is not the case.</a:t>
            </a:r>
            <a:endParaRPr lang="en-IN" sz="1600" dirty="0">
              <a:ea typeface="+mn-lt"/>
              <a:cs typeface="+mn-lt"/>
            </a:endParaRPr>
          </a:p>
          <a:p>
            <a:pPr algn="just">
              <a:lnSpc>
                <a:spcPct val="120000"/>
              </a:lnSpc>
              <a:buFont typeface="Arial,Sans-Serif"/>
              <a:buChar char="•"/>
            </a:pPr>
            <a:r>
              <a:rPr lang="en-US" sz="1800" b="1" dirty="0">
                <a:latin typeface="Times New Roman"/>
                <a:cs typeface="Times New Roman"/>
              </a:rPr>
              <a:t>Logistic Regression: </a:t>
            </a:r>
            <a:endParaRPr lang="en-US" sz="1800" b="1" dirty="0" smtClean="0">
              <a:latin typeface="Times New Roman"/>
              <a:cs typeface="Times New Roman"/>
            </a:endParaRPr>
          </a:p>
          <a:p>
            <a:pPr lvl="1" algn="just">
              <a:lnSpc>
                <a:spcPct val="120000"/>
              </a:lnSpc>
              <a:buFont typeface="Wingdings" pitchFamily="2" charset="2"/>
              <a:buChar char="v"/>
            </a:pPr>
            <a:r>
              <a:rPr lang="en-US" sz="1600" dirty="0" smtClean="0">
                <a:latin typeface="Times New Roman"/>
                <a:cs typeface="Times New Roman"/>
              </a:rPr>
              <a:t>Logistic </a:t>
            </a:r>
            <a:r>
              <a:rPr lang="en-US" sz="1600" dirty="0">
                <a:latin typeface="Times New Roman"/>
                <a:cs typeface="Times New Roman"/>
              </a:rPr>
              <a:t>regression is quite similar to linear regression but here, instead of fitting a line to our data we try to fit ‘S’ shaped logistic function(Sigmoid Function</a:t>
            </a:r>
            <a:r>
              <a:rPr lang="en-US" sz="1600" dirty="0" smtClean="0">
                <a:latin typeface="Times New Roman"/>
                <a:cs typeface="Times New Roman"/>
              </a:rPr>
              <a:t>).</a:t>
            </a:r>
          </a:p>
          <a:p>
            <a:pPr lvl="1" algn="just">
              <a:lnSpc>
                <a:spcPct val="120000"/>
              </a:lnSpc>
              <a:buFont typeface="Wingdings" pitchFamily="2" charset="2"/>
              <a:buChar char="v"/>
            </a:pPr>
            <a:r>
              <a:rPr lang="en-US" sz="1600" dirty="0" smtClean="0">
                <a:latin typeface="Times New Roman"/>
                <a:cs typeface="Times New Roman"/>
              </a:rPr>
              <a:t>Although</a:t>
            </a:r>
            <a:r>
              <a:rPr lang="en-US" sz="1600" dirty="0">
                <a:latin typeface="Times New Roman"/>
                <a:cs typeface="Times New Roman"/>
              </a:rPr>
              <a:t> it’s name contains regression, on the contrary it is used for classification purposes. Logistic regression’s capability to classify data using continuous and discrete measurements makes it a popular machine learning algorithm. </a:t>
            </a:r>
            <a:endParaRPr lang="en-US" sz="1600" dirty="0" smtClean="0">
              <a:latin typeface="Times New Roman"/>
              <a:cs typeface="Times New Roman"/>
            </a:endParaRPr>
          </a:p>
          <a:p>
            <a:pPr lvl="1" algn="just">
              <a:lnSpc>
                <a:spcPct val="120000"/>
              </a:lnSpc>
              <a:buFont typeface="Wingdings" pitchFamily="2" charset="2"/>
              <a:buChar char="v"/>
            </a:pPr>
            <a:r>
              <a:rPr lang="en-US" sz="1600" dirty="0" smtClean="0">
                <a:latin typeface="Times New Roman"/>
                <a:cs typeface="Times New Roman"/>
              </a:rPr>
              <a:t>It </a:t>
            </a:r>
            <a:r>
              <a:rPr lang="en-US" sz="1600" dirty="0">
                <a:latin typeface="Times New Roman"/>
                <a:cs typeface="Times New Roman"/>
              </a:rPr>
              <a:t>can be used to classify samples and can use different kinds of data to classify samples. It can also be used to assess what variables are useful for classifying samples</a:t>
            </a:r>
            <a:r>
              <a:rPr lang="en-US" sz="1500" dirty="0">
                <a:latin typeface="Times New Roman"/>
                <a:cs typeface="Times New Roman"/>
              </a:rPr>
              <a:t>.</a:t>
            </a:r>
            <a:endParaRPr lang="en-US" sz="1500" dirty="0">
              <a:ea typeface="+mn-lt"/>
              <a:cs typeface="+mn-lt"/>
            </a:endParaRPr>
          </a:p>
          <a:p>
            <a:pPr marL="0" indent="0" algn="just">
              <a:lnSpc>
                <a:spcPct val="120000"/>
              </a:lnSpc>
              <a:buNone/>
            </a:pPr>
            <a:endParaRPr lang="en-IN" sz="1800" b="1" u="sng" dirty="0">
              <a:latin typeface="Times New Roman"/>
              <a:cs typeface="Times New Roman"/>
            </a:endParaRPr>
          </a:p>
          <a:p>
            <a:pPr algn="just">
              <a:lnSpc>
                <a:spcPct val="120000"/>
              </a:lnSpc>
              <a:buNone/>
            </a:pPr>
            <a:r>
              <a:rPr lang="en-IN" sz="1600" dirty="0">
                <a:latin typeface="Times New Roman"/>
                <a:cs typeface="Times New Roman"/>
              </a:rPr>
              <a:t>               </a:t>
            </a:r>
            <a:endParaRPr lang="en-US" sz="1600" dirty="0">
              <a:ea typeface="+mn-lt"/>
              <a:cs typeface="+mn-lt"/>
            </a:endParaRPr>
          </a:p>
          <a:p>
            <a:pPr algn="just">
              <a:lnSpc>
                <a:spcPct val="120000"/>
              </a:lnSpc>
              <a:buNone/>
            </a:pPr>
            <a:endParaRPr lang="en-IN" sz="1600" dirty="0">
              <a:ea typeface="+mn-lt"/>
              <a:cs typeface="+mn-lt"/>
            </a:endParaRPr>
          </a:p>
          <a:p>
            <a:pPr algn="just">
              <a:lnSpc>
                <a:spcPct val="120000"/>
              </a:lnSpc>
              <a:buNone/>
            </a:pPr>
            <a:r>
              <a:rPr lang="en-IN" sz="1600" dirty="0">
                <a:latin typeface="Times New Roman"/>
                <a:cs typeface="Times New Roman"/>
              </a:rPr>
              <a:t>                              </a:t>
            </a:r>
            <a:endParaRPr lang="en-IN" sz="1600" dirty="0">
              <a:ea typeface="+mn-lt"/>
              <a:cs typeface="+mn-lt"/>
            </a:endParaRPr>
          </a:p>
          <a:p>
            <a:pPr algn="just">
              <a:lnSpc>
                <a:spcPct val="120000"/>
              </a:lnSpc>
              <a:buFont typeface="Arial"/>
              <a:buChar char="•"/>
            </a:pPr>
            <a:endParaRPr lang="en-US" sz="1600" dirty="0">
              <a:ea typeface="+mn-lt"/>
              <a:cs typeface="+mn-lt"/>
            </a:endParaRPr>
          </a:p>
          <a:p>
            <a:pPr marL="0" indent="0" algn="just">
              <a:lnSpc>
                <a:spcPct val="120000"/>
              </a:lnSpc>
              <a:buNone/>
            </a:pPr>
            <a:endParaRPr lang="en-IN" sz="1600" b="1" u="sng" dirty="0">
              <a:latin typeface="Times New Roman"/>
              <a:ea typeface="+mn-lt"/>
              <a:cs typeface="Times New Roman"/>
            </a:endParaRPr>
          </a:p>
          <a:p>
            <a:pPr algn="just">
              <a:lnSpc>
                <a:spcPct val="120000"/>
              </a:lnSpc>
            </a:pPr>
            <a:endParaRPr lang="en-IN" sz="1600" dirty="0">
              <a:ea typeface="+mn-lt"/>
              <a:cs typeface="+mn-lt"/>
            </a:endParaRPr>
          </a:p>
          <a:p>
            <a:pPr algn="just">
              <a:lnSpc>
                <a:spcPct val="120000"/>
              </a:lnSpc>
            </a:pPr>
            <a:endParaRPr lang="en-IN" sz="1600" dirty="0">
              <a:ea typeface="+mn-lt"/>
              <a:cs typeface="+mn-lt"/>
            </a:endParaRPr>
          </a:p>
          <a:p>
            <a:endParaRPr lang="en-US" sz="1600" dirty="0">
              <a:ea typeface="DengXian"/>
            </a:endParaRPr>
          </a:p>
        </p:txBody>
      </p:sp>
    </p:spTree>
    <p:extLst>
      <p:ext uri="{BB962C8B-B14F-4D97-AF65-F5344CB8AC3E}">
        <p14:creationId xmlns:p14="http://schemas.microsoft.com/office/powerpoint/2010/main" xmlns="" val="2218746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1775E6C-9FE7-4AE4-ABE7-2568D95DE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6F1D8699-067D-4768-9F87-3E302B3797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118368F-5B6F-EF1B-5177-F57405C2F528}"/>
              </a:ext>
            </a:extLst>
          </p:cNvPr>
          <p:cNvSpPr>
            <a:spLocks noGrp="1"/>
          </p:cNvSpPr>
          <p:nvPr>
            <p:ph type="title"/>
          </p:nvPr>
        </p:nvSpPr>
        <p:spPr>
          <a:xfrm>
            <a:off x="484727" y="557714"/>
            <a:ext cx="9932896" cy="1148665"/>
          </a:xfrm>
        </p:spPr>
        <p:txBody>
          <a:bodyPr>
            <a:normAutofit/>
          </a:bodyPr>
          <a:lstStyle/>
          <a:p>
            <a:r>
              <a:rPr lang="en-IN" b="0" u="sng" dirty="0">
                <a:latin typeface="Times New Roman"/>
                <a:ea typeface="+mj-lt"/>
                <a:cs typeface="+mj-lt"/>
              </a:rPr>
              <a:t>COMPUTED ACCURACY:</a:t>
            </a:r>
            <a:endParaRPr lang="en-IN" dirty="0">
              <a:latin typeface="Times New Roman"/>
              <a:ea typeface="+mj-lt"/>
              <a:cs typeface="+mj-lt"/>
            </a:endParaRPr>
          </a:p>
          <a:p>
            <a:endParaRPr lang="en-US" dirty="0">
              <a:ea typeface="DengXian"/>
            </a:endParaRPr>
          </a:p>
        </p:txBody>
      </p:sp>
      <p:cxnSp>
        <p:nvCxnSpPr>
          <p:cNvPr id="12" name="Straight Connector 11">
            <a:extLst>
              <a:ext uri="{FF2B5EF4-FFF2-40B4-BE49-F238E27FC236}">
                <a16:creationId xmlns:a16="http://schemas.microsoft.com/office/drawing/2014/main" xmlns="" id="{E8A66062-E0FE-4EE7-9840-EC05B87ACF4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A364443-B44B-44C9-B8C4-AED23CB6215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3B4C179-2540-4304-9C9C-2AAAA53EFDC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5950BAB-F521-4A52-A263-D105789771E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3087726-EFA7-48B6-8527-80902BB5587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E972B62-9819-493C-A305-2C04A2D432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B6184E1-4C63-1AAB-75F8-74D5A0B0BA63}"/>
              </a:ext>
            </a:extLst>
          </p:cNvPr>
          <p:cNvSpPr>
            <a:spLocks noGrp="1"/>
          </p:cNvSpPr>
          <p:nvPr>
            <p:ph idx="1"/>
          </p:nvPr>
        </p:nvSpPr>
        <p:spPr>
          <a:xfrm>
            <a:off x="484097" y="3066735"/>
            <a:ext cx="11039952" cy="4948263"/>
          </a:xfrm>
        </p:spPr>
        <p:txBody>
          <a:bodyPr lIns="109728" tIns="109728" rIns="109728" bIns="91440" anchor="ctr">
            <a:noAutofit/>
          </a:bodyPr>
          <a:lstStyle/>
          <a:p>
            <a:pPr marL="0" indent="0">
              <a:lnSpc>
                <a:spcPct val="120000"/>
              </a:lnSpc>
              <a:buNone/>
            </a:pPr>
            <a:r>
              <a:rPr lang="en-IN" sz="2800" u="sng" dirty="0">
                <a:latin typeface="Times New Roman"/>
                <a:ea typeface="+mn-lt"/>
                <a:cs typeface="+mn-lt"/>
              </a:rPr>
              <a:t>ALGORITHM 1: </a:t>
            </a:r>
            <a:r>
              <a:rPr lang="en-IN" sz="2800" u="sng" dirty="0" smtClean="0">
                <a:latin typeface="Times New Roman"/>
                <a:ea typeface="+mn-lt"/>
                <a:cs typeface="+mn-lt"/>
              </a:rPr>
              <a:t>SVM </a:t>
            </a:r>
            <a:r>
              <a:rPr lang="en-IN" sz="2800" u="sng" dirty="0">
                <a:latin typeface="Times New Roman"/>
                <a:ea typeface="+mn-lt"/>
                <a:cs typeface="+mn-lt"/>
              </a:rPr>
              <a:t>ALGORITHM</a:t>
            </a:r>
            <a:endParaRPr lang="en-US" sz="2800" dirty="0">
              <a:latin typeface="Times New Roman"/>
              <a:ea typeface="+mn-lt"/>
              <a:cs typeface="+mn-lt"/>
            </a:endParaRPr>
          </a:p>
          <a:p>
            <a:pPr>
              <a:lnSpc>
                <a:spcPct val="120000"/>
              </a:lnSpc>
              <a:buFont typeface="Arial"/>
              <a:buChar char="•"/>
            </a:pPr>
            <a:endParaRPr lang="en-IN" sz="1800" u="sng" dirty="0">
              <a:latin typeface="DengXian"/>
              <a:ea typeface="+mn-lt"/>
              <a:cs typeface="Times New Roman"/>
            </a:endParaRPr>
          </a:p>
          <a:p>
            <a:pPr>
              <a:lnSpc>
                <a:spcPct val="120000"/>
              </a:lnSpc>
              <a:buFont typeface="Arial"/>
              <a:buChar char="•"/>
            </a:pPr>
            <a:endParaRPr lang="en-IN" sz="1800" dirty="0">
              <a:latin typeface="DengXian"/>
              <a:ea typeface="+mn-lt"/>
              <a:cs typeface="Times New Roman"/>
            </a:endParaRPr>
          </a:p>
          <a:p>
            <a:pPr algn="just">
              <a:lnSpc>
                <a:spcPct val="120000"/>
              </a:lnSpc>
              <a:buFont typeface="Arial"/>
              <a:buChar char="•"/>
            </a:pPr>
            <a:endParaRPr lang="en-IN" sz="1800" dirty="0">
              <a:latin typeface="Times New Roman"/>
              <a:ea typeface="+mn-lt"/>
              <a:cs typeface="Times New Roman"/>
            </a:endParaRPr>
          </a:p>
          <a:p>
            <a:pPr marL="0" indent="0">
              <a:lnSpc>
                <a:spcPct val="120000"/>
              </a:lnSpc>
              <a:buNone/>
            </a:pPr>
            <a:r>
              <a:rPr lang="en-IN" sz="2800" u="sng" dirty="0">
                <a:latin typeface="Times New Roman"/>
                <a:ea typeface="+mn-lt"/>
                <a:cs typeface="+mn-lt"/>
              </a:rPr>
              <a:t>ALGORITHM 2: DECISION TREE ALGORITHM</a:t>
            </a:r>
            <a:endParaRPr lang="en-US" sz="2000" dirty="0">
              <a:latin typeface="Times New Roman"/>
              <a:ea typeface="+mn-lt"/>
              <a:cs typeface="+mn-lt"/>
            </a:endParaRPr>
          </a:p>
          <a:p>
            <a:pPr>
              <a:lnSpc>
                <a:spcPct val="120000"/>
              </a:lnSpc>
              <a:buFont typeface="Arial"/>
              <a:buChar char="•"/>
            </a:pPr>
            <a:endParaRPr lang="en-US" sz="2000" dirty="0">
              <a:ea typeface="+mn-lt"/>
              <a:cs typeface="+mn-lt"/>
            </a:endParaRPr>
          </a:p>
          <a:p>
            <a:pPr algn="just">
              <a:lnSpc>
                <a:spcPct val="120000"/>
              </a:lnSpc>
              <a:buFont typeface="Arial"/>
              <a:buChar char="•"/>
            </a:pPr>
            <a:endParaRPr lang="en-US" sz="2000" dirty="0">
              <a:latin typeface="DengXian"/>
              <a:ea typeface="+mn-lt"/>
              <a:cs typeface="Times New Roman"/>
            </a:endParaRPr>
          </a:p>
          <a:p>
            <a:pPr algn="just">
              <a:lnSpc>
                <a:spcPct val="120000"/>
              </a:lnSpc>
              <a:buFont typeface="Arial"/>
              <a:buChar char="•"/>
            </a:pPr>
            <a:endParaRPr lang="en-US" sz="2000" dirty="0">
              <a:latin typeface="Times New Roman"/>
              <a:ea typeface="+mn-lt"/>
              <a:cs typeface="Times New Roman"/>
            </a:endParaRPr>
          </a:p>
          <a:p>
            <a:pPr algn="just">
              <a:lnSpc>
                <a:spcPct val="120000"/>
              </a:lnSpc>
              <a:buFont typeface="Arial"/>
              <a:buChar char="•"/>
            </a:pPr>
            <a:endParaRPr lang="en-US" sz="1700" dirty="0">
              <a:latin typeface="DengXian"/>
              <a:ea typeface="+mn-lt"/>
              <a:cs typeface="Times New Roman"/>
            </a:endParaRPr>
          </a:p>
          <a:p>
            <a:pPr marL="0" indent="0" algn="just">
              <a:lnSpc>
                <a:spcPct val="120000"/>
              </a:lnSpc>
              <a:buNone/>
            </a:pPr>
            <a:endParaRPr lang="en-US" sz="1700" dirty="0">
              <a:latin typeface="Times New Roman"/>
              <a:ea typeface="DengXian"/>
              <a:cs typeface="Times New Roman"/>
            </a:endParaRPr>
          </a:p>
          <a:p>
            <a:pPr marL="0" indent="0" algn="just">
              <a:lnSpc>
                <a:spcPct val="110000"/>
              </a:lnSpc>
              <a:buNone/>
            </a:pPr>
            <a:endParaRPr lang="en-US" sz="1700" dirty="0">
              <a:latin typeface="Times New Roman"/>
              <a:ea typeface="+mn-lt"/>
              <a:cs typeface="Times New Roman"/>
            </a:endParaRPr>
          </a:p>
          <a:p>
            <a:pPr algn="just">
              <a:lnSpc>
                <a:spcPct val="120000"/>
              </a:lnSpc>
            </a:pPr>
            <a:endParaRPr lang="en-US" sz="1700" dirty="0">
              <a:latin typeface="Times New Roman"/>
              <a:ea typeface="+mn-lt"/>
              <a:cs typeface="Times New Roman"/>
            </a:endParaRPr>
          </a:p>
          <a:p>
            <a:pPr algn="just">
              <a:lnSpc>
                <a:spcPct val="90000"/>
              </a:lnSpc>
            </a:pPr>
            <a:endParaRPr lang="en-US" sz="1600" dirty="0">
              <a:latin typeface="Times New Roman"/>
              <a:ea typeface="DengXian"/>
              <a:cs typeface="Times New Roman"/>
            </a:endParaRPr>
          </a:p>
          <a:p>
            <a:pPr algn="just">
              <a:lnSpc>
                <a:spcPct val="90000"/>
              </a:lnSpc>
            </a:pPr>
            <a:endParaRPr lang="en-US" sz="1600" dirty="0">
              <a:ea typeface="DengXian"/>
            </a:endParaRPr>
          </a:p>
        </p:txBody>
      </p:sp>
      <p:pic>
        <p:nvPicPr>
          <p:cNvPr id="5" name="Picture 5" descr="A picture containing text&#10;&#10;Description automatically generated">
            <a:extLst>
              <a:ext uri="{FF2B5EF4-FFF2-40B4-BE49-F238E27FC236}">
                <a16:creationId xmlns:a16="http://schemas.microsoft.com/office/drawing/2014/main" xmlns="" id="{717FC67C-4628-59D0-D407-224D9CCDAEA9}"/>
              </a:ext>
            </a:extLst>
          </p:cNvPr>
          <p:cNvPicPr>
            <a:picLocks noChangeAspect="1"/>
          </p:cNvPicPr>
          <p:nvPr/>
        </p:nvPicPr>
        <p:blipFill>
          <a:blip r:embed="rId2"/>
          <a:stretch>
            <a:fillRect/>
          </a:stretch>
        </p:blipFill>
        <p:spPr>
          <a:xfrm>
            <a:off x="472841" y="3057388"/>
            <a:ext cx="9897459" cy="742133"/>
          </a:xfrm>
          <a:prstGeom prst="rect">
            <a:avLst/>
          </a:prstGeom>
        </p:spPr>
      </p:pic>
      <p:pic>
        <p:nvPicPr>
          <p:cNvPr id="6" name="Picture 6">
            <a:extLst>
              <a:ext uri="{FF2B5EF4-FFF2-40B4-BE49-F238E27FC236}">
                <a16:creationId xmlns:a16="http://schemas.microsoft.com/office/drawing/2014/main" xmlns="" id="{43B5BF31-5538-D8EA-E845-DBE815D28A2E}"/>
              </a:ext>
            </a:extLst>
          </p:cNvPr>
          <p:cNvPicPr>
            <a:picLocks noChangeAspect="1"/>
          </p:cNvPicPr>
          <p:nvPr/>
        </p:nvPicPr>
        <p:blipFill>
          <a:blip r:embed="rId3"/>
          <a:stretch>
            <a:fillRect/>
          </a:stretch>
        </p:blipFill>
        <p:spPr>
          <a:xfrm>
            <a:off x="472841" y="5003001"/>
            <a:ext cx="9888746" cy="736933"/>
          </a:xfrm>
          <a:prstGeom prst="rect">
            <a:avLst/>
          </a:prstGeom>
        </p:spPr>
      </p:pic>
    </p:spTree>
    <p:extLst>
      <p:ext uri="{BB962C8B-B14F-4D97-AF65-F5344CB8AC3E}">
        <p14:creationId xmlns:p14="http://schemas.microsoft.com/office/powerpoint/2010/main" xmlns="" val="3112573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2EFA19-629E-41B4-BA63-8D3D4BF57512}"/>
              </a:ext>
            </a:extLst>
          </p:cNvPr>
          <p:cNvSpPr>
            <a:spLocks noGrp="1"/>
          </p:cNvSpPr>
          <p:nvPr>
            <p:ph idx="1"/>
          </p:nvPr>
        </p:nvSpPr>
        <p:spPr>
          <a:xfrm>
            <a:off x="697302" y="557441"/>
            <a:ext cx="10423584" cy="5562801"/>
          </a:xfrm>
        </p:spPr>
        <p:txBody>
          <a:bodyPr lIns="109728" tIns="109728" rIns="109728" bIns="91440" anchor="t"/>
          <a:lstStyle/>
          <a:p>
            <a:pPr algn="just">
              <a:lnSpc>
                <a:spcPct val="120000"/>
              </a:lnSpc>
              <a:buFont typeface="Arial,Sans-Serif"/>
              <a:buChar char="•"/>
            </a:pPr>
            <a:endParaRPr lang="en-IN" sz="1800" dirty="0">
              <a:latin typeface="Times New Roman"/>
              <a:cs typeface="Times New Roman"/>
            </a:endParaRPr>
          </a:p>
          <a:p>
            <a:pPr algn="just">
              <a:lnSpc>
                <a:spcPct val="120000"/>
              </a:lnSpc>
              <a:buFont typeface="Arial,Sans-Serif"/>
              <a:buChar char="•"/>
            </a:pPr>
            <a:endParaRPr lang="en-IN" sz="1600" dirty="0">
              <a:ea typeface="+mn-lt"/>
              <a:cs typeface="+mn-lt"/>
            </a:endParaRPr>
          </a:p>
        </p:txBody>
      </p:sp>
      <p:sp>
        <p:nvSpPr>
          <p:cNvPr id="2" name="TextBox 1">
            <a:extLst>
              <a:ext uri="{FF2B5EF4-FFF2-40B4-BE49-F238E27FC236}">
                <a16:creationId xmlns:a16="http://schemas.microsoft.com/office/drawing/2014/main" xmlns="" id="{8E12E573-2F14-C474-2B84-05CF9C0C7BAA}"/>
              </a:ext>
            </a:extLst>
          </p:cNvPr>
          <p:cNvSpPr txBox="1"/>
          <p:nvPr/>
        </p:nvSpPr>
        <p:spPr>
          <a:xfrm>
            <a:off x="1015041" y="971910"/>
            <a:ext cx="909799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1E2E"/>
                </a:solidFill>
                <a:latin typeface="Times New Roman"/>
              </a:rPr>
              <a:t>ALGORITHM 4: LOGISTIC REGRESSION ALGORITHM</a:t>
            </a:r>
            <a:r>
              <a:rPr lang="en-US" sz="2800" dirty="0">
                <a:solidFill>
                  <a:srgbClr val="001E2E"/>
                </a:solidFill>
                <a:latin typeface="Times New Roman"/>
                <a:cs typeface="Times New Roman"/>
              </a:rPr>
              <a:t>​</a:t>
            </a:r>
          </a:p>
          <a:p>
            <a:endParaRPr lang="en-US" dirty="0">
              <a:solidFill>
                <a:srgbClr val="001E2E"/>
              </a:solidFill>
              <a:latin typeface="Times New Roman"/>
              <a:cs typeface="Times New Roman"/>
            </a:endParaRPr>
          </a:p>
        </p:txBody>
      </p:sp>
      <p:pic>
        <p:nvPicPr>
          <p:cNvPr id="4" name="Picture 4" descr="Text&#10;&#10;Description automatically generated">
            <a:extLst>
              <a:ext uri="{FF2B5EF4-FFF2-40B4-BE49-F238E27FC236}">
                <a16:creationId xmlns:a16="http://schemas.microsoft.com/office/drawing/2014/main" xmlns="" id="{81F6D295-D9D0-79E5-5170-A2B427DC5432}"/>
              </a:ext>
            </a:extLst>
          </p:cNvPr>
          <p:cNvPicPr>
            <a:picLocks noChangeAspect="1"/>
          </p:cNvPicPr>
          <p:nvPr/>
        </p:nvPicPr>
        <p:blipFill>
          <a:blip r:embed="rId2"/>
          <a:stretch>
            <a:fillRect/>
          </a:stretch>
        </p:blipFill>
        <p:spPr>
          <a:xfrm>
            <a:off x="1096928" y="3916534"/>
            <a:ext cx="9586822" cy="866395"/>
          </a:xfrm>
          <a:prstGeom prst="rect">
            <a:avLst/>
          </a:prstGeom>
        </p:spPr>
      </p:pic>
      <p:sp>
        <p:nvSpPr>
          <p:cNvPr id="5" name="TextBox 4">
            <a:extLst>
              <a:ext uri="{FF2B5EF4-FFF2-40B4-BE49-F238E27FC236}">
                <a16:creationId xmlns:a16="http://schemas.microsoft.com/office/drawing/2014/main" xmlns="" id="{AE020FCB-0276-19C3-EDE6-7359AECE700E}"/>
              </a:ext>
            </a:extLst>
          </p:cNvPr>
          <p:cNvSpPr txBox="1"/>
          <p:nvPr/>
        </p:nvSpPr>
        <p:spPr>
          <a:xfrm>
            <a:off x="1015042" y="3229155"/>
            <a:ext cx="958682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1E2E"/>
                </a:solidFill>
                <a:latin typeface="Times New Roman"/>
              </a:rPr>
              <a:t>ALGORITHM 3: </a:t>
            </a:r>
            <a:r>
              <a:rPr lang="en-US" sz="2800" dirty="0" smtClean="0">
                <a:solidFill>
                  <a:srgbClr val="001E2E"/>
                </a:solidFill>
                <a:latin typeface="Times New Roman"/>
              </a:rPr>
              <a:t>NAIVE </a:t>
            </a:r>
            <a:r>
              <a:rPr lang="en-US" sz="2800" dirty="0">
                <a:solidFill>
                  <a:srgbClr val="001E2E"/>
                </a:solidFill>
                <a:latin typeface="Times New Roman"/>
              </a:rPr>
              <a:t>BAYES ALGORITHM</a:t>
            </a:r>
            <a:r>
              <a:rPr lang="en-US" sz="2800" dirty="0">
                <a:solidFill>
                  <a:srgbClr val="001E2E"/>
                </a:solidFill>
                <a:latin typeface="Times New Roman"/>
                <a:cs typeface="Times New Roman"/>
              </a:rPr>
              <a:t>​</a:t>
            </a:r>
            <a:endParaRPr lang="en-US" sz="2800" dirty="0">
              <a:ea typeface="DengXian"/>
            </a:endParaRPr>
          </a:p>
        </p:txBody>
      </p:sp>
      <p:pic>
        <p:nvPicPr>
          <p:cNvPr id="6" name="Picture 6" descr="A picture containing text&#10;&#10;Description automatically generated">
            <a:extLst>
              <a:ext uri="{FF2B5EF4-FFF2-40B4-BE49-F238E27FC236}">
                <a16:creationId xmlns:a16="http://schemas.microsoft.com/office/drawing/2014/main" xmlns="" id="{947DB984-017A-B4C5-ABB4-F48DB9AB115B}"/>
              </a:ext>
            </a:extLst>
          </p:cNvPr>
          <p:cNvPicPr>
            <a:picLocks noChangeAspect="1"/>
          </p:cNvPicPr>
          <p:nvPr/>
        </p:nvPicPr>
        <p:blipFill>
          <a:blip r:embed="rId3"/>
          <a:stretch>
            <a:fillRect/>
          </a:stretch>
        </p:blipFill>
        <p:spPr>
          <a:xfrm>
            <a:off x="1042337" y="1732420"/>
            <a:ext cx="9586822" cy="867852"/>
          </a:xfrm>
          <a:prstGeom prst="rect">
            <a:avLst/>
          </a:prstGeom>
        </p:spPr>
      </p:pic>
    </p:spTree>
    <p:extLst>
      <p:ext uri="{BB962C8B-B14F-4D97-AF65-F5344CB8AC3E}">
        <p14:creationId xmlns:p14="http://schemas.microsoft.com/office/powerpoint/2010/main" xmlns="" val="1999698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4FC79-1224-1094-7184-8C9277175F0F}"/>
              </a:ext>
            </a:extLst>
          </p:cNvPr>
          <p:cNvSpPr>
            <a:spLocks noGrp="1"/>
          </p:cNvSpPr>
          <p:nvPr>
            <p:ph type="ctrTitle"/>
          </p:nvPr>
        </p:nvSpPr>
        <p:spPr>
          <a:xfrm>
            <a:off x="977661" y="1798099"/>
            <a:ext cx="9589699" cy="5023760"/>
          </a:xfrm>
        </p:spPr>
        <p:txBody>
          <a:bodyPr/>
          <a:lstStyle/>
          <a:p>
            <a:pPr algn="just">
              <a:lnSpc>
                <a:spcPct val="110000"/>
              </a:lnSpc>
              <a:spcBef>
                <a:spcPts val="1000"/>
              </a:spcBef>
            </a:pPr>
            <a:r>
              <a:rPr lang="en-US" sz="1600" u="sng" dirty="0">
                <a:latin typeface="Times New Roman"/>
                <a:cs typeface="Times New Roman"/>
              </a:rPr>
              <a:t>CONCLUSION:</a:t>
            </a:r>
            <a:endParaRPr lang="en-US" sz="1600" dirty="0">
              <a:latin typeface="Times New Roman"/>
              <a:ea typeface="+mj-lt"/>
              <a:cs typeface="+mj-lt"/>
            </a:endParaRPr>
          </a:p>
          <a:p>
            <a:pPr marL="285750" indent="-285750" algn="just">
              <a:lnSpc>
                <a:spcPct val="110000"/>
              </a:lnSpc>
              <a:spcBef>
                <a:spcPts val="1000"/>
              </a:spcBef>
              <a:buFont typeface="Arial"/>
              <a:buChar char="•"/>
            </a:pPr>
            <a:r>
              <a:rPr lang="en-US" sz="1800" b="0" dirty="0">
                <a:latin typeface="Times New Roman"/>
                <a:cs typeface="Times New Roman"/>
              </a:rPr>
              <a:t>In this work, we extracted new features that have strong impact on determining the polarity of the movie reviews and applied computation methods for pre-processing of the data. </a:t>
            </a:r>
            <a:endParaRPr lang="en-US" sz="1800" b="0" dirty="0">
              <a:latin typeface="Times New Roman"/>
              <a:ea typeface="+mj-lt"/>
              <a:cs typeface="+mj-lt"/>
            </a:endParaRPr>
          </a:p>
          <a:p>
            <a:pPr marL="285750" indent="-285750" algn="just">
              <a:lnSpc>
                <a:spcPct val="110000"/>
              </a:lnSpc>
              <a:spcBef>
                <a:spcPts val="1000"/>
              </a:spcBef>
              <a:buFont typeface="Arial"/>
              <a:buChar char="•"/>
            </a:pPr>
            <a:r>
              <a:rPr lang="en-US" sz="1800" b="0" dirty="0">
                <a:latin typeface="Times New Roman"/>
                <a:cs typeface="Times New Roman"/>
              </a:rPr>
              <a:t>Sentiment analysis also referred to as opinion mining is the process of extracting opinions from text data and classifies it into </a:t>
            </a:r>
            <a:r>
              <a:rPr lang="en-US" sz="1800" b="0" dirty="0" smtClean="0">
                <a:latin typeface="Times New Roman"/>
                <a:cs typeface="Times New Roman"/>
              </a:rPr>
              <a:t>positive or negative.</a:t>
            </a:r>
            <a:endParaRPr lang="en-US" sz="1800" b="0" dirty="0">
              <a:latin typeface="Times New Roman"/>
              <a:ea typeface="+mj-lt"/>
              <a:cs typeface="+mj-lt"/>
            </a:endParaRPr>
          </a:p>
          <a:p>
            <a:pPr algn="just">
              <a:lnSpc>
                <a:spcPct val="110000"/>
              </a:lnSpc>
              <a:spcBef>
                <a:spcPts val="1000"/>
              </a:spcBef>
            </a:pPr>
            <a:r>
              <a:rPr lang="en-US" sz="1600" u="sng" dirty="0">
                <a:latin typeface="Times New Roman"/>
                <a:cs typeface="Times New Roman"/>
              </a:rPr>
              <a:t>FUTURE SCOPE:</a:t>
            </a:r>
            <a:endParaRPr lang="en-US" sz="1600" dirty="0">
              <a:latin typeface="Times New Roman"/>
              <a:ea typeface="+mj-lt"/>
              <a:cs typeface="+mj-lt"/>
            </a:endParaRPr>
          </a:p>
          <a:p>
            <a:pPr marL="285750" indent="-285750" algn="just">
              <a:lnSpc>
                <a:spcPct val="110000"/>
              </a:lnSpc>
              <a:spcBef>
                <a:spcPts val="1000"/>
              </a:spcBef>
              <a:buFont typeface="Arial"/>
              <a:buChar char="•"/>
            </a:pPr>
            <a:r>
              <a:rPr lang="en-US" sz="1800" b="0" dirty="0">
                <a:latin typeface="Times New Roman"/>
                <a:cs typeface="Times New Roman"/>
              </a:rPr>
              <a:t>In future, we would like to evaluate the effectiveness of the proposed sentiment classification features and techniques for other tasks, such as sentiment classification. We would like to apply in-depth concepts of NLP for better prediction of the polarity of the document. We would also like to extend this technique on other domains of opinion mining like’s newspaper articles, product reviews, political discussion Forums etc. This research can be expanded to include the analysis of online feedback from social media platforms and other sophisticated algorithms.</a:t>
            </a:r>
            <a:endParaRPr lang="en-US" sz="1800" b="0" dirty="0">
              <a:ea typeface="+mj-lt"/>
              <a:cs typeface="+mj-lt"/>
            </a:endParaRPr>
          </a:p>
          <a:p>
            <a:endParaRPr lang="en-US" dirty="0">
              <a:ea typeface="DengXian"/>
            </a:endParaRPr>
          </a:p>
        </p:txBody>
      </p:sp>
    </p:spTree>
    <p:extLst>
      <p:ext uri="{BB962C8B-B14F-4D97-AF65-F5344CB8AC3E}">
        <p14:creationId xmlns:p14="http://schemas.microsoft.com/office/powerpoint/2010/main" xmlns="" val="2573184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1775E6C-9FE7-4AE4-ABE7-2568D95DE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6F1D8699-067D-4768-9F87-3E302B3797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6118368F-5B6F-EF1B-5177-F57405C2F528}"/>
              </a:ext>
            </a:extLst>
          </p:cNvPr>
          <p:cNvSpPr>
            <a:spLocks noGrp="1"/>
          </p:cNvSpPr>
          <p:nvPr>
            <p:ph type="title"/>
          </p:nvPr>
        </p:nvSpPr>
        <p:spPr>
          <a:xfrm>
            <a:off x="1129552" y="584791"/>
            <a:ext cx="9932896" cy="1148665"/>
          </a:xfrm>
        </p:spPr>
        <p:txBody>
          <a:bodyPr>
            <a:normAutofit/>
          </a:bodyPr>
          <a:lstStyle/>
          <a:p>
            <a:r>
              <a:rPr lang="en-US" b="0" u="sng" dirty="0">
                <a:latin typeface="Times New Roman"/>
                <a:ea typeface="+mj-lt"/>
                <a:cs typeface="+mj-lt"/>
              </a:rPr>
              <a:t>ABSTRACT:</a:t>
            </a:r>
            <a:endParaRPr lang="en-US" b="0" dirty="0">
              <a:latin typeface="Times New Roman"/>
              <a:ea typeface="+mj-lt"/>
              <a:cs typeface="+mj-lt"/>
            </a:endParaRPr>
          </a:p>
          <a:p>
            <a:endParaRPr lang="en-US" dirty="0">
              <a:ea typeface="DengXian"/>
            </a:endParaRPr>
          </a:p>
        </p:txBody>
      </p:sp>
      <p:cxnSp>
        <p:nvCxnSpPr>
          <p:cNvPr id="12" name="Straight Connector 11">
            <a:extLst>
              <a:ext uri="{FF2B5EF4-FFF2-40B4-BE49-F238E27FC236}">
                <a16:creationId xmlns:a16="http://schemas.microsoft.com/office/drawing/2014/main" xmlns="" id="{E8A66062-E0FE-4EE7-9840-EC05B87ACF4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A364443-B44B-44C9-B8C4-AED23CB6215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3B4C179-2540-4304-9C9C-2AAAA53EFDC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5950BAB-F521-4A52-A263-D105789771E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3087726-EFA7-48B6-8527-80902BB5587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E972B62-9819-493C-A305-2C04A2D432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B6184E1-4C63-1AAB-75F8-74D5A0B0BA63}"/>
              </a:ext>
            </a:extLst>
          </p:cNvPr>
          <p:cNvSpPr>
            <a:spLocks noGrp="1"/>
          </p:cNvSpPr>
          <p:nvPr>
            <p:ph idx="1"/>
          </p:nvPr>
        </p:nvSpPr>
        <p:spPr>
          <a:xfrm>
            <a:off x="1129552" y="2235114"/>
            <a:ext cx="9932896" cy="3941848"/>
          </a:xfrm>
        </p:spPr>
        <p:txBody>
          <a:bodyPr lIns="109728" tIns="109728" rIns="109728" bIns="91440" anchor="ctr">
            <a:normAutofit fontScale="92500" lnSpcReduction="10000"/>
          </a:bodyPr>
          <a:lstStyle/>
          <a:p>
            <a:pPr algn="just">
              <a:lnSpc>
                <a:spcPct val="90000"/>
              </a:lnSpc>
            </a:pPr>
            <a:r>
              <a:rPr lang="en-US" sz="1800" dirty="0">
                <a:latin typeface="Times New Roman"/>
                <a:cs typeface="Times New Roman"/>
              </a:rPr>
              <a:t>From the last 10 years, popularity of social media has increased at an alarming rate. Everyone is utilizing technology at higher rates than earlier. People are now sharing their emotions and opinions on social media sites allowing others to know what they think about a particular thing. Researchers in the fields of natural language processing (NLP) and machine learning (ML) have explored a variety of methods to implement the process with highest accuracy possible. Huge textual data is available on sites like Amazon, IMDB, and Rotten Tomatoes on movies and analyzing such massive data manually is a tedious task. So, to speed up the process, programmers use certain techniques to extract out public opinion. One of which is using sentiment analysis. </a:t>
            </a:r>
            <a:endParaRPr lang="en-US" sz="1800" dirty="0">
              <a:ea typeface="+mn-lt"/>
              <a:cs typeface="+mn-lt"/>
            </a:endParaRPr>
          </a:p>
          <a:p>
            <a:pPr algn="just">
              <a:lnSpc>
                <a:spcPct val="90000"/>
              </a:lnSpc>
            </a:pPr>
            <a:r>
              <a:rPr lang="en-US" sz="1800" dirty="0">
                <a:latin typeface="Times New Roman"/>
                <a:cs typeface="Times New Roman"/>
              </a:rPr>
              <a:t>Sentiment analysis can be defined as analyzing the positive or negative sentiment of the customer in text. The contextual analysis of identifying information helps businesses understand their customers’ social sentiment by monitoring online conversations. </a:t>
            </a:r>
            <a:endParaRPr lang="en-US" sz="1800" dirty="0">
              <a:ea typeface="+mn-lt"/>
              <a:cs typeface="+mn-lt"/>
            </a:endParaRPr>
          </a:p>
          <a:p>
            <a:pPr algn="just">
              <a:lnSpc>
                <a:spcPct val="90000"/>
              </a:lnSpc>
            </a:pPr>
            <a:r>
              <a:rPr lang="en-US" sz="1800" dirty="0" smtClean="0">
                <a:latin typeface="Times New Roman"/>
                <a:cs typeface="Times New Roman"/>
              </a:rPr>
              <a:t>Analyzing </a:t>
            </a:r>
            <a:r>
              <a:rPr lang="en-US" sz="1800" dirty="0">
                <a:latin typeface="Times New Roman"/>
                <a:cs typeface="Times New Roman"/>
              </a:rPr>
              <a:t>customer feedback and reviews automatically through survey responses or social media discussions allows you to learn what makes your customer happy or disappointed. Further, you can use this analysis to tailor your products and services to meet your customer’s needs and make your brand successful. </a:t>
            </a:r>
            <a:endParaRPr lang="en-US" sz="1800" dirty="0">
              <a:ea typeface="+mn-lt"/>
              <a:cs typeface="+mn-lt"/>
            </a:endParaRPr>
          </a:p>
          <a:p>
            <a:pPr algn="just">
              <a:lnSpc>
                <a:spcPct val="90000"/>
              </a:lnSpc>
            </a:pPr>
            <a:endParaRPr lang="en-US" sz="1600" dirty="0">
              <a:ea typeface="DengXian"/>
            </a:endParaRPr>
          </a:p>
        </p:txBody>
      </p:sp>
    </p:spTree>
    <p:extLst>
      <p:ext uri="{BB962C8B-B14F-4D97-AF65-F5344CB8AC3E}">
        <p14:creationId xmlns:p14="http://schemas.microsoft.com/office/powerpoint/2010/main" xmlns="" val="28160915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1775E6C-9FE7-4AE4-ABE7-2568D95DE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6F1D8699-067D-4768-9F87-3E302B3797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118368F-5B6F-EF1B-5177-F57405C2F528}"/>
              </a:ext>
            </a:extLst>
          </p:cNvPr>
          <p:cNvSpPr>
            <a:spLocks noGrp="1"/>
          </p:cNvSpPr>
          <p:nvPr>
            <p:ph type="title"/>
          </p:nvPr>
        </p:nvSpPr>
        <p:spPr>
          <a:xfrm>
            <a:off x="369708" y="1290959"/>
            <a:ext cx="9932896" cy="1148665"/>
          </a:xfrm>
        </p:spPr>
        <p:txBody>
          <a:bodyPr>
            <a:normAutofit/>
          </a:bodyPr>
          <a:lstStyle/>
          <a:p>
            <a:r>
              <a:rPr lang="en-US" b="0" u="sng" dirty="0">
                <a:latin typeface="Times New Roman"/>
                <a:ea typeface="+mj-lt"/>
                <a:cs typeface="+mj-lt"/>
              </a:rPr>
              <a:t>REFERENCES:</a:t>
            </a:r>
            <a:endParaRPr lang="en-US" b="0" dirty="0">
              <a:latin typeface="Times New Roman"/>
              <a:ea typeface="+mj-lt"/>
              <a:cs typeface="+mj-lt"/>
            </a:endParaRPr>
          </a:p>
          <a:p>
            <a:endParaRPr lang="en-IN" b="0" u="sng" dirty="0">
              <a:latin typeface="Times New Roman"/>
              <a:ea typeface="+mj-lt"/>
              <a:cs typeface="+mj-lt"/>
            </a:endParaRPr>
          </a:p>
          <a:p>
            <a:endParaRPr lang="en-US" dirty="0">
              <a:ea typeface="DengXian"/>
            </a:endParaRPr>
          </a:p>
        </p:txBody>
      </p:sp>
      <p:cxnSp>
        <p:nvCxnSpPr>
          <p:cNvPr id="12" name="Straight Connector 11">
            <a:extLst>
              <a:ext uri="{FF2B5EF4-FFF2-40B4-BE49-F238E27FC236}">
                <a16:creationId xmlns:a16="http://schemas.microsoft.com/office/drawing/2014/main" xmlns="" id="{E8A66062-E0FE-4EE7-9840-EC05B87ACF4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A364443-B44B-44C9-B8C4-AED23CB6215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3B4C179-2540-4304-9C9C-2AAAA53EFDC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5950BAB-F521-4A52-A263-D105789771E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3087726-EFA7-48B6-8527-80902BB5587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E972B62-9819-493C-A305-2C04A2D432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B6184E1-4C63-1AAB-75F8-74D5A0B0BA63}"/>
              </a:ext>
            </a:extLst>
          </p:cNvPr>
          <p:cNvSpPr>
            <a:spLocks noGrp="1"/>
          </p:cNvSpPr>
          <p:nvPr>
            <p:ph idx="1"/>
          </p:nvPr>
        </p:nvSpPr>
        <p:spPr>
          <a:xfrm>
            <a:off x="484097" y="3066735"/>
            <a:ext cx="11039952" cy="4948263"/>
          </a:xfrm>
        </p:spPr>
        <p:txBody>
          <a:bodyPr lIns="109728" tIns="109728" rIns="109728" bIns="91440" anchor="ctr">
            <a:noAutofit/>
          </a:bodyPr>
          <a:lstStyle/>
          <a:p>
            <a:pPr marL="0" indent="0" algn="just">
              <a:lnSpc>
                <a:spcPct val="120000"/>
              </a:lnSpc>
              <a:buNone/>
            </a:pPr>
            <a:endParaRPr lang="en-US" sz="1700" dirty="0">
              <a:latin typeface="Times New Roman"/>
              <a:ea typeface="DengXian"/>
              <a:cs typeface="Times New Roman"/>
            </a:endParaRPr>
          </a:p>
          <a:p>
            <a:pPr marL="0" indent="0" algn="just">
              <a:lnSpc>
                <a:spcPct val="110000"/>
              </a:lnSpc>
              <a:buNone/>
            </a:pPr>
            <a:endParaRPr lang="en-US" sz="1700" dirty="0">
              <a:latin typeface="Times New Roman"/>
              <a:ea typeface="+mn-lt"/>
              <a:cs typeface="Times New Roman"/>
            </a:endParaRPr>
          </a:p>
          <a:p>
            <a:pPr algn="just">
              <a:lnSpc>
                <a:spcPct val="120000"/>
              </a:lnSpc>
            </a:pPr>
            <a:endParaRPr lang="en-US" sz="1700" dirty="0">
              <a:latin typeface="Times New Roman"/>
              <a:ea typeface="+mn-lt"/>
              <a:cs typeface="Times New Roman"/>
            </a:endParaRPr>
          </a:p>
          <a:p>
            <a:pPr algn="just">
              <a:lnSpc>
                <a:spcPct val="90000"/>
              </a:lnSpc>
            </a:pPr>
            <a:endParaRPr lang="en-US" sz="1600" dirty="0">
              <a:latin typeface="Times New Roman"/>
              <a:ea typeface="DengXian"/>
              <a:cs typeface="Times New Roman"/>
            </a:endParaRPr>
          </a:p>
          <a:p>
            <a:pPr algn="just">
              <a:lnSpc>
                <a:spcPct val="90000"/>
              </a:lnSpc>
            </a:pPr>
            <a:endParaRPr lang="en-US" sz="1600" dirty="0">
              <a:ea typeface="DengXian"/>
            </a:endParaRPr>
          </a:p>
        </p:txBody>
      </p:sp>
      <p:sp>
        <p:nvSpPr>
          <p:cNvPr id="4" name="TextBox 3">
            <a:extLst>
              <a:ext uri="{FF2B5EF4-FFF2-40B4-BE49-F238E27FC236}">
                <a16:creationId xmlns:a16="http://schemas.microsoft.com/office/drawing/2014/main" xmlns="" id="{B74B8C47-F688-E4F3-2EA5-E708D92C57BD}"/>
              </a:ext>
            </a:extLst>
          </p:cNvPr>
          <p:cNvSpPr txBox="1"/>
          <p:nvPr/>
        </p:nvSpPr>
        <p:spPr>
          <a:xfrm>
            <a:off x="483079" y="2179608"/>
            <a:ext cx="1115395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a:cs typeface="Arial"/>
              </a:rPr>
              <a:t>[</a:t>
            </a:r>
            <a:r>
              <a:rPr lang="en-US" sz="2400" dirty="0">
                <a:latin typeface="Times New Roman"/>
                <a:cs typeface="Arial"/>
              </a:rPr>
              <a:t>1] Saeed MianQaisar-Sentiment Analysis of IMDb Movie Reviews Using Long Short-Term Memory,College of Engineering, Effat University, 21478, Jeddah, Saudi Arabia.​</a:t>
            </a:r>
            <a:endParaRPr lang="en-US" sz="2400" dirty="0">
              <a:ea typeface="DengXian"/>
            </a:endParaRPr>
          </a:p>
          <a:p>
            <a:pPr algn="just"/>
            <a:r>
              <a:rPr lang="en-US" sz="2400" dirty="0">
                <a:latin typeface="Times New Roman"/>
                <a:cs typeface="Arial"/>
              </a:rPr>
              <a:t>[2] Abhimanyu Singh -Sentiment Analysis of IMDB Movie Reviews, SUNY Binghamton.​</a:t>
            </a:r>
          </a:p>
          <a:p>
            <a:pPr algn="just"/>
            <a:r>
              <a:rPr lang="en-US" sz="2400" dirty="0">
                <a:latin typeface="Times New Roman"/>
                <a:cs typeface="Arial"/>
              </a:rPr>
              <a:t>[3] KamilTopal-Movie Review Analysis: Emotion Analysis of IMDb Movie Reviews, Electrical Engineering and Computer Science Case Western Reserve University Cleveland.​</a:t>
            </a:r>
          </a:p>
          <a:p>
            <a:pPr algn="just"/>
            <a:r>
              <a:rPr lang="en-US" sz="2400" dirty="0">
                <a:latin typeface="Times New Roman"/>
                <a:cs typeface="Arial"/>
              </a:rPr>
              <a:t>[4] Tirath Prasad Sahu- Sentiment Analysis of Movie Reviews: A study on Feature Selection &amp; Classification Algorithms, National Institute of Technology Raipur, India​</a:t>
            </a:r>
          </a:p>
          <a:p>
            <a:pPr algn="just"/>
            <a:endParaRPr lang="en-US" sz="2400" dirty="0">
              <a:latin typeface="Times New Roman"/>
              <a:cs typeface="Arial"/>
            </a:endParaRPr>
          </a:p>
        </p:txBody>
      </p:sp>
    </p:spTree>
    <p:extLst>
      <p:ext uri="{BB962C8B-B14F-4D97-AF65-F5344CB8AC3E}">
        <p14:creationId xmlns:p14="http://schemas.microsoft.com/office/powerpoint/2010/main" xmlns="" val="3025439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0CDC04C-CF23-3796-172D-A75D6FCF0674}"/>
              </a:ext>
            </a:extLst>
          </p:cNvPr>
          <p:cNvSpPr>
            <a:spLocks noGrp="1"/>
          </p:cNvSpPr>
          <p:nvPr>
            <p:ph type="subTitle" idx="1"/>
          </p:nvPr>
        </p:nvSpPr>
        <p:spPr>
          <a:xfrm>
            <a:off x="1495245" y="2417031"/>
            <a:ext cx="9201509" cy="1840019"/>
          </a:xfrm>
        </p:spPr>
        <p:txBody>
          <a:bodyPr lIns="109728" tIns="109728" rIns="109728" bIns="91440" anchor="t">
            <a:noAutofit/>
          </a:bodyPr>
          <a:lstStyle/>
          <a:p>
            <a:r>
              <a:rPr lang="en-US" sz="9600" dirty="0">
                <a:latin typeface="Times New Roman"/>
                <a:ea typeface="+mn-lt"/>
                <a:cs typeface="+mn-lt"/>
              </a:rPr>
              <a:t>THANK YOU</a:t>
            </a:r>
            <a:endParaRPr lang="en-US" sz="9600" dirty="0">
              <a:latin typeface="Times New Roman"/>
              <a:ea typeface="DengXian"/>
              <a:cs typeface="Times New Roman"/>
            </a:endParaRPr>
          </a:p>
        </p:txBody>
      </p:sp>
    </p:spTree>
    <p:extLst>
      <p:ext uri="{BB962C8B-B14F-4D97-AF65-F5344CB8AC3E}">
        <p14:creationId xmlns:p14="http://schemas.microsoft.com/office/powerpoint/2010/main" xmlns="" val="2676848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1775E6C-9FE7-4AE4-ABE7-2568D95DE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6F1D8699-067D-4768-9F87-3E302B3797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6118368F-5B6F-EF1B-5177-F57405C2F528}"/>
              </a:ext>
            </a:extLst>
          </p:cNvPr>
          <p:cNvSpPr>
            <a:spLocks noGrp="1"/>
          </p:cNvSpPr>
          <p:nvPr>
            <p:ph type="title"/>
          </p:nvPr>
        </p:nvSpPr>
        <p:spPr>
          <a:xfrm>
            <a:off x="1129552" y="584791"/>
            <a:ext cx="9932896" cy="1148665"/>
          </a:xfrm>
        </p:spPr>
        <p:txBody>
          <a:bodyPr>
            <a:normAutofit/>
          </a:bodyPr>
          <a:lstStyle/>
          <a:p>
            <a:r>
              <a:rPr lang="en-US" b="0" u="sng" dirty="0">
                <a:latin typeface="Times New Roman"/>
                <a:ea typeface="+mj-lt"/>
                <a:cs typeface="+mj-lt"/>
              </a:rPr>
              <a:t>STATEMENT OF PROBLEM:</a:t>
            </a:r>
            <a:endParaRPr lang="en-US" dirty="0">
              <a:latin typeface="Times New Roman"/>
              <a:ea typeface="+mj-lt"/>
              <a:cs typeface="+mj-lt"/>
            </a:endParaRPr>
          </a:p>
          <a:p>
            <a:endParaRPr lang="en-US" dirty="0">
              <a:ea typeface="DengXian"/>
            </a:endParaRPr>
          </a:p>
        </p:txBody>
      </p:sp>
      <p:cxnSp>
        <p:nvCxnSpPr>
          <p:cNvPr id="12" name="Straight Connector 11">
            <a:extLst>
              <a:ext uri="{FF2B5EF4-FFF2-40B4-BE49-F238E27FC236}">
                <a16:creationId xmlns:a16="http://schemas.microsoft.com/office/drawing/2014/main" xmlns="" id="{E8A66062-E0FE-4EE7-9840-EC05B87ACF4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A364443-B44B-44C9-B8C4-AED23CB6215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3B4C179-2540-4304-9C9C-2AAAA53EFDC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5950BAB-F521-4A52-A263-D105789771E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3087726-EFA7-48B6-8527-80902BB5587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E972B62-9819-493C-A305-2C04A2D432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B6184E1-4C63-1AAB-75F8-74D5A0B0BA63}"/>
              </a:ext>
            </a:extLst>
          </p:cNvPr>
          <p:cNvSpPr>
            <a:spLocks noGrp="1"/>
          </p:cNvSpPr>
          <p:nvPr>
            <p:ph idx="1"/>
          </p:nvPr>
        </p:nvSpPr>
        <p:spPr>
          <a:xfrm>
            <a:off x="1129552" y="2235114"/>
            <a:ext cx="9932896" cy="3941848"/>
          </a:xfrm>
        </p:spPr>
        <p:txBody>
          <a:bodyPr lIns="109728" tIns="109728" rIns="109728" bIns="91440" anchor="ctr">
            <a:normAutofit/>
          </a:bodyPr>
          <a:lstStyle/>
          <a:p>
            <a:pPr algn="just">
              <a:lnSpc>
                <a:spcPct val="120000"/>
              </a:lnSpc>
            </a:pPr>
            <a:r>
              <a:rPr lang="en-US" sz="1600" dirty="0">
                <a:latin typeface="Times New Roman"/>
                <a:cs typeface="Times New Roman"/>
              </a:rPr>
              <a:t>A basic task in sentiment analysis is classifying the polarity of a given text at the document, sentence, or feature/aspect level — whether the expressed opinion in a document, a sentence or an entity feature/aspect is positive, negative. Advanced, “beyond polarity” sentiment classification looks, for instance, at emotional states such as “angry”, “sad”, and “happy”.</a:t>
            </a:r>
            <a:endParaRPr lang="en-US" sz="1600" dirty="0">
              <a:latin typeface="Times New Roman"/>
              <a:ea typeface="+mn-lt"/>
              <a:cs typeface="+mn-lt"/>
            </a:endParaRPr>
          </a:p>
          <a:p>
            <a:pPr algn="just">
              <a:lnSpc>
                <a:spcPct val="120000"/>
              </a:lnSpc>
            </a:pPr>
            <a:r>
              <a:rPr lang="en-US" sz="1600" dirty="0">
                <a:latin typeface="Times New Roman"/>
                <a:cs typeface="Times New Roman"/>
              </a:rPr>
              <a:t>In this, we have to predict the number of positive and negative reviews based on sentiments by using different classification models.</a:t>
            </a:r>
            <a:endParaRPr lang="en-US" sz="1600" dirty="0">
              <a:latin typeface="Times New Roman"/>
              <a:ea typeface="+mn-lt"/>
              <a:cs typeface="+mn-lt"/>
            </a:endParaRPr>
          </a:p>
          <a:p>
            <a:pPr algn="just">
              <a:lnSpc>
                <a:spcPct val="120000"/>
              </a:lnSpc>
            </a:pPr>
            <a:r>
              <a:rPr lang="en-US" sz="1600" dirty="0">
                <a:latin typeface="Times New Roman"/>
                <a:cs typeface="Times New Roman"/>
              </a:rPr>
              <a:t>The goal of sentiment analysis is to determine the attitude of a speaker or writer based on the language they use regarding a specific topic or product. Various platforms can be used to analyze whether a sentiment is </a:t>
            </a:r>
            <a:r>
              <a:rPr lang="en-US" sz="1600" dirty="0" smtClean="0">
                <a:latin typeface="Times New Roman"/>
                <a:cs typeface="Times New Roman"/>
              </a:rPr>
              <a:t>positive, or negative.</a:t>
            </a:r>
            <a:endParaRPr lang="en-US" sz="1600" dirty="0">
              <a:latin typeface="Times New Roman"/>
              <a:ea typeface="+mn-lt"/>
              <a:cs typeface="+mn-lt"/>
            </a:endParaRPr>
          </a:p>
          <a:p>
            <a:pPr>
              <a:lnSpc>
                <a:spcPct val="120000"/>
              </a:lnSpc>
            </a:pPr>
            <a:endParaRPr lang="en-US" sz="1600" dirty="0">
              <a:latin typeface="Times New Roman"/>
              <a:ea typeface="+mn-lt"/>
              <a:cs typeface="+mn-lt"/>
            </a:endParaRPr>
          </a:p>
          <a:p>
            <a:pPr algn="just">
              <a:lnSpc>
                <a:spcPct val="90000"/>
              </a:lnSpc>
            </a:pPr>
            <a:endParaRPr lang="en-US" sz="1600" dirty="0">
              <a:latin typeface="Times New Roman"/>
              <a:ea typeface="+mn-lt"/>
              <a:cs typeface="Times New Roman"/>
            </a:endParaRPr>
          </a:p>
          <a:p>
            <a:pPr algn="just">
              <a:lnSpc>
                <a:spcPct val="90000"/>
              </a:lnSpc>
            </a:pPr>
            <a:endParaRPr lang="en-US" sz="1600" dirty="0">
              <a:ea typeface="DengXian"/>
            </a:endParaRPr>
          </a:p>
        </p:txBody>
      </p:sp>
    </p:spTree>
    <p:extLst>
      <p:ext uri="{BB962C8B-B14F-4D97-AF65-F5344CB8AC3E}">
        <p14:creationId xmlns:p14="http://schemas.microsoft.com/office/powerpoint/2010/main" xmlns="" val="1234078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1775E6C-9FE7-4AE4-ABE7-2568D95DE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6F1D8699-067D-4768-9F87-3E302B3797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6118368F-5B6F-EF1B-5177-F57405C2F528}"/>
              </a:ext>
            </a:extLst>
          </p:cNvPr>
          <p:cNvSpPr>
            <a:spLocks noGrp="1"/>
          </p:cNvSpPr>
          <p:nvPr>
            <p:ph type="title"/>
          </p:nvPr>
        </p:nvSpPr>
        <p:spPr>
          <a:xfrm>
            <a:off x="1129552" y="584791"/>
            <a:ext cx="9932896" cy="1148665"/>
          </a:xfrm>
        </p:spPr>
        <p:txBody>
          <a:bodyPr>
            <a:normAutofit/>
          </a:bodyPr>
          <a:lstStyle/>
          <a:p>
            <a:r>
              <a:rPr lang="en-US" b="0" u="sng" dirty="0">
                <a:latin typeface="Times New Roman"/>
                <a:ea typeface="+mj-lt"/>
                <a:cs typeface="+mj-lt"/>
              </a:rPr>
              <a:t>OBJECTIVES:</a:t>
            </a:r>
            <a:endParaRPr lang="en-US" dirty="0">
              <a:latin typeface="Times New Roman"/>
              <a:ea typeface="+mj-lt"/>
              <a:cs typeface="+mj-lt"/>
            </a:endParaRPr>
          </a:p>
          <a:p>
            <a:endParaRPr lang="en-US" dirty="0">
              <a:ea typeface="DengXian"/>
            </a:endParaRPr>
          </a:p>
        </p:txBody>
      </p:sp>
      <p:cxnSp>
        <p:nvCxnSpPr>
          <p:cNvPr id="12" name="Straight Connector 11">
            <a:extLst>
              <a:ext uri="{FF2B5EF4-FFF2-40B4-BE49-F238E27FC236}">
                <a16:creationId xmlns:a16="http://schemas.microsoft.com/office/drawing/2014/main" xmlns="" id="{E8A66062-E0FE-4EE7-9840-EC05B87ACF4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A364443-B44B-44C9-B8C4-AED23CB6215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3B4C179-2540-4304-9C9C-2AAAA53EFDC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5950BAB-F521-4A52-A263-D105789771E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3087726-EFA7-48B6-8527-80902BB5587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E972B62-9819-493C-A305-2C04A2D432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B6184E1-4C63-1AAB-75F8-74D5A0B0BA63}"/>
              </a:ext>
            </a:extLst>
          </p:cNvPr>
          <p:cNvSpPr>
            <a:spLocks noGrp="1"/>
          </p:cNvSpPr>
          <p:nvPr>
            <p:ph idx="1"/>
          </p:nvPr>
        </p:nvSpPr>
        <p:spPr>
          <a:xfrm>
            <a:off x="726986" y="2695189"/>
            <a:ext cx="10594254" cy="3941848"/>
          </a:xfrm>
        </p:spPr>
        <p:txBody>
          <a:bodyPr lIns="109728" tIns="109728" rIns="109728" bIns="91440" anchor="ctr">
            <a:noAutofit/>
          </a:bodyPr>
          <a:lstStyle/>
          <a:p>
            <a:pPr algn="just">
              <a:lnSpc>
                <a:spcPct val="120000"/>
              </a:lnSpc>
            </a:pPr>
            <a:endParaRPr lang="en-US" sz="1700" dirty="0">
              <a:latin typeface="Times New Roman"/>
              <a:cs typeface="Times New Roman"/>
            </a:endParaRPr>
          </a:p>
          <a:p>
            <a:pPr algn="just">
              <a:lnSpc>
                <a:spcPct val="120000"/>
              </a:lnSpc>
            </a:pPr>
            <a:r>
              <a:rPr lang="en-US" sz="1700" dirty="0">
                <a:latin typeface="Times New Roman"/>
                <a:cs typeface="Times New Roman"/>
              </a:rPr>
              <a:t>The objective of sentiment analysis is to accurately extract people's opinions from a large number of unstructured review texts and classifying them into sentiment classes, i.e., positive, negative. </a:t>
            </a:r>
            <a:endParaRPr lang="en-US" sz="1700" dirty="0">
              <a:ea typeface="+mn-lt"/>
              <a:cs typeface="+mn-lt"/>
            </a:endParaRPr>
          </a:p>
          <a:p>
            <a:pPr algn="just">
              <a:lnSpc>
                <a:spcPct val="120000"/>
              </a:lnSpc>
            </a:pPr>
            <a:r>
              <a:rPr lang="en-US" sz="1700" dirty="0">
                <a:latin typeface="Times New Roman"/>
                <a:cs typeface="Times New Roman"/>
              </a:rPr>
              <a:t>It can be used to determine the attitude of the reviewer with respect to various topics or the overall polarity of review. Using sentiment analysis, we can find the state of mind of the reviewer while providing the review and understand if the person was “happy”, “sad”, “angry” and so on.</a:t>
            </a:r>
            <a:endParaRPr lang="en-US" sz="1700" dirty="0">
              <a:ea typeface="+mn-lt"/>
              <a:cs typeface="+mn-lt"/>
            </a:endParaRPr>
          </a:p>
          <a:p>
            <a:pPr algn="just">
              <a:lnSpc>
                <a:spcPct val="120000"/>
              </a:lnSpc>
            </a:pPr>
            <a:r>
              <a:rPr lang="en-US" sz="1700" dirty="0">
                <a:latin typeface="Times New Roman"/>
                <a:cs typeface="Times New Roman"/>
              </a:rPr>
              <a:t>We analyze and study the features that affect the sentiment score of the movie review text. Also, we use the state of the art classification algorithms for the evaluation of performance and accuracy of the approach used. </a:t>
            </a:r>
            <a:endParaRPr lang="en-US" sz="1700" dirty="0">
              <a:ea typeface="+mn-lt"/>
              <a:cs typeface="+mn-lt"/>
            </a:endParaRPr>
          </a:p>
          <a:p>
            <a:pPr algn="just">
              <a:lnSpc>
                <a:spcPct val="120000"/>
              </a:lnSpc>
            </a:pPr>
            <a:r>
              <a:rPr lang="en-US" sz="1700" dirty="0">
                <a:latin typeface="Times New Roman"/>
                <a:cs typeface="Times New Roman"/>
              </a:rPr>
              <a:t>In today’s world, lot of data created every day in the form of messages, posts, and reviews. All these raw texts can be extracted or collected in various ways for understanding the sentiments and conduct sentiment analysis.</a:t>
            </a:r>
            <a:endParaRPr lang="en-US" sz="1700" dirty="0">
              <a:ea typeface="+mn-lt"/>
              <a:cs typeface="+mn-lt"/>
            </a:endParaRPr>
          </a:p>
          <a:p>
            <a:pPr algn="just">
              <a:lnSpc>
                <a:spcPct val="120000"/>
              </a:lnSpc>
            </a:pPr>
            <a:endParaRPr lang="en-US" sz="1600" dirty="0">
              <a:latin typeface="Times New Roman"/>
              <a:ea typeface="+mn-lt"/>
              <a:cs typeface="Times New Roman"/>
            </a:endParaRPr>
          </a:p>
          <a:p>
            <a:pPr algn="just">
              <a:lnSpc>
                <a:spcPct val="90000"/>
              </a:lnSpc>
            </a:pPr>
            <a:endParaRPr lang="en-US" sz="1600" dirty="0">
              <a:latin typeface="Times New Roman"/>
              <a:ea typeface="+mn-lt"/>
              <a:cs typeface="Times New Roman"/>
            </a:endParaRPr>
          </a:p>
          <a:p>
            <a:pPr algn="just">
              <a:lnSpc>
                <a:spcPct val="90000"/>
              </a:lnSpc>
            </a:pPr>
            <a:endParaRPr lang="en-US" sz="1600" dirty="0">
              <a:ea typeface="DengXian"/>
            </a:endParaRPr>
          </a:p>
        </p:txBody>
      </p:sp>
    </p:spTree>
    <p:extLst>
      <p:ext uri="{BB962C8B-B14F-4D97-AF65-F5344CB8AC3E}">
        <p14:creationId xmlns:p14="http://schemas.microsoft.com/office/powerpoint/2010/main" xmlns="" val="3895140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1775E6C-9FE7-4AE4-ABE7-2568D95DE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6F1D8699-067D-4768-9F87-3E302B3797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6118368F-5B6F-EF1B-5177-F57405C2F528}"/>
              </a:ext>
            </a:extLst>
          </p:cNvPr>
          <p:cNvSpPr>
            <a:spLocks noGrp="1"/>
          </p:cNvSpPr>
          <p:nvPr>
            <p:ph type="title"/>
          </p:nvPr>
        </p:nvSpPr>
        <p:spPr>
          <a:xfrm>
            <a:off x="786652" y="572091"/>
            <a:ext cx="9932896" cy="1148665"/>
          </a:xfrm>
        </p:spPr>
        <p:txBody>
          <a:bodyPr>
            <a:normAutofit/>
          </a:bodyPr>
          <a:lstStyle/>
          <a:p>
            <a:r>
              <a:rPr lang="en-US" b="0" u="sng" dirty="0">
                <a:latin typeface="Times New Roman"/>
                <a:ea typeface="+mj-lt"/>
                <a:cs typeface="+mj-lt"/>
              </a:rPr>
              <a:t>LITERATURE REVIEW:</a:t>
            </a:r>
            <a:endParaRPr lang="en-US" dirty="0">
              <a:latin typeface="Times New Roman"/>
              <a:ea typeface="+mj-lt"/>
              <a:cs typeface="+mj-lt"/>
            </a:endParaRPr>
          </a:p>
          <a:p>
            <a:endParaRPr lang="en-US" dirty="0">
              <a:ea typeface="DengXian"/>
            </a:endParaRPr>
          </a:p>
        </p:txBody>
      </p:sp>
      <p:cxnSp>
        <p:nvCxnSpPr>
          <p:cNvPr id="12" name="Straight Connector 11">
            <a:extLst>
              <a:ext uri="{FF2B5EF4-FFF2-40B4-BE49-F238E27FC236}">
                <a16:creationId xmlns:a16="http://schemas.microsoft.com/office/drawing/2014/main" xmlns="" id="{E8A66062-E0FE-4EE7-9840-EC05B87ACF4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A364443-B44B-44C9-B8C4-AED23CB6215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3B4C179-2540-4304-9C9C-2AAAA53EFDC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5950BAB-F521-4A52-A263-D105789771E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3087726-EFA7-48B6-8527-80902BB5587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E972B62-9819-493C-A305-2C04A2D432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B6184E1-4C63-1AAB-75F8-74D5A0B0BA63}"/>
              </a:ext>
            </a:extLst>
          </p:cNvPr>
          <p:cNvSpPr>
            <a:spLocks noGrp="1"/>
          </p:cNvSpPr>
          <p:nvPr>
            <p:ph idx="1"/>
          </p:nvPr>
        </p:nvSpPr>
        <p:spPr>
          <a:xfrm>
            <a:off x="700860" y="2916152"/>
            <a:ext cx="10594254" cy="3941848"/>
          </a:xfrm>
        </p:spPr>
        <p:txBody>
          <a:bodyPr lIns="109728" tIns="109728" rIns="109728" bIns="91440" anchor="ctr">
            <a:noAutofit/>
          </a:bodyPr>
          <a:lstStyle/>
          <a:p>
            <a:pPr algn="just">
              <a:lnSpc>
                <a:spcPct val="120000"/>
              </a:lnSpc>
            </a:pPr>
            <a:endParaRPr lang="en-US" sz="1800" dirty="0">
              <a:latin typeface="Times New Roman"/>
              <a:cs typeface="Times New Roman"/>
            </a:endParaRPr>
          </a:p>
          <a:p>
            <a:pPr algn="just">
              <a:lnSpc>
                <a:spcPct val="120000"/>
              </a:lnSpc>
            </a:pPr>
            <a:r>
              <a:rPr lang="en-US" sz="2000" dirty="0">
                <a:latin typeface="Times New Roman"/>
                <a:cs typeface="Times New Roman"/>
              </a:rPr>
              <a:t>The online movie review data collected from IMDB dataset, the box office collection and the success or failure of the movie is predicted based on the reviews. Pang et al applied the machine learning technique for classification of reviews present on IMDB movie reviews database, by forming the list of 14 keywords which are useful in finding the baseline for classification accuracy. </a:t>
            </a:r>
            <a:endParaRPr lang="en-US" sz="2000" dirty="0" smtClean="0">
              <a:latin typeface="Times New Roman"/>
              <a:cs typeface="Times New Roman"/>
            </a:endParaRPr>
          </a:p>
          <a:p>
            <a:pPr algn="just">
              <a:lnSpc>
                <a:spcPct val="120000"/>
              </a:lnSpc>
            </a:pPr>
            <a:r>
              <a:rPr lang="en-US" sz="2000" dirty="0" smtClean="0">
                <a:latin typeface="Times New Roman"/>
                <a:cs typeface="Times New Roman"/>
              </a:rPr>
              <a:t>A Large number of works have been carried out previously on opinion mining and sentiment analysis. </a:t>
            </a:r>
            <a:r>
              <a:rPr lang="en-US" sz="2000" dirty="0" err="1" smtClean="0">
                <a:latin typeface="Times New Roman"/>
                <a:cs typeface="Times New Roman"/>
              </a:rPr>
              <a:t>Nagamma</a:t>
            </a:r>
            <a:r>
              <a:rPr lang="en-US" sz="2000" dirty="0" smtClean="0">
                <a:latin typeface="Times New Roman"/>
                <a:cs typeface="Times New Roman"/>
              </a:rPr>
              <a:t> P et al proposed various data mining techniques for classification of movie audits and it likewise predicts the box office collection for the movie.</a:t>
            </a:r>
            <a:endParaRPr lang="en-US" sz="2000" dirty="0" smtClean="0">
              <a:ea typeface="+mn-lt"/>
              <a:cs typeface="+mn-lt"/>
            </a:endParaRPr>
          </a:p>
          <a:p>
            <a:pPr algn="just">
              <a:lnSpc>
                <a:spcPct val="120000"/>
              </a:lnSpc>
            </a:pPr>
            <a:endParaRPr lang="en-US" sz="1800" dirty="0">
              <a:ea typeface="+mn-lt"/>
              <a:cs typeface="+mn-lt"/>
            </a:endParaRPr>
          </a:p>
          <a:p>
            <a:pPr algn="just">
              <a:lnSpc>
                <a:spcPct val="120000"/>
              </a:lnSpc>
            </a:pPr>
            <a:endParaRPr lang="en-US" sz="1800" dirty="0">
              <a:ea typeface="+mn-lt"/>
              <a:cs typeface="+mn-lt"/>
            </a:endParaRPr>
          </a:p>
          <a:p>
            <a:pPr algn="just">
              <a:lnSpc>
                <a:spcPct val="120000"/>
              </a:lnSpc>
            </a:pPr>
            <a:endParaRPr lang="en-US" sz="1800" dirty="0">
              <a:latin typeface="Times New Roman"/>
              <a:ea typeface="+mn-lt"/>
              <a:cs typeface="Times New Roman"/>
            </a:endParaRPr>
          </a:p>
          <a:p>
            <a:pPr algn="just">
              <a:lnSpc>
                <a:spcPct val="90000"/>
              </a:lnSpc>
            </a:pPr>
            <a:endParaRPr lang="en-US" sz="1800" dirty="0">
              <a:latin typeface="Times New Roman"/>
              <a:ea typeface="+mn-lt"/>
              <a:cs typeface="Times New Roman"/>
            </a:endParaRPr>
          </a:p>
          <a:p>
            <a:pPr algn="just">
              <a:lnSpc>
                <a:spcPct val="90000"/>
              </a:lnSpc>
            </a:pPr>
            <a:endParaRPr lang="en-US" sz="1800" dirty="0">
              <a:ea typeface="DengXian"/>
            </a:endParaRPr>
          </a:p>
        </p:txBody>
      </p:sp>
    </p:spTree>
    <p:extLst>
      <p:ext uri="{BB962C8B-B14F-4D97-AF65-F5344CB8AC3E}">
        <p14:creationId xmlns:p14="http://schemas.microsoft.com/office/powerpoint/2010/main" xmlns="" val="636726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81775E6C-9FE7-4AE4-ABE7-2568D95DE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6F1D8699-067D-4768-9F87-3E302B3797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xmlns="" id="{E8A66062-E0FE-4EE7-9840-EC05B87ACF4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B6184E1-4C63-1AAB-75F8-74D5A0B0BA63}"/>
              </a:ext>
            </a:extLst>
          </p:cNvPr>
          <p:cNvSpPr>
            <a:spLocks noGrp="1"/>
          </p:cNvSpPr>
          <p:nvPr>
            <p:ph idx="1"/>
          </p:nvPr>
        </p:nvSpPr>
        <p:spPr>
          <a:xfrm>
            <a:off x="971403" y="1708087"/>
            <a:ext cx="9529725" cy="4718030"/>
          </a:xfrm>
        </p:spPr>
        <p:txBody>
          <a:bodyPr lIns="109728" tIns="109728" rIns="109728" bIns="91440" anchor="ctr">
            <a:normAutofit/>
          </a:bodyPr>
          <a:lstStyle/>
          <a:p>
            <a:pPr>
              <a:lnSpc>
                <a:spcPct val="90000"/>
              </a:lnSpc>
            </a:pPr>
            <a:endParaRPr lang="en-US" sz="1600" dirty="0">
              <a:latin typeface="Times New Roman"/>
              <a:cs typeface="Times New Roman"/>
            </a:endParaRPr>
          </a:p>
          <a:p>
            <a:pPr algn="just">
              <a:lnSpc>
                <a:spcPct val="90000"/>
              </a:lnSpc>
            </a:pPr>
            <a:r>
              <a:rPr lang="en-US" sz="1800" dirty="0" smtClean="0">
                <a:latin typeface="Times New Roman"/>
                <a:ea typeface="+mn-lt"/>
                <a:cs typeface="Times New Roman"/>
              </a:rPr>
              <a:t>‘</a:t>
            </a:r>
            <a:r>
              <a:rPr lang="en-US" sz="1800" dirty="0">
                <a:latin typeface="Times New Roman"/>
                <a:ea typeface="+mn-lt"/>
                <a:cs typeface="Times New Roman"/>
              </a:rPr>
              <a:t>The authors proposed to apply eight classifiers on the IMDb movie reviews dataset. These are - Naive Bayes, Decision Tree, Random Forest, Ripple Rule Leaning, K- Nearest Neighbors, Support Vector Classifier, Bayes Net, Stochastic Gradient Descent. In their work Ripple Rule Learning was found give the worst results, whereas Random Forest outperformed other classifiers. Performance of these eight classifiers were measured by five different evaluation metrics, namely, Accuracy, Area Under Curve (AUC), F1- measure, Recall, and Precision. Authors of were of the thought that reviews of movies shared on social media platforms and other web portals are important factors in a movie’s financial success. The results showed that positive sentiment is more efficient for a movie domain with a small number of existing reviews, which indicated that sentiment alone is not the only factor. Rather, sentiment could perform better in combination with other factors such as movie genre and festive season etc.</a:t>
            </a:r>
            <a:endParaRPr lang="en-US" sz="1800" dirty="0">
              <a:ea typeface="+mn-lt"/>
              <a:cs typeface="+mn-lt"/>
            </a:endParaRPr>
          </a:p>
          <a:p>
            <a:pPr algn="just">
              <a:lnSpc>
                <a:spcPct val="90000"/>
              </a:lnSpc>
            </a:pPr>
            <a:endParaRPr lang="en-US" sz="1800" dirty="0">
              <a:latin typeface="Times New Roman"/>
              <a:ea typeface="+mn-lt"/>
              <a:cs typeface="Times New Roman"/>
            </a:endParaRPr>
          </a:p>
          <a:p>
            <a:pPr>
              <a:lnSpc>
                <a:spcPct val="90000"/>
              </a:lnSpc>
            </a:pPr>
            <a:endParaRPr lang="en-US" sz="1600" dirty="0">
              <a:latin typeface="Times New Roman"/>
              <a:ea typeface="+mn-lt"/>
              <a:cs typeface="Times New Roman"/>
            </a:endParaRPr>
          </a:p>
          <a:p>
            <a:pPr>
              <a:lnSpc>
                <a:spcPct val="90000"/>
              </a:lnSpc>
            </a:pPr>
            <a:endParaRPr lang="en-US" sz="1600" dirty="0">
              <a:latin typeface="Times New Roman"/>
              <a:ea typeface="+mn-lt"/>
              <a:cs typeface="Times New Roman"/>
            </a:endParaRPr>
          </a:p>
          <a:p>
            <a:pPr>
              <a:lnSpc>
                <a:spcPct val="90000"/>
              </a:lnSpc>
            </a:pPr>
            <a:endParaRPr lang="en-US" sz="1600" dirty="0">
              <a:latin typeface="DengXian"/>
              <a:ea typeface="DengXian"/>
              <a:cs typeface="Times New Roman"/>
            </a:endParaRPr>
          </a:p>
        </p:txBody>
      </p:sp>
      <p:cxnSp>
        <p:nvCxnSpPr>
          <p:cNvPr id="33" name="Straight Connector 32">
            <a:extLst>
              <a:ext uri="{FF2B5EF4-FFF2-40B4-BE49-F238E27FC236}">
                <a16:creationId xmlns:a16="http://schemas.microsoft.com/office/drawing/2014/main" xmlns="" id="{7A364443-B44B-44C9-B8C4-AED23CB6215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B3087726-EFA7-48B6-8527-80902BB5587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384CA14D-52DC-4F3C-A1CE-235B99A179A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A3B4C179-2540-4304-9C9C-2AAAA53EFDC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C5950BAB-F521-4A52-A263-D105789771E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48858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1775E6C-9FE7-4AE4-ABE7-2568D95DE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6F1D8699-067D-4768-9F87-3E302B3797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118368F-5B6F-EF1B-5177-F57405C2F528}"/>
              </a:ext>
            </a:extLst>
          </p:cNvPr>
          <p:cNvSpPr>
            <a:spLocks noGrp="1"/>
          </p:cNvSpPr>
          <p:nvPr>
            <p:ph type="title"/>
          </p:nvPr>
        </p:nvSpPr>
        <p:spPr>
          <a:xfrm>
            <a:off x="786652" y="572091"/>
            <a:ext cx="9932896" cy="1148665"/>
          </a:xfrm>
        </p:spPr>
        <p:txBody>
          <a:bodyPr>
            <a:normAutofit/>
          </a:bodyPr>
          <a:lstStyle/>
          <a:p>
            <a:r>
              <a:rPr lang="en-US" b="0" u="sng" dirty="0">
                <a:latin typeface="Times New Roman"/>
                <a:ea typeface="+mj-lt"/>
                <a:cs typeface="+mj-lt"/>
              </a:rPr>
              <a:t>LIMITATIONS OF THE STUDY:</a:t>
            </a:r>
            <a:endParaRPr lang="en-US">
              <a:latin typeface="DengXian"/>
              <a:ea typeface="+mj-lt"/>
              <a:cs typeface="+mj-lt"/>
            </a:endParaRPr>
          </a:p>
          <a:p>
            <a:endParaRPr lang="en-US" dirty="0">
              <a:ea typeface="DengXian"/>
            </a:endParaRPr>
          </a:p>
        </p:txBody>
      </p:sp>
      <p:cxnSp>
        <p:nvCxnSpPr>
          <p:cNvPr id="12" name="Straight Connector 11">
            <a:extLst>
              <a:ext uri="{FF2B5EF4-FFF2-40B4-BE49-F238E27FC236}">
                <a16:creationId xmlns:a16="http://schemas.microsoft.com/office/drawing/2014/main" xmlns="" id="{E8A66062-E0FE-4EE7-9840-EC05B87ACF4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A364443-B44B-44C9-B8C4-AED23CB6215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3B4C179-2540-4304-9C9C-2AAAA53EFDC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5950BAB-F521-4A52-A263-D105789771E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3087726-EFA7-48B6-8527-80902BB5587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E972B62-9819-493C-A305-2C04A2D432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B6184E1-4C63-1AAB-75F8-74D5A0B0BA63}"/>
              </a:ext>
            </a:extLst>
          </p:cNvPr>
          <p:cNvSpPr>
            <a:spLocks noGrp="1"/>
          </p:cNvSpPr>
          <p:nvPr>
            <p:ph idx="1"/>
          </p:nvPr>
        </p:nvSpPr>
        <p:spPr>
          <a:xfrm>
            <a:off x="726986" y="2761325"/>
            <a:ext cx="10594254" cy="3941848"/>
          </a:xfrm>
        </p:spPr>
        <p:txBody>
          <a:bodyPr lIns="109728" tIns="109728" rIns="109728" bIns="91440" anchor="ctr">
            <a:noAutofit/>
          </a:bodyPr>
          <a:lstStyle/>
          <a:p>
            <a:pPr algn="just">
              <a:lnSpc>
                <a:spcPct val="120000"/>
              </a:lnSpc>
            </a:pPr>
            <a:endParaRPr lang="en-US" sz="1700" dirty="0">
              <a:latin typeface="Times New Roman"/>
              <a:cs typeface="Times New Roman"/>
            </a:endParaRPr>
          </a:p>
          <a:p>
            <a:pPr marL="0" indent="0" algn="just">
              <a:lnSpc>
                <a:spcPct val="110000"/>
              </a:lnSpc>
              <a:buNone/>
            </a:pPr>
            <a:r>
              <a:rPr lang="en-US" sz="1700" b="1" dirty="0">
                <a:latin typeface="Times New Roman"/>
                <a:cs typeface="Times New Roman"/>
              </a:rPr>
              <a:t>1. Tone: </a:t>
            </a:r>
            <a:r>
              <a:rPr lang="en-US" sz="1700" dirty="0">
                <a:latin typeface="Times New Roman"/>
                <a:cs typeface="Times New Roman"/>
              </a:rPr>
              <a:t>Tone can be difficult to interpret verbally, and even more difficult to figure out in the written word. Things get even more complicated when one tries to analyze a massive volume of data that can contain both subjective and objective responses.</a:t>
            </a:r>
            <a:endParaRPr lang="en-US" sz="1700" dirty="0">
              <a:ea typeface="+mn-lt"/>
              <a:cs typeface="+mn-lt"/>
            </a:endParaRPr>
          </a:p>
          <a:p>
            <a:pPr marL="0" indent="0" algn="just">
              <a:lnSpc>
                <a:spcPct val="110000"/>
              </a:lnSpc>
              <a:buNone/>
            </a:pPr>
            <a:r>
              <a:rPr lang="en-US" sz="1700" b="1" dirty="0">
                <a:latin typeface="Times New Roman"/>
                <a:cs typeface="Times New Roman"/>
              </a:rPr>
              <a:t>2. Sarcasm:</a:t>
            </a:r>
            <a:r>
              <a:rPr lang="en-US" sz="1700" dirty="0">
                <a:latin typeface="Times New Roman"/>
                <a:cs typeface="Times New Roman"/>
              </a:rPr>
              <a:t> People use irony and sarcasm in casual conversations and memes on social media. The act of expressing negative sentiment using backhanded compliments can make it difficult for sentiment analysis tools to detect the true context of what the response is actually implying.</a:t>
            </a:r>
            <a:endParaRPr lang="en-US" sz="1700" dirty="0">
              <a:ea typeface="+mn-lt"/>
              <a:cs typeface="+mn-lt"/>
            </a:endParaRPr>
          </a:p>
          <a:p>
            <a:pPr marL="0" indent="0" algn="just">
              <a:lnSpc>
                <a:spcPct val="110000"/>
              </a:lnSpc>
              <a:buNone/>
            </a:pPr>
            <a:r>
              <a:rPr lang="en-US" sz="1700" b="1" dirty="0">
                <a:latin typeface="Times New Roman"/>
                <a:cs typeface="Times New Roman"/>
              </a:rPr>
              <a:t>3. Idioms:</a:t>
            </a:r>
            <a:r>
              <a:rPr lang="en-US" sz="1700" dirty="0">
                <a:latin typeface="Times New Roman"/>
                <a:cs typeface="Times New Roman"/>
              </a:rPr>
              <a:t> Machine learning programs don’t necessarily understand a figure of speech. For example, an idiom like “not my cup of tea” will boggle the algorithm because it understands things in the literal sense. Hence, when an idiom is used in a comment or a review, the sentence can be misconstrued by the algorithm or even ignored.</a:t>
            </a:r>
            <a:endParaRPr lang="en-US" sz="1700" dirty="0">
              <a:ea typeface="+mn-lt"/>
              <a:cs typeface="+mn-lt"/>
            </a:endParaRPr>
          </a:p>
          <a:p>
            <a:pPr marL="0" indent="0" algn="just">
              <a:lnSpc>
                <a:spcPct val="110000"/>
              </a:lnSpc>
              <a:buNone/>
            </a:pPr>
            <a:r>
              <a:rPr lang="en-US" sz="1700" b="1" dirty="0">
                <a:latin typeface="Times New Roman"/>
                <a:cs typeface="Times New Roman"/>
              </a:rPr>
              <a:t>4. Negations:</a:t>
            </a:r>
            <a:r>
              <a:rPr lang="en-US" sz="1700" dirty="0">
                <a:latin typeface="Times New Roman"/>
                <a:cs typeface="Times New Roman"/>
              </a:rPr>
              <a:t> Negations, given by words such as not, never, cannot, were not, etc. can confuse the ML model. For example, a machine algorithm needs to understand that a phrase that says, “I can’t not go to my class reunion”, means that the person intends to go to the class reunion.</a:t>
            </a:r>
            <a:endParaRPr lang="en-US" sz="1700" dirty="0">
              <a:ea typeface="+mn-lt"/>
              <a:cs typeface="+mn-lt"/>
            </a:endParaRPr>
          </a:p>
          <a:p>
            <a:pPr marL="0" indent="0" algn="just">
              <a:lnSpc>
                <a:spcPct val="110000"/>
              </a:lnSpc>
              <a:buNone/>
            </a:pPr>
            <a:r>
              <a:rPr lang="en-US" sz="1700" b="1" dirty="0">
                <a:latin typeface="Times New Roman"/>
                <a:ea typeface="+mn-lt"/>
                <a:cs typeface="Times New Roman"/>
              </a:rPr>
              <a:t>5. Comparative Sentences:</a:t>
            </a:r>
            <a:r>
              <a:rPr lang="en-US" sz="1700" dirty="0">
                <a:latin typeface="Times New Roman"/>
                <a:ea typeface="+mn-lt"/>
                <a:cs typeface="Times New Roman"/>
              </a:rPr>
              <a:t> Comparative sentences can be tricky because they may not always give an opinion. Much of it has to be deduced. </a:t>
            </a:r>
            <a:endParaRPr lang="en-US" dirty="0">
              <a:ea typeface="DengXian"/>
            </a:endParaRPr>
          </a:p>
          <a:p>
            <a:pPr algn="just">
              <a:lnSpc>
                <a:spcPct val="120000"/>
              </a:lnSpc>
            </a:pPr>
            <a:endParaRPr lang="en-US" sz="1700" dirty="0">
              <a:latin typeface="Times New Roman"/>
              <a:ea typeface="+mn-lt"/>
              <a:cs typeface="Times New Roman"/>
            </a:endParaRPr>
          </a:p>
          <a:p>
            <a:pPr algn="just">
              <a:lnSpc>
                <a:spcPct val="90000"/>
              </a:lnSpc>
            </a:pPr>
            <a:endParaRPr lang="en-US" sz="1600" dirty="0">
              <a:latin typeface="Times New Roman"/>
              <a:ea typeface="+mn-lt"/>
              <a:cs typeface="Times New Roman"/>
            </a:endParaRPr>
          </a:p>
          <a:p>
            <a:pPr algn="just">
              <a:lnSpc>
                <a:spcPct val="90000"/>
              </a:lnSpc>
            </a:pPr>
            <a:endParaRPr lang="en-US" sz="1600" dirty="0">
              <a:ea typeface="DengXian"/>
            </a:endParaRPr>
          </a:p>
        </p:txBody>
      </p:sp>
    </p:spTree>
    <p:extLst>
      <p:ext uri="{BB962C8B-B14F-4D97-AF65-F5344CB8AC3E}">
        <p14:creationId xmlns:p14="http://schemas.microsoft.com/office/powerpoint/2010/main" xmlns="" val="1397401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7E105210-61FE-4E9D-9076-A5618FDA8D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118368F-5B6F-EF1B-5177-F57405C2F528}"/>
              </a:ext>
            </a:extLst>
          </p:cNvPr>
          <p:cNvSpPr>
            <a:spLocks noGrp="1"/>
          </p:cNvSpPr>
          <p:nvPr>
            <p:ph type="title"/>
          </p:nvPr>
        </p:nvSpPr>
        <p:spPr>
          <a:xfrm>
            <a:off x="2595114" y="116457"/>
            <a:ext cx="6008914" cy="1683487"/>
          </a:xfrm>
        </p:spPr>
        <p:txBody>
          <a:bodyPr>
            <a:normAutofit/>
          </a:bodyPr>
          <a:lstStyle/>
          <a:p>
            <a:pPr algn="ctr"/>
            <a:r>
              <a:rPr lang="en-US" b="0" u="sng" cap="all" dirty="0">
                <a:latin typeface="Times New Roman"/>
                <a:ea typeface="+mj-lt"/>
                <a:cs typeface="+mj-lt"/>
              </a:rPr>
              <a:t>METHODOLOGY</a:t>
            </a:r>
            <a:r>
              <a:rPr lang="en-US" b="0" cap="all" dirty="0">
                <a:latin typeface="Times New Roman"/>
                <a:ea typeface="+mj-lt"/>
                <a:cs typeface="+mj-lt"/>
              </a:rPr>
              <a:t>:</a:t>
            </a:r>
            <a:endParaRPr lang="en-US" cap="all" dirty="0">
              <a:latin typeface="Times New Roman"/>
              <a:ea typeface="+mj-lt"/>
              <a:cs typeface="+mj-lt"/>
            </a:endParaRPr>
          </a:p>
          <a:p>
            <a:endParaRPr lang="en-US" dirty="0">
              <a:ea typeface="DengXian"/>
            </a:endParaRPr>
          </a:p>
        </p:txBody>
      </p:sp>
      <p:sp>
        <p:nvSpPr>
          <p:cNvPr id="3" name="Content Placeholder 2">
            <a:extLst>
              <a:ext uri="{FF2B5EF4-FFF2-40B4-BE49-F238E27FC236}">
                <a16:creationId xmlns:a16="http://schemas.microsoft.com/office/drawing/2014/main" xmlns="" id="{5B6184E1-4C63-1AAB-75F8-74D5A0B0BA63}"/>
              </a:ext>
            </a:extLst>
          </p:cNvPr>
          <p:cNvSpPr>
            <a:spLocks noGrp="1"/>
          </p:cNvSpPr>
          <p:nvPr>
            <p:ph idx="1"/>
          </p:nvPr>
        </p:nvSpPr>
        <p:spPr>
          <a:xfrm>
            <a:off x="1143000" y="2216886"/>
            <a:ext cx="6150926" cy="3817091"/>
          </a:xfrm>
        </p:spPr>
        <p:txBody>
          <a:bodyPr lIns="109728" tIns="109728" rIns="109728" bIns="91440">
            <a:normAutofit/>
          </a:bodyPr>
          <a:lstStyle/>
          <a:p>
            <a:endParaRPr lang="en-US">
              <a:latin typeface="Times New Roman"/>
              <a:cs typeface="Times New Roman"/>
            </a:endParaRPr>
          </a:p>
          <a:p>
            <a:pPr marL="0" indent="0">
              <a:buNone/>
            </a:pPr>
            <a:endParaRPr lang="en-US" b="1">
              <a:latin typeface="Times New Roman"/>
              <a:ea typeface="DengXian"/>
              <a:cs typeface="Times New Roman"/>
            </a:endParaRPr>
          </a:p>
          <a:p>
            <a:endParaRPr lang="en-US">
              <a:latin typeface="Times New Roman"/>
              <a:ea typeface="+mn-lt"/>
              <a:cs typeface="Times New Roman"/>
            </a:endParaRPr>
          </a:p>
          <a:p>
            <a:endParaRPr lang="en-US">
              <a:latin typeface="Times New Roman"/>
              <a:ea typeface="+mn-lt"/>
              <a:cs typeface="Times New Roman"/>
            </a:endParaRPr>
          </a:p>
          <a:p>
            <a:endParaRPr lang="en-US">
              <a:ea typeface="DengXian"/>
            </a:endParaRPr>
          </a:p>
        </p:txBody>
      </p:sp>
      <p:cxnSp>
        <p:nvCxnSpPr>
          <p:cNvPr id="29" name="Straight Connector 28">
            <a:extLst>
              <a:ext uri="{FF2B5EF4-FFF2-40B4-BE49-F238E27FC236}">
                <a16:creationId xmlns:a16="http://schemas.microsoft.com/office/drawing/2014/main" xmlns="" id="{8C1DF613-CD5C-4D37-9F6C-843AFBBBDEF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0" y="5197929"/>
            <a:ext cx="2875207" cy="166007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8CB56F5D-A737-4E56-BCDD-0F992B89C80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flipV="1">
            <a:off x="0" y="6033977"/>
            <a:ext cx="7151914"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6" descr="Diagram&#10;&#10;Description automatically generated">
            <a:extLst>
              <a:ext uri="{FF2B5EF4-FFF2-40B4-BE49-F238E27FC236}">
                <a16:creationId xmlns:a16="http://schemas.microsoft.com/office/drawing/2014/main" xmlns="" id="{457D2677-0EDE-5854-5A3E-6CD361C564BA}"/>
              </a:ext>
            </a:extLst>
          </p:cNvPr>
          <p:cNvPicPr>
            <a:picLocks noChangeAspect="1"/>
          </p:cNvPicPr>
          <p:nvPr/>
        </p:nvPicPr>
        <p:blipFill>
          <a:blip r:embed="rId2"/>
          <a:stretch>
            <a:fillRect/>
          </a:stretch>
        </p:blipFill>
        <p:spPr>
          <a:xfrm>
            <a:off x="4265024" y="1127185"/>
            <a:ext cx="2655536" cy="4905554"/>
          </a:xfrm>
          <a:prstGeom prst="rect">
            <a:avLst/>
          </a:prstGeom>
        </p:spPr>
      </p:pic>
    </p:spTree>
    <p:extLst>
      <p:ext uri="{BB962C8B-B14F-4D97-AF65-F5344CB8AC3E}">
        <p14:creationId xmlns:p14="http://schemas.microsoft.com/office/powerpoint/2010/main" xmlns="" val="657146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2EFA19-629E-41B4-BA63-8D3D4BF57512}"/>
              </a:ext>
            </a:extLst>
          </p:cNvPr>
          <p:cNvSpPr>
            <a:spLocks noGrp="1"/>
          </p:cNvSpPr>
          <p:nvPr>
            <p:ph idx="1"/>
          </p:nvPr>
        </p:nvSpPr>
        <p:spPr>
          <a:xfrm>
            <a:off x="841076" y="428045"/>
            <a:ext cx="10423584" cy="5562801"/>
          </a:xfrm>
        </p:spPr>
        <p:txBody>
          <a:bodyPr lIns="109728" tIns="109728" rIns="109728" bIns="91440" anchor="t"/>
          <a:lstStyle/>
          <a:p>
            <a:pPr marL="0" indent="0" algn="just">
              <a:lnSpc>
                <a:spcPct val="120000"/>
              </a:lnSpc>
              <a:buNone/>
            </a:pPr>
            <a:endParaRPr lang="en-IN" sz="1800" b="1" u="sng" dirty="0" smtClean="0">
              <a:latin typeface="Times New Roman"/>
              <a:cs typeface="Times New Roman"/>
            </a:endParaRPr>
          </a:p>
          <a:p>
            <a:pPr marL="0" indent="0" algn="just">
              <a:lnSpc>
                <a:spcPct val="120000"/>
              </a:lnSpc>
              <a:buNone/>
            </a:pPr>
            <a:r>
              <a:rPr lang="en-IN" sz="1800" b="1" u="sng" dirty="0" smtClean="0">
                <a:latin typeface="Times New Roman"/>
                <a:cs typeface="Times New Roman"/>
              </a:rPr>
              <a:t>IMPORT</a:t>
            </a:r>
            <a:r>
              <a:rPr lang="en-IN" sz="1800" b="1" u="sng" dirty="0">
                <a:latin typeface="Times New Roman"/>
                <a:cs typeface="Times New Roman"/>
              </a:rPr>
              <a:t> DATASET:</a:t>
            </a:r>
            <a:endParaRPr lang="en-US" sz="1800" dirty="0">
              <a:ea typeface="+mn-lt"/>
              <a:cs typeface="+mn-lt"/>
            </a:endParaRPr>
          </a:p>
          <a:p>
            <a:pPr marL="0" indent="0" algn="just">
              <a:lnSpc>
                <a:spcPct val="120000"/>
              </a:lnSpc>
              <a:buNone/>
            </a:pPr>
            <a:r>
              <a:rPr lang="en-IN" sz="1800" dirty="0">
                <a:latin typeface="Times New Roman"/>
                <a:cs typeface="Times New Roman"/>
              </a:rPr>
              <a:t>For this </a:t>
            </a:r>
            <a:r>
              <a:rPr lang="en-IN" sz="1800" dirty="0" smtClean="0">
                <a:latin typeface="Times New Roman"/>
                <a:cs typeface="Times New Roman"/>
              </a:rPr>
              <a:t>project </a:t>
            </a:r>
            <a:r>
              <a:rPr lang="en-IN" sz="1800" dirty="0">
                <a:latin typeface="Times New Roman"/>
                <a:cs typeface="Times New Roman"/>
              </a:rPr>
              <a:t>a data set containing </a:t>
            </a:r>
            <a:r>
              <a:rPr lang="en-IN" sz="1800" dirty="0" smtClean="0">
                <a:latin typeface="Times New Roman"/>
                <a:cs typeface="Times New Roman"/>
              </a:rPr>
              <a:t>1500 </a:t>
            </a:r>
            <a:r>
              <a:rPr lang="en-IN" sz="1800" dirty="0">
                <a:latin typeface="Times New Roman"/>
                <a:cs typeface="Times New Roman"/>
              </a:rPr>
              <a:t>movie reviews from </a:t>
            </a:r>
            <a:r>
              <a:rPr lang="en-IN" sz="1800" dirty="0" err="1" smtClean="0">
                <a:latin typeface="Times New Roman"/>
                <a:cs typeface="Times New Roman"/>
              </a:rPr>
              <a:t>IMDb</a:t>
            </a:r>
            <a:r>
              <a:rPr lang="en-IN" sz="1800" dirty="0" smtClean="0">
                <a:latin typeface="Times New Roman"/>
                <a:cs typeface="Times New Roman"/>
              </a:rPr>
              <a:t> </a:t>
            </a:r>
            <a:r>
              <a:rPr lang="en-IN" sz="1800" dirty="0" smtClean="0">
                <a:latin typeface="Times New Roman"/>
                <a:cs typeface="Times New Roman"/>
              </a:rPr>
              <a:t>dataset, </a:t>
            </a:r>
            <a:r>
              <a:rPr lang="en-IN" sz="1800" dirty="0">
                <a:latin typeface="Times New Roman"/>
                <a:cs typeface="Times New Roman"/>
              </a:rPr>
              <a:t>created by Andrew Maas is utilized. </a:t>
            </a:r>
            <a:r>
              <a:rPr lang="en-IN" sz="1800" dirty="0" smtClean="0">
                <a:latin typeface="Times New Roman"/>
                <a:cs typeface="Times New Roman"/>
              </a:rPr>
              <a:t>The</a:t>
            </a:r>
            <a:r>
              <a:rPr lang="en-IN" sz="1800" dirty="0">
                <a:latin typeface="Times New Roman"/>
                <a:cs typeface="Times New Roman"/>
              </a:rPr>
              <a:t> reviews are classified into positive and negative in reference to the IMDB rating system. It allows viewers to rate on a scale from 1 to 10, and according to dataset creator anything </a:t>
            </a:r>
            <a:r>
              <a:rPr lang="en-IN" sz="1800" dirty="0" smtClean="0">
                <a:latin typeface="Times New Roman"/>
                <a:cs typeface="Times New Roman"/>
              </a:rPr>
              <a:t> ≤ </a:t>
            </a:r>
            <a:r>
              <a:rPr lang="en-IN" sz="1800" dirty="0">
                <a:latin typeface="Times New Roman"/>
                <a:cs typeface="Times New Roman"/>
              </a:rPr>
              <a:t>5 stars is labelled negative and </a:t>
            </a:r>
            <a:r>
              <a:rPr lang="en-IN" sz="1800" dirty="0" smtClean="0">
                <a:latin typeface="Times New Roman"/>
                <a:cs typeface="Times New Roman"/>
              </a:rPr>
              <a:t> ≥ </a:t>
            </a:r>
            <a:r>
              <a:rPr lang="en-IN" sz="1800" dirty="0">
                <a:latin typeface="Times New Roman"/>
                <a:cs typeface="Times New Roman"/>
              </a:rPr>
              <a:t>6 stars is marked as positive. </a:t>
            </a:r>
            <a:endParaRPr lang="en-IN" sz="1800" dirty="0">
              <a:ea typeface="+mn-lt"/>
              <a:cs typeface="+mn-lt"/>
            </a:endParaRPr>
          </a:p>
          <a:p>
            <a:pPr marL="0" indent="0" algn="just">
              <a:lnSpc>
                <a:spcPct val="120000"/>
              </a:lnSpc>
              <a:buNone/>
            </a:pPr>
            <a:r>
              <a:rPr lang="en-IN" sz="1800" b="1" u="sng" dirty="0">
                <a:latin typeface="Times New Roman"/>
                <a:cs typeface="Times New Roman"/>
              </a:rPr>
              <a:t>DATA VISUALIZATION:</a:t>
            </a:r>
            <a:endParaRPr lang="en-IN" sz="1800" dirty="0">
              <a:ea typeface="+mn-lt"/>
              <a:cs typeface="+mn-lt"/>
            </a:endParaRPr>
          </a:p>
          <a:p>
            <a:pPr marL="0" indent="0" algn="just">
              <a:lnSpc>
                <a:spcPct val="120000"/>
              </a:lnSpc>
              <a:buNone/>
            </a:pPr>
            <a:r>
              <a:rPr lang="en-IN" sz="1800" dirty="0">
                <a:latin typeface="Times New Roman"/>
                <a:cs typeface="Times New Roman"/>
              </a:rPr>
              <a:t>Data visualization is a field in data analysis that deals with visual representation of data. It graphically plots data and is an effective way to communicate inferences from data. Python offers several plotting libraries, namely Matplotlib, Seaborn and many other such data visualization packages with different features for creating informative, customized, and appealing plots to present data in the most simple and effective way. </a:t>
            </a:r>
            <a:endParaRPr lang="en-IN" sz="1800" dirty="0">
              <a:ea typeface="+mn-lt"/>
              <a:cs typeface="+mn-lt"/>
            </a:endParaRPr>
          </a:p>
          <a:p>
            <a:pPr algn="just">
              <a:lnSpc>
                <a:spcPct val="120000"/>
              </a:lnSpc>
            </a:pPr>
            <a:endParaRPr lang="en-IN" sz="1800" dirty="0">
              <a:ea typeface="+mn-lt"/>
              <a:cs typeface="+mn-lt"/>
            </a:endParaRPr>
          </a:p>
          <a:p>
            <a:endParaRPr lang="en-US" sz="1400" dirty="0">
              <a:ea typeface="+mn-lt"/>
              <a:cs typeface="+mn-lt"/>
            </a:endParaRPr>
          </a:p>
        </p:txBody>
      </p:sp>
    </p:spTree>
    <p:extLst>
      <p:ext uri="{BB962C8B-B14F-4D97-AF65-F5344CB8AC3E}">
        <p14:creationId xmlns:p14="http://schemas.microsoft.com/office/powerpoint/2010/main" xmlns="" val="3770298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DengXian"/>
        <a:ea typeface=""/>
        <a:cs typeface=""/>
      </a:majorFont>
      <a:minorFont>
        <a:latin typeface="DengXi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emplate>office theme</Template>
  <TotalTime>1071</TotalTime>
  <Words>426</Words>
  <Application>Microsoft Office PowerPoint</Application>
  <PresentationFormat>Custom</PresentationFormat>
  <Paragraphs>158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AngleLinesVTI</vt:lpstr>
      <vt:lpstr>SENTIMENT ANALYSIS ON IMDB DATASET </vt:lpstr>
      <vt:lpstr>ABSTRACT: </vt:lpstr>
      <vt:lpstr>STATEMENT OF PROBLEM: </vt:lpstr>
      <vt:lpstr>OBJECTIVES: </vt:lpstr>
      <vt:lpstr>LITERATURE REVIEW: </vt:lpstr>
      <vt:lpstr>Slide 6</vt:lpstr>
      <vt:lpstr>LIMITATIONS OF THE STUDY: </vt:lpstr>
      <vt:lpstr>METHODOLOGY: </vt:lpstr>
      <vt:lpstr>Slide 9</vt:lpstr>
      <vt:lpstr>Slide 10</vt:lpstr>
      <vt:lpstr>Slide 11</vt:lpstr>
      <vt:lpstr>CONFUSION MATRIX:</vt:lpstr>
      <vt:lpstr>DATA DESCRIPTION: </vt:lpstr>
      <vt:lpstr>ATTRIBUTE INFORMATION: </vt:lpstr>
      <vt:lpstr>ALGORITHMS USED: </vt:lpstr>
      <vt:lpstr>Slide 16</vt:lpstr>
      <vt:lpstr>COMPUTED ACCURACY: </vt:lpstr>
      <vt:lpstr>Slide 18</vt:lpstr>
      <vt:lpstr>CONCLUSION: In this work, we extracted new features that have strong impact on determining the polarity of the movie reviews and applied computation methods for pre-processing of the data.  Sentiment analysis also referred to as opinion mining is the process of extracting opinions from text data and classifies it into positive or negative. FUTURE SCOPE: In future, we would like to evaluate the effectiveness of the proposed sentiment classification features and techniques for other tasks, such as sentiment classification. We would like to apply in-depth concepts of NLP for better prediction of the polarity of the document. We would also like to extend this technique on other domains of opinion mining like’s newspaper articles, product reviews, political discussion Forums etc. This research can be expanded to include the analysis of online feedback from social media platforms and other sophisticated algorithms. </vt:lpstr>
      <vt:lpstr>REFERENCES:  </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Dhanush</cp:lastModifiedBy>
  <cp:revision>409</cp:revision>
  <dcterms:created xsi:type="dcterms:W3CDTF">2013-07-15T20:26:40Z</dcterms:created>
  <dcterms:modified xsi:type="dcterms:W3CDTF">2023-04-04T16:12:15Z</dcterms:modified>
</cp:coreProperties>
</file>