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5" r:id="rId7"/>
    <p:sldId id="262" r:id="rId8"/>
    <p:sldId id="266" r:id="rId9"/>
    <p:sldId id="267" r:id="rId10"/>
    <p:sldId id="268" r:id="rId11"/>
    <p:sldId id="263" r:id="rId12"/>
    <p:sldId id="261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07A87-DE52-4012-B6FC-56F54F7495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5399B0-66A4-4135-BAF2-FACF1A9D0CBA}">
      <dgm:prSet/>
      <dgm:spPr/>
      <dgm:t>
        <a:bodyPr/>
        <a:lstStyle/>
        <a:p>
          <a:r>
            <a:rPr lang="en-IN" b="1"/>
            <a:t>Average Method.</a:t>
          </a:r>
          <a:endParaRPr lang="en-US"/>
        </a:p>
      </dgm:t>
    </dgm:pt>
    <dgm:pt modelId="{554540E4-11BB-472A-AFB7-F8E7BB7035CA}" type="parTrans" cxnId="{0EDCB442-ECE6-42FA-8A8E-9D04381AA248}">
      <dgm:prSet/>
      <dgm:spPr/>
      <dgm:t>
        <a:bodyPr/>
        <a:lstStyle/>
        <a:p>
          <a:endParaRPr lang="en-US"/>
        </a:p>
      </dgm:t>
    </dgm:pt>
    <dgm:pt modelId="{EB0EA5E9-A54B-4046-BE70-1BB8C693E370}" type="sibTrans" cxnId="{0EDCB442-ECE6-42FA-8A8E-9D04381AA248}">
      <dgm:prSet/>
      <dgm:spPr/>
      <dgm:t>
        <a:bodyPr/>
        <a:lstStyle/>
        <a:p>
          <a:endParaRPr lang="en-US"/>
        </a:p>
      </dgm:t>
    </dgm:pt>
    <dgm:pt modelId="{C1ECEF9C-7C96-4C50-BA03-57F1F6E0697A}">
      <dgm:prSet/>
      <dgm:spPr/>
      <dgm:t>
        <a:bodyPr/>
        <a:lstStyle/>
        <a:p>
          <a:r>
            <a:rPr lang="en-IN" b="1"/>
            <a:t>Luminance (Weighted Average) Method.</a:t>
          </a:r>
          <a:endParaRPr lang="en-US"/>
        </a:p>
      </dgm:t>
    </dgm:pt>
    <dgm:pt modelId="{0237374E-9FEF-424A-954D-B07F8D93B1AA}" type="parTrans" cxnId="{B4A333F3-FAA1-4395-8F56-34EEC344DA15}">
      <dgm:prSet/>
      <dgm:spPr/>
      <dgm:t>
        <a:bodyPr/>
        <a:lstStyle/>
        <a:p>
          <a:endParaRPr lang="en-US"/>
        </a:p>
      </dgm:t>
    </dgm:pt>
    <dgm:pt modelId="{BB3525B2-B3EF-413F-9C91-88357A3BAADE}" type="sibTrans" cxnId="{B4A333F3-FAA1-4395-8F56-34EEC344DA15}">
      <dgm:prSet/>
      <dgm:spPr/>
      <dgm:t>
        <a:bodyPr/>
        <a:lstStyle/>
        <a:p>
          <a:endParaRPr lang="en-US"/>
        </a:p>
      </dgm:t>
    </dgm:pt>
    <dgm:pt modelId="{B1D4FDC7-CAA5-4E4A-BC5E-7993614A2DC8}">
      <dgm:prSet/>
      <dgm:spPr/>
      <dgm:t>
        <a:bodyPr/>
        <a:lstStyle/>
        <a:p>
          <a:r>
            <a:rPr lang="en-IN" b="1"/>
            <a:t>Desaturation Method.</a:t>
          </a:r>
          <a:endParaRPr lang="en-US"/>
        </a:p>
      </dgm:t>
    </dgm:pt>
    <dgm:pt modelId="{42F8A190-3F37-43AC-B488-42C8A5F953CC}" type="parTrans" cxnId="{05A1D239-49D4-4BEC-8EBD-3E1C4743C017}">
      <dgm:prSet/>
      <dgm:spPr/>
      <dgm:t>
        <a:bodyPr/>
        <a:lstStyle/>
        <a:p>
          <a:endParaRPr lang="en-US"/>
        </a:p>
      </dgm:t>
    </dgm:pt>
    <dgm:pt modelId="{968B0FA6-7DE7-4C4B-85ED-C6A68F1825EC}" type="sibTrans" cxnId="{05A1D239-49D4-4BEC-8EBD-3E1C4743C017}">
      <dgm:prSet/>
      <dgm:spPr/>
      <dgm:t>
        <a:bodyPr/>
        <a:lstStyle/>
        <a:p>
          <a:endParaRPr lang="en-US"/>
        </a:p>
      </dgm:t>
    </dgm:pt>
    <dgm:pt modelId="{B8860BB3-88D3-4EA3-BC9B-940149498498}">
      <dgm:prSet/>
      <dgm:spPr/>
      <dgm:t>
        <a:bodyPr/>
        <a:lstStyle/>
        <a:p>
          <a:r>
            <a:rPr lang="en-IN" b="1"/>
            <a:t>Single Channel Extraction.</a:t>
          </a:r>
          <a:endParaRPr lang="en-US"/>
        </a:p>
      </dgm:t>
    </dgm:pt>
    <dgm:pt modelId="{B4FFE545-0183-4671-A14B-230E5A7D39DC}" type="parTrans" cxnId="{CD06ED8D-B48B-4268-A823-771802EF5DCC}">
      <dgm:prSet/>
      <dgm:spPr/>
      <dgm:t>
        <a:bodyPr/>
        <a:lstStyle/>
        <a:p>
          <a:endParaRPr lang="en-US"/>
        </a:p>
      </dgm:t>
    </dgm:pt>
    <dgm:pt modelId="{CC4C381E-015C-48F9-81BA-FDF0069629B7}" type="sibTrans" cxnId="{CD06ED8D-B48B-4268-A823-771802EF5DCC}">
      <dgm:prSet/>
      <dgm:spPr/>
      <dgm:t>
        <a:bodyPr/>
        <a:lstStyle/>
        <a:p>
          <a:endParaRPr lang="en-US"/>
        </a:p>
      </dgm:t>
    </dgm:pt>
    <dgm:pt modelId="{DA4FCBFC-6829-4C3B-9200-0F2F07953DE9}">
      <dgm:prSet/>
      <dgm:spPr/>
      <dgm:t>
        <a:bodyPr/>
        <a:lstStyle/>
        <a:p>
          <a:r>
            <a:rPr lang="en-IN" b="1"/>
            <a:t>Principal Component Analysis (PCA)</a:t>
          </a:r>
          <a:r>
            <a:rPr lang="en-IN"/>
            <a:t>:</a:t>
          </a:r>
          <a:endParaRPr lang="en-US"/>
        </a:p>
      </dgm:t>
    </dgm:pt>
    <dgm:pt modelId="{19E047BD-1F53-4DF2-87BC-A67C00A8DF78}" type="parTrans" cxnId="{70DB7EDA-AFC4-4049-BFA7-C46E629DEE27}">
      <dgm:prSet/>
      <dgm:spPr/>
      <dgm:t>
        <a:bodyPr/>
        <a:lstStyle/>
        <a:p>
          <a:endParaRPr lang="en-US"/>
        </a:p>
      </dgm:t>
    </dgm:pt>
    <dgm:pt modelId="{4E70676B-93ED-4236-AC08-BB9475619280}" type="sibTrans" cxnId="{70DB7EDA-AFC4-4049-BFA7-C46E629DEE27}">
      <dgm:prSet/>
      <dgm:spPr/>
      <dgm:t>
        <a:bodyPr/>
        <a:lstStyle/>
        <a:p>
          <a:endParaRPr lang="en-US"/>
        </a:p>
      </dgm:t>
    </dgm:pt>
    <dgm:pt modelId="{62D4F470-5886-4B45-8FD0-3917C5D476FD}" type="pres">
      <dgm:prSet presAssocID="{1FE07A87-DE52-4012-B6FC-56F54F749529}" presName="linear" presStyleCnt="0">
        <dgm:presLayoutVars>
          <dgm:animLvl val="lvl"/>
          <dgm:resizeHandles val="exact"/>
        </dgm:presLayoutVars>
      </dgm:prSet>
      <dgm:spPr/>
    </dgm:pt>
    <dgm:pt modelId="{48285A0B-5040-4705-A692-2743A13E1E40}" type="pres">
      <dgm:prSet presAssocID="{815399B0-66A4-4135-BAF2-FACF1A9D0C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A6BDAE-00BC-4DCD-9A23-8E980D7C4CDA}" type="pres">
      <dgm:prSet presAssocID="{EB0EA5E9-A54B-4046-BE70-1BB8C693E370}" presName="spacer" presStyleCnt="0"/>
      <dgm:spPr/>
    </dgm:pt>
    <dgm:pt modelId="{D1C5CB34-FA94-44F9-B917-E156EB64C97F}" type="pres">
      <dgm:prSet presAssocID="{C1ECEF9C-7C96-4C50-BA03-57F1F6E069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B421CAC-3BE3-4A74-8953-A8FCC34DFA0F}" type="pres">
      <dgm:prSet presAssocID="{BB3525B2-B3EF-413F-9C91-88357A3BAADE}" presName="spacer" presStyleCnt="0"/>
      <dgm:spPr/>
    </dgm:pt>
    <dgm:pt modelId="{E0484490-1B29-4839-90D1-471B594D5848}" type="pres">
      <dgm:prSet presAssocID="{B1D4FDC7-CAA5-4E4A-BC5E-7993614A2D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DD0CF5-7E60-4B34-B8D0-77F8187A0A99}" type="pres">
      <dgm:prSet presAssocID="{968B0FA6-7DE7-4C4B-85ED-C6A68F1825EC}" presName="spacer" presStyleCnt="0"/>
      <dgm:spPr/>
    </dgm:pt>
    <dgm:pt modelId="{5A285665-65D1-48CA-AD8B-66A323B75389}" type="pres">
      <dgm:prSet presAssocID="{B8860BB3-88D3-4EA3-BC9B-9401494984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DC2D211-5481-4591-A7B4-7EACA7A832AA}" type="pres">
      <dgm:prSet presAssocID="{CC4C381E-015C-48F9-81BA-FDF0069629B7}" presName="spacer" presStyleCnt="0"/>
      <dgm:spPr/>
    </dgm:pt>
    <dgm:pt modelId="{09791E29-D03C-4FAB-821A-B5A66C923203}" type="pres">
      <dgm:prSet presAssocID="{DA4FCBFC-6829-4C3B-9200-0F2F07953D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A75EC04-4E91-4AA8-9651-1C718A012F3C}" type="presOf" srcId="{C1ECEF9C-7C96-4C50-BA03-57F1F6E0697A}" destId="{D1C5CB34-FA94-44F9-B917-E156EB64C97F}" srcOrd="0" destOrd="0" presId="urn:microsoft.com/office/officeart/2005/8/layout/vList2"/>
    <dgm:cxn modelId="{05A1D239-49D4-4BEC-8EBD-3E1C4743C017}" srcId="{1FE07A87-DE52-4012-B6FC-56F54F749529}" destId="{B1D4FDC7-CAA5-4E4A-BC5E-7993614A2DC8}" srcOrd="2" destOrd="0" parTransId="{42F8A190-3F37-43AC-B488-42C8A5F953CC}" sibTransId="{968B0FA6-7DE7-4C4B-85ED-C6A68F1825EC}"/>
    <dgm:cxn modelId="{0EDCB442-ECE6-42FA-8A8E-9D04381AA248}" srcId="{1FE07A87-DE52-4012-B6FC-56F54F749529}" destId="{815399B0-66A4-4135-BAF2-FACF1A9D0CBA}" srcOrd="0" destOrd="0" parTransId="{554540E4-11BB-472A-AFB7-F8E7BB7035CA}" sibTransId="{EB0EA5E9-A54B-4046-BE70-1BB8C693E370}"/>
    <dgm:cxn modelId="{55D30268-A7A9-43C2-890A-3A4B9B5F984C}" type="presOf" srcId="{DA4FCBFC-6829-4C3B-9200-0F2F07953DE9}" destId="{09791E29-D03C-4FAB-821A-B5A66C923203}" srcOrd="0" destOrd="0" presId="urn:microsoft.com/office/officeart/2005/8/layout/vList2"/>
    <dgm:cxn modelId="{69B90758-5877-4B16-B60F-0D5B406A7EDF}" type="presOf" srcId="{815399B0-66A4-4135-BAF2-FACF1A9D0CBA}" destId="{48285A0B-5040-4705-A692-2743A13E1E40}" srcOrd="0" destOrd="0" presId="urn:microsoft.com/office/officeart/2005/8/layout/vList2"/>
    <dgm:cxn modelId="{CD06ED8D-B48B-4268-A823-771802EF5DCC}" srcId="{1FE07A87-DE52-4012-B6FC-56F54F749529}" destId="{B8860BB3-88D3-4EA3-BC9B-940149498498}" srcOrd="3" destOrd="0" parTransId="{B4FFE545-0183-4671-A14B-230E5A7D39DC}" sibTransId="{CC4C381E-015C-48F9-81BA-FDF0069629B7}"/>
    <dgm:cxn modelId="{29D561A6-70A2-438E-BE62-5D6B44403C9E}" type="presOf" srcId="{B1D4FDC7-CAA5-4E4A-BC5E-7993614A2DC8}" destId="{E0484490-1B29-4839-90D1-471B594D5848}" srcOrd="0" destOrd="0" presId="urn:microsoft.com/office/officeart/2005/8/layout/vList2"/>
    <dgm:cxn modelId="{3820DFD8-5DF2-4FD4-9C7F-7F0530DD04FE}" type="presOf" srcId="{1FE07A87-DE52-4012-B6FC-56F54F749529}" destId="{62D4F470-5886-4B45-8FD0-3917C5D476FD}" srcOrd="0" destOrd="0" presId="urn:microsoft.com/office/officeart/2005/8/layout/vList2"/>
    <dgm:cxn modelId="{70DB7EDA-AFC4-4049-BFA7-C46E629DEE27}" srcId="{1FE07A87-DE52-4012-B6FC-56F54F749529}" destId="{DA4FCBFC-6829-4C3B-9200-0F2F07953DE9}" srcOrd="4" destOrd="0" parTransId="{19E047BD-1F53-4DF2-87BC-A67C00A8DF78}" sibTransId="{4E70676B-93ED-4236-AC08-BB9475619280}"/>
    <dgm:cxn modelId="{B4A333F3-FAA1-4395-8F56-34EEC344DA15}" srcId="{1FE07A87-DE52-4012-B6FC-56F54F749529}" destId="{C1ECEF9C-7C96-4C50-BA03-57F1F6E0697A}" srcOrd="1" destOrd="0" parTransId="{0237374E-9FEF-424A-954D-B07F8D93B1AA}" sibTransId="{BB3525B2-B3EF-413F-9C91-88357A3BAADE}"/>
    <dgm:cxn modelId="{AEACA7FC-78CD-4870-8D57-0DA90CA594F5}" type="presOf" srcId="{B8860BB3-88D3-4EA3-BC9B-940149498498}" destId="{5A285665-65D1-48CA-AD8B-66A323B75389}" srcOrd="0" destOrd="0" presId="urn:microsoft.com/office/officeart/2005/8/layout/vList2"/>
    <dgm:cxn modelId="{3D2D7AF8-F4FA-44EA-BD69-E665540E93BE}" type="presParOf" srcId="{62D4F470-5886-4B45-8FD0-3917C5D476FD}" destId="{48285A0B-5040-4705-A692-2743A13E1E40}" srcOrd="0" destOrd="0" presId="urn:microsoft.com/office/officeart/2005/8/layout/vList2"/>
    <dgm:cxn modelId="{23A5FAED-852B-4E3F-B4DB-0788A77127DD}" type="presParOf" srcId="{62D4F470-5886-4B45-8FD0-3917C5D476FD}" destId="{61A6BDAE-00BC-4DCD-9A23-8E980D7C4CDA}" srcOrd="1" destOrd="0" presId="urn:microsoft.com/office/officeart/2005/8/layout/vList2"/>
    <dgm:cxn modelId="{92476AC9-BA1B-4B8C-A358-F3758F17FA5A}" type="presParOf" srcId="{62D4F470-5886-4B45-8FD0-3917C5D476FD}" destId="{D1C5CB34-FA94-44F9-B917-E156EB64C97F}" srcOrd="2" destOrd="0" presId="urn:microsoft.com/office/officeart/2005/8/layout/vList2"/>
    <dgm:cxn modelId="{9D24BF72-6DEC-4613-A644-AC96468ED76B}" type="presParOf" srcId="{62D4F470-5886-4B45-8FD0-3917C5D476FD}" destId="{2B421CAC-3BE3-4A74-8953-A8FCC34DFA0F}" srcOrd="3" destOrd="0" presId="urn:microsoft.com/office/officeart/2005/8/layout/vList2"/>
    <dgm:cxn modelId="{4BD62618-F8D1-4FB6-8FD4-3CD615C468BF}" type="presParOf" srcId="{62D4F470-5886-4B45-8FD0-3917C5D476FD}" destId="{E0484490-1B29-4839-90D1-471B594D5848}" srcOrd="4" destOrd="0" presId="urn:microsoft.com/office/officeart/2005/8/layout/vList2"/>
    <dgm:cxn modelId="{9D5AE69C-6127-4137-8555-061DA700C0F2}" type="presParOf" srcId="{62D4F470-5886-4B45-8FD0-3917C5D476FD}" destId="{12DD0CF5-7E60-4B34-B8D0-77F8187A0A99}" srcOrd="5" destOrd="0" presId="urn:microsoft.com/office/officeart/2005/8/layout/vList2"/>
    <dgm:cxn modelId="{0CE96E10-D7E3-46BA-8435-67B1251129A4}" type="presParOf" srcId="{62D4F470-5886-4B45-8FD0-3917C5D476FD}" destId="{5A285665-65D1-48CA-AD8B-66A323B75389}" srcOrd="6" destOrd="0" presId="urn:microsoft.com/office/officeart/2005/8/layout/vList2"/>
    <dgm:cxn modelId="{0EF8778D-1A28-4C1C-AE92-DC0C7BBCD11E}" type="presParOf" srcId="{62D4F470-5886-4B45-8FD0-3917C5D476FD}" destId="{BDC2D211-5481-4591-A7B4-7EACA7A832AA}" srcOrd="7" destOrd="0" presId="urn:microsoft.com/office/officeart/2005/8/layout/vList2"/>
    <dgm:cxn modelId="{DE2CFC0C-EF05-44DE-87CC-C6A2D76759CA}" type="presParOf" srcId="{62D4F470-5886-4B45-8FD0-3917C5D476FD}" destId="{09791E29-D03C-4FAB-821A-B5A66C9232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6C060-750D-4E2E-A00D-7E3CDE1A0D5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293701-C5FC-4C54-99C3-4FEBEA2CBDD9}">
      <dgm:prSet/>
      <dgm:spPr/>
      <dgm:t>
        <a:bodyPr/>
        <a:lstStyle/>
        <a:p>
          <a:r>
            <a:rPr lang="en-US" b="1" i="0" baseline="0"/>
            <a:t>Extracting the Red Channel</a:t>
          </a:r>
          <a:r>
            <a:rPr lang="en-US" b="0" i="0" baseline="0"/>
            <a:t>:</a:t>
          </a:r>
          <a:endParaRPr lang="en-US"/>
        </a:p>
      </dgm:t>
    </dgm:pt>
    <dgm:pt modelId="{996633F5-D623-4A12-8081-E1E4C4CDCCCB}" type="parTrans" cxnId="{22B3D77C-52ED-4967-A5C3-5826467A2197}">
      <dgm:prSet/>
      <dgm:spPr/>
      <dgm:t>
        <a:bodyPr/>
        <a:lstStyle/>
        <a:p>
          <a:endParaRPr lang="en-US"/>
        </a:p>
      </dgm:t>
    </dgm:pt>
    <dgm:pt modelId="{A1223F0F-8484-465A-9105-CD2E02D9EBB6}" type="sibTrans" cxnId="{22B3D77C-52ED-4967-A5C3-5826467A2197}">
      <dgm:prSet/>
      <dgm:spPr/>
      <dgm:t>
        <a:bodyPr/>
        <a:lstStyle/>
        <a:p>
          <a:endParaRPr lang="en-US"/>
        </a:p>
      </dgm:t>
    </dgm:pt>
    <dgm:pt modelId="{8B0BA2AA-03F2-4918-8361-B52186BC8F44}">
      <dgm:prSet/>
      <dgm:spPr/>
      <dgm:t>
        <a:bodyPr/>
        <a:lstStyle/>
        <a:p>
          <a:r>
            <a:rPr lang="en-US" b="0" i="0" baseline="0"/>
            <a:t>Gray=(R,0,0)</a:t>
          </a:r>
          <a:endParaRPr lang="en-US"/>
        </a:p>
      </dgm:t>
    </dgm:pt>
    <dgm:pt modelId="{13BA11AE-4821-4B51-ACD0-7C334809E737}" type="parTrans" cxnId="{75B0360E-9FDC-4507-9EB2-612EED6797B7}">
      <dgm:prSet/>
      <dgm:spPr/>
      <dgm:t>
        <a:bodyPr/>
        <a:lstStyle/>
        <a:p>
          <a:endParaRPr lang="en-US"/>
        </a:p>
      </dgm:t>
    </dgm:pt>
    <dgm:pt modelId="{1FBE104E-29C9-4392-807A-2869A69D8FC6}" type="sibTrans" cxnId="{75B0360E-9FDC-4507-9EB2-612EED6797B7}">
      <dgm:prSet/>
      <dgm:spPr/>
      <dgm:t>
        <a:bodyPr/>
        <a:lstStyle/>
        <a:p>
          <a:endParaRPr lang="en-US"/>
        </a:p>
      </dgm:t>
    </dgm:pt>
    <dgm:pt modelId="{FCCD284C-7E3F-4B5C-A19A-EBF0C15D8EA5}">
      <dgm:prSet/>
      <dgm:spPr/>
      <dgm:t>
        <a:bodyPr/>
        <a:lstStyle/>
        <a:p>
          <a:r>
            <a:rPr lang="en-US" b="1" i="0" baseline="0"/>
            <a:t>Extracting the Green Channel</a:t>
          </a:r>
          <a:r>
            <a:rPr lang="en-US" b="0" i="0" baseline="0"/>
            <a:t>:</a:t>
          </a:r>
          <a:endParaRPr lang="en-US"/>
        </a:p>
      </dgm:t>
    </dgm:pt>
    <dgm:pt modelId="{46376222-F7DE-44CD-87D7-214DE5714618}" type="parTrans" cxnId="{71697A1F-6653-4F43-BFCF-13B83C6E66A0}">
      <dgm:prSet/>
      <dgm:spPr/>
      <dgm:t>
        <a:bodyPr/>
        <a:lstStyle/>
        <a:p>
          <a:endParaRPr lang="en-US"/>
        </a:p>
      </dgm:t>
    </dgm:pt>
    <dgm:pt modelId="{610F5639-433D-4058-A8C7-4E37E371BA85}" type="sibTrans" cxnId="{71697A1F-6653-4F43-BFCF-13B83C6E66A0}">
      <dgm:prSet/>
      <dgm:spPr/>
      <dgm:t>
        <a:bodyPr/>
        <a:lstStyle/>
        <a:p>
          <a:endParaRPr lang="en-US"/>
        </a:p>
      </dgm:t>
    </dgm:pt>
    <dgm:pt modelId="{AEB86152-EC7D-465F-A876-60A4094D140C}">
      <dgm:prSet/>
      <dgm:spPr/>
      <dgm:t>
        <a:bodyPr/>
        <a:lstStyle/>
        <a:p>
          <a:r>
            <a:rPr lang="en-US" b="0" i="0" baseline="0"/>
            <a:t>Gray=(0,G,0)</a:t>
          </a:r>
          <a:endParaRPr lang="en-US"/>
        </a:p>
      </dgm:t>
    </dgm:pt>
    <dgm:pt modelId="{2CDBF1D9-B098-47A3-8B42-E77C67B3B4AD}" type="parTrans" cxnId="{89328FEC-16B0-48B0-A0E3-888F41981F7C}">
      <dgm:prSet/>
      <dgm:spPr/>
      <dgm:t>
        <a:bodyPr/>
        <a:lstStyle/>
        <a:p>
          <a:endParaRPr lang="en-US"/>
        </a:p>
      </dgm:t>
    </dgm:pt>
    <dgm:pt modelId="{757C7E8C-4DDE-4FAA-A4BD-0EA533803885}" type="sibTrans" cxnId="{89328FEC-16B0-48B0-A0E3-888F41981F7C}">
      <dgm:prSet/>
      <dgm:spPr/>
      <dgm:t>
        <a:bodyPr/>
        <a:lstStyle/>
        <a:p>
          <a:endParaRPr lang="en-US"/>
        </a:p>
      </dgm:t>
    </dgm:pt>
    <dgm:pt modelId="{933C9D79-6939-4B7E-8394-E9F9044469CC}">
      <dgm:prSet/>
      <dgm:spPr/>
      <dgm:t>
        <a:bodyPr/>
        <a:lstStyle/>
        <a:p>
          <a:r>
            <a:rPr lang="en-US" b="1" i="0" baseline="0"/>
            <a:t>Extracting the Blue Channel</a:t>
          </a:r>
          <a:r>
            <a:rPr lang="en-US" b="0" i="0" baseline="0"/>
            <a:t>:</a:t>
          </a:r>
          <a:endParaRPr lang="en-US"/>
        </a:p>
      </dgm:t>
    </dgm:pt>
    <dgm:pt modelId="{915A8C2D-6CA7-4C4D-8ACA-F530717E1C0D}" type="parTrans" cxnId="{72144B51-1B4B-47D2-8C54-53C22C5E9782}">
      <dgm:prSet/>
      <dgm:spPr/>
      <dgm:t>
        <a:bodyPr/>
        <a:lstStyle/>
        <a:p>
          <a:endParaRPr lang="en-US"/>
        </a:p>
      </dgm:t>
    </dgm:pt>
    <dgm:pt modelId="{AFBFF093-89F4-49DD-9B83-6637EFD12E15}" type="sibTrans" cxnId="{72144B51-1B4B-47D2-8C54-53C22C5E9782}">
      <dgm:prSet/>
      <dgm:spPr/>
      <dgm:t>
        <a:bodyPr/>
        <a:lstStyle/>
        <a:p>
          <a:endParaRPr lang="en-US"/>
        </a:p>
      </dgm:t>
    </dgm:pt>
    <dgm:pt modelId="{0D34561B-C216-4CE1-B088-B76DC64303F8}">
      <dgm:prSet/>
      <dgm:spPr/>
      <dgm:t>
        <a:bodyPr/>
        <a:lstStyle/>
        <a:p>
          <a:r>
            <a:rPr lang="en-US" b="0" i="0" baseline="0"/>
            <a:t>Gray=(0,0,B)</a:t>
          </a:r>
          <a:endParaRPr lang="en-US"/>
        </a:p>
      </dgm:t>
    </dgm:pt>
    <dgm:pt modelId="{50AAA73C-2F88-4EDC-B4F4-CE08D4A7170D}" type="parTrans" cxnId="{954973BF-B0EF-4034-81B4-F0A763D4C2A1}">
      <dgm:prSet/>
      <dgm:spPr/>
      <dgm:t>
        <a:bodyPr/>
        <a:lstStyle/>
        <a:p>
          <a:endParaRPr lang="en-US"/>
        </a:p>
      </dgm:t>
    </dgm:pt>
    <dgm:pt modelId="{4B3DC20D-B543-4401-A670-00538800BE01}" type="sibTrans" cxnId="{954973BF-B0EF-4034-81B4-F0A763D4C2A1}">
      <dgm:prSet/>
      <dgm:spPr/>
      <dgm:t>
        <a:bodyPr/>
        <a:lstStyle/>
        <a:p>
          <a:endParaRPr lang="en-US"/>
        </a:p>
      </dgm:t>
    </dgm:pt>
    <dgm:pt modelId="{3C11A321-9EDD-44B4-8C31-2FA6F86B2A64}" type="pres">
      <dgm:prSet presAssocID="{AC96C060-750D-4E2E-A00D-7E3CDE1A0D5C}" presName="linear" presStyleCnt="0">
        <dgm:presLayoutVars>
          <dgm:animLvl val="lvl"/>
          <dgm:resizeHandles val="exact"/>
        </dgm:presLayoutVars>
      </dgm:prSet>
      <dgm:spPr/>
    </dgm:pt>
    <dgm:pt modelId="{EB5E838C-501D-455B-9E8A-666B2B3317C2}" type="pres">
      <dgm:prSet presAssocID="{EC293701-C5FC-4C54-99C3-4FEBEA2CBDD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F0D0A21-6A03-4A5F-B3E4-1A8A273C44EE}" type="pres">
      <dgm:prSet presAssocID="{A1223F0F-8484-465A-9105-CD2E02D9EBB6}" presName="spacer" presStyleCnt="0"/>
      <dgm:spPr/>
    </dgm:pt>
    <dgm:pt modelId="{8ADAD884-CF10-49F4-AAA0-220ADCF5DFEF}" type="pres">
      <dgm:prSet presAssocID="{8B0BA2AA-03F2-4918-8361-B52186BC8F4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7405C14-A0FB-4AB3-B638-39B14D39926D}" type="pres">
      <dgm:prSet presAssocID="{1FBE104E-29C9-4392-807A-2869A69D8FC6}" presName="spacer" presStyleCnt="0"/>
      <dgm:spPr/>
    </dgm:pt>
    <dgm:pt modelId="{BFBD5147-4907-489F-A26B-E932A3F71E51}" type="pres">
      <dgm:prSet presAssocID="{FCCD284C-7E3F-4B5C-A19A-EBF0C15D8EA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775E6B2-FA4A-4551-AD7F-FDB1290B5525}" type="pres">
      <dgm:prSet presAssocID="{610F5639-433D-4058-A8C7-4E37E371BA85}" presName="spacer" presStyleCnt="0"/>
      <dgm:spPr/>
    </dgm:pt>
    <dgm:pt modelId="{3448AE2C-1C10-443B-8B3C-163D7EAC1EBC}" type="pres">
      <dgm:prSet presAssocID="{AEB86152-EC7D-465F-A876-60A4094D14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0529544-D455-4185-9C01-B81C1E795E86}" type="pres">
      <dgm:prSet presAssocID="{757C7E8C-4DDE-4FAA-A4BD-0EA533803885}" presName="spacer" presStyleCnt="0"/>
      <dgm:spPr/>
    </dgm:pt>
    <dgm:pt modelId="{8144F88C-90A5-4C4D-9567-3F845108A45B}" type="pres">
      <dgm:prSet presAssocID="{933C9D79-6939-4B7E-8394-E9F9044469C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26F474-357F-4AA5-B1CC-32E8AA527248}" type="pres">
      <dgm:prSet presAssocID="{AFBFF093-89F4-49DD-9B83-6637EFD12E15}" presName="spacer" presStyleCnt="0"/>
      <dgm:spPr/>
    </dgm:pt>
    <dgm:pt modelId="{329822B0-62C1-43ED-996C-96EAD09BCD72}" type="pres">
      <dgm:prSet presAssocID="{0D34561B-C216-4CE1-B088-B76DC64303F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CF4504-DFA8-4733-A5DE-094D7E97FB2C}" type="presOf" srcId="{AEB86152-EC7D-465F-A876-60A4094D140C}" destId="{3448AE2C-1C10-443B-8B3C-163D7EAC1EBC}" srcOrd="0" destOrd="0" presId="urn:microsoft.com/office/officeart/2005/8/layout/vList2"/>
    <dgm:cxn modelId="{8931690A-75EE-4834-A32B-5C013573A63C}" type="presOf" srcId="{0D34561B-C216-4CE1-B088-B76DC64303F8}" destId="{329822B0-62C1-43ED-996C-96EAD09BCD72}" srcOrd="0" destOrd="0" presId="urn:microsoft.com/office/officeart/2005/8/layout/vList2"/>
    <dgm:cxn modelId="{75B0360E-9FDC-4507-9EB2-612EED6797B7}" srcId="{AC96C060-750D-4E2E-A00D-7E3CDE1A0D5C}" destId="{8B0BA2AA-03F2-4918-8361-B52186BC8F44}" srcOrd="1" destOrd="0" parTransId="{13BA11AE-4821-4B51-ACD0-7C334809E737}" sibTransId="{1FBE104E-29C9-4392-807A-2869A69D8FC6}"/>
    <dgm:cxn modelId="{6EB94010-892D-4512-B039-27F00D65E59E}" type="presOf" srcId="{8B0BA2AA-03F2-4918-8361-B52186BC8F44}" destId="{8ADAD884-CF10-49F4-AAA0-220ADCF5DFEF}" srcOrd="0" destOrd="0" presId="urn:microsoft.com/office/officeart/2005/8/layout/vList2"/>
    <dgm:cxn modelId="{71697A1F-6653-4F43-BFCF-13B83C6E66A0}" srcId="{AC96C060-750D-4E2E-A00D-7E3CDE1A0D5C}" destId="{FCCD284C-7E3F-4B5C-A19A-EBF0C15D8EA5}" srcOrd="2" destOrd="0" parTransId="{46376222-F7DE-44CD-87D7-214DE5714618}" sibTransId="{610F5639-433D-4058-A8C7-4E37E371BA85}"/>
    <dgm:cxn modelId="{78FF9F3B-5A97-4A80-9C3F-4F99105EC18E}" type="presOf" srcId="{FCCD284C-7E3F-4B5C-A19A-EBF0C15D8EA5}" destId="{BFBD5147-4907-489F-A26B-E932A3F71E51}" srcOrd="0" destOrd="0" presId="urn:microsoft.com/office/officeart/2005/8/layout/vList2"/>
    <dgm:cxn modelId="{7E689D4D-4CD9-40BE-881C-A3992A5C7040}" type="presOf" srcId="{EC293701-C5FC-4C54-99C3-4FEBEA2CBDD9}" destId="{EB5E838C-501D-455B-9E8A-666B2B3317C2}" srcOrd="0" destOrd="0" presId="urn:microsoft.com/office/officeart/2005/8/layout/vList2"/>
    <dgm:cxn modelId="{72144B51-1B4B-47D2-8C54-53C22C5E9782}" srcId="{AC96C060-750D-4E2E-A00D-7E3CDE1A0D5C}" destId="{933C9D79-6939-4B7E-8394-E9F9044469CC}" srcOrd="4" destOrd="0" parTransId="{915A8C2D-6CA7-4C4D-8ACA-F530717E1C0D}" sibTransId="{AFBFF093-89F4-49DD-9B83-6637EFD12E15}"/>
    <dgm:cxn modelId="{22B3D77C-52ED-4967-A5C3-5826467A2197}" srcId="{AC96C060-750D-4E2E-A00D-7E3CDE1A0D5C}" destId="{EC293701-C5FC-4C54-99C3-4FEBEA2CBDD9}" srcOrd="0" destOrd="0" parTransId="{996633F5-D623-4A12-8081-E1E4C4CDCCCB}" sibTransId="{A1223F0F-8484-465A-9105-CD2E02D9EBB6}"/>
    <dgm:cxn modelId="{954973BF-B0EF-4034-81B4-F0A763D4C2A1}" srcId="{AC96C060-750D-4E2E-A00D-7E3CDE1A0D5C}" destId="{0D34561B-C216-4CE1-B088-B76DC64303F8}" srcOrd="5" destOrd="0" parTransId="{50AAA73C-2F88-4EDC-B4F4-CE08D4A7170D}" sibTransId="{4B3DC20D-B543-4401-A670-00538800BE01}"/>
    <dgm:cxn modelId="{FA7CCCD0-6498-4D6A-AA72-E888DA0538D8}" type="presOf" srcId="{AC96C060-750D-4E2E-A00D-7E3CDE1A0D5C}" destId="{3C11A321-9EDD-44B4-8C31-2FA6F86B2A64}" srcOrd="0" destOrd="0" presId="urn:microsoft.com/office/officeart/2005/8/layout/vList2"/>
    <dgm:cxn modelId="{89328FEC-16B0-48B0-A0E3-888F41981F7C}" srcId="{AC96C060-750D-4E2E-A00D-7E3CDE1A0D5C}" destId="{AEB86152-EC7D-465F-A876-60A4094D140C}" srcOrd="3" destOrd="0" parTransId="{2CDBF1D9-B098-47A3-8B42-E77C67B3B4AD}" sibTransId="{757C7E8C-4DDE-4FAA-A4BD-0EA533803885}"/>
    <dgm:cxn modelId="{7026CAED-74D3-4446-98BD-1A6CB81A1E7A}" type="presOf" srcId="{933C9D79-6939-4B7E-8394-E9F9044469CC}" destId="{8144F88C-90A5-4C4D-9567-3F845108A45B}" srcOrd="0" destOrd="0" presId="urn:microsoft.com/office/officeart/2005/8/layout/vList2"/>
    <dgm:cxn modelId="{22D31F6C-4BE0-44EF-BB74-86040C549EB9}" type="presParOf" srcId="{3C11A321-9EDD-44B4-8C31-2FA6F86B2A64}" destId="{EB5E838C-501D-455B-9E8A-666B2B3317C2}" srcOrd="0" destOrd="0" presId="urn:microsoft.com/office/officeart/2005/8/layout/vList2"/>
    <dgm:cxn modelId="{35FCBF77-D721-448C-934D-0B604748C2A5}" type="presParOf" srcId="{3C11A321-9EDD-44B4-8C31-2FA6F86B2A64}" destId="{1F0D0A21-6A03-4A5F-B3E4-1A8A273C44EE}" srcOrd="1" destOrd="0" presId="urn:microsoft.com/office/officeart/2005/8/layout/vList2"/>
    <dgm:cxn modelId="{8A952D23-97CD-4CDB-9906-8B433BCBCB98}" type="presParOf" srcId="{3C11A321-9EDD-44B4-8C31-2FA6F86B2A64}" destId="{8ADAD884-CF10-49F4-AAA0-220ADCF5DFEF}" srcOrd="2" destOrd="0" presId="urn:microsoft.com/office/officeart/2005/8/layout/vList2"/>
    <dgm:cxn modelId="{4ED18357-53B1-4470-8036-40BBC7DE6F00}" type="presParOf" srcId="{3C11A321-9EDD-44B4-8C31-2FA6F86B2A64}" destId="{57405C14-A0FB-4AB3-B638-39B14D39926D}" srcOrd="3" destOrd="0" presId="urn:microsoft.com/office/officeart/2005/8/layout/vList2"/>
    <dgm:cxn modelId="{CFB47A79-C611-446C-BD85-498F95986BBF}" type="presParOf" srcId="{3C11A321-9EDD-44B4-8C31-2FA6F86B2A64}" destId="{BFBD5147-4907-489F-A26B-E932A3F71E51}" srcOrd="4" destOrd="0" presId="urn:microsoft.com/office/officeart/2005/8/layout/vList2"/>
    <dgm:cxn modelId="{A4A16FD4-B159-4BC5-81D0-24EC212676FF}" type="presParOf" srcId="{3C11A321-9EDD-44B4-8C31-2FA6F86B2A64}" destId="{F775E6B2-FA4A-4551-AD7F-FDB1290B5525}" srcOrd="5" destOrd="0" presId="urn:microsoft.com/office/officeart/2005/8/layout/vList2"/>
    <dgm:cxn modelId="{A921D351-E58F-481C-A485-047B4BB32212}" type="presParOf" srcId="{3C11A321-9EDD-44B4-8C31-2FA6F86B2A64}" destId="{3448AE2C-1C10-443B-8B3C-163D7EAC1EBC}" srcOrd="6" destOrd="0" presId="urn:microsoft.com/office/officeart/2005/8/layout/vList2"/>
    <dgm:cxn modelId="{A09692C4-360E-437E-BDF7-151359F8AD6F}" type="presParOf" srcId="{3C11A321-9EDD-44B4-8C31-2FA6F86B2A64}" destId="{20529544-D455-4185-9C01-B81C1E795E86}" srcOrd="7" destOrd="0" presId="urn:microsoft.com/office/officeart/2005/8/layout/vList2"/>
    <dgm:cxn modelId="{1B96CD3E-9949-4C2D-88D7-EE1EB0C67DF2}" type="presParOf" srcId="{3C11A321-9EDD-44B4-8C31-2FA6F86B2A64}" destId="{8144F88C-90A5-4C4D-9567-3F845108A45B}" srcOrd="8" destOrd="0" presId="urn:microsoft.com/office/officeart/2005/8/layout/vList2"/>
    <dgm:cxn modelId="{88312E02-F976-4CBC-A2EC-0E21B86180ED}" type="presParOf" srcId="{3C11A321-9EDD-44B4-8C31-2FA6F86B2A64}" destId="{9A26F474-357F-4AA5-B1CC-32E8AA527248}" srcOrd="9" destOrd="0" presId="urn:microsoft.com/office/officeart/2005/8/layout/vList2"/>
    <dgm:cxn modelId="{3DEB83CB-DD0A-40A5-916A-616B4750A8C8}" type="presParOf" srcId="{3C11A321-9EDD-44B4-8C31-2FA6F86B2A64}" destId="{329822B0-62C1-43ED-996C-96EAD09BCD7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85A0B-5040-4705-A692-2743A13E1E40}">
      <dsp:nvSpPr>
        <dsp:cNvPr id="0" name=""/>
        <dsp:cNvSpPr/>
      </dsp:nvSpPr>
      <dsp:spPr>
        <a:xfrm>
          <a:off x="0" y="1047863"/>
          <a:ext cx="6245265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Average Method.</a:t>
          </a:r>
          <a:endParaRPr lang="en-US" sz="2600" kern="1200"/>
        </a:p>
      </dsp:txBody>
      <dsp:txXfrm>
        <a:off x="31185" y="1079048"/>
        <a:ext cx="6182895" cy="576450"/>
      </dsp:txXfrm>
    </dsp:sp>
    <dsp:sp modelId="{D1C5CB34-FA94-44F9-B917-E156EB64C97F}">
      <dsp:nvSpPr>
        <dsp:cNvPr id="0" name=""/>
        <dsp:cNvSpPr/>
      </dsp:nvSpPr>
      <dsp:spPr>
        <a:xfrm>
          <a:off x="0" y="1761563"/>
          <a:ext cx="6245265" cy="63882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Luminance (Weighted Average) Method.</a:t>
          </a:r>
          <a:endParaRPr lang="en-US" sz="2600" kern="1200"/>
        </a:p>
      </dsp:txBody>
      <dsp:txXfrm>
        <a:off x="31185" y="1792748"/>
        <a:ext cx="6182895" cy="576450"/>
      </dsp:txXfrm>
    </dsp:sp>
    <dsp:sp modelId="{E0484490-1B29-4839-90D1-471B594D5848}">
      <dsp:nvSpPr>
        <dsp:cNvPr id="0" name=""/>
        <dsp:cNvSpPr/>
      </dsp:nvSpPr>
      <dsp:spPr>
        <a:xfrm>
          <a:off x="0" y="2475263"/>
          <a:ext cx="6245265" cy="63882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Desaturation Method.</a:t>
          </a:r>
          <a:endParaRPr lang="en-US" sz="2600" kern="1200"/>
        </a:p>
      </dsp:txBody>
      <dsp:txXfrm>
        <a:off x="31185" y="2506448"/>
        <a:ext cx="6182895" cy="576450"/>
      </dsp:txXfrm>
    </dsp:sp>
    <dsp:sp modelId="{5A285665-65D1-48CA-AD8B-66A323B75389}">
      <dsp:nvSpPr>
        <dsp:cNvPr id="0" name=""/>
        <dsp:cNvSpPr/>
      </dsp:nvSpPr>
      <dsp:spPr>
        <a:xfrm>
          <a:off x="0" y="3188963"/>
          <a:ext cx="6245265" cy="63882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Single Channel Extraction.</a:t>
          </a:r>
          <a:endParaRPr lang="en-US" sz="2600" kern="1200"/>
        </a:p>
      </dsp:txBody>
      <dsp:txXfrm>
        <a:off x="31185" y="3220148"/>
        <a:ext cx="6182895" cy="576450"/>
      </dsp:txXfrm>
    </dsp:sp>
    <dsp:sp modelId="{09791E29-D03C-4FAB-821A-B5A66C923203}">
      <dsp:nvSpPr>
        <dsp:cNvPr id="0" name=""/>
        <dsp:cNvSpPr/>
      </dsp:nvSpPr>
      <dsp:spPr>
        <a:xfrm>
          <a:off x="0" y="3902663"/>
          <a:ext cx="6245265" cy="6388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Principal Component Analysis (PCA)</a:t>
          </a:r>
          <a:r>
            <a:rPr lang="en-IN" sz="2600" kern="1200"/>
            <a:t>:</a:t>
          </a:r>
          <a:endParaRPr lang="en-US" sz="2600" kern="1200"/>
        </a:p>
      </dsp:txBody>
      <dsp:txXfrm>
        <a:off x="31185" y="3933848"/>
        <a:ext cx="6182895" cy="5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E838C-501D-455B-9E8A-666B2B3317C2}">
      <dsp:nvSpPr>
        <dsp:cNvPr id="0" name=""/>
        <dsp:cNvSpPr/>
      </dsp:nvSpPr>
      <dsp:spPr>
        <a:xfrm>
          <a:off x="0" y="56930"/>
          <a:ext cx="6666833" cy="8108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Extracting the Red Channel</a:t>
          </a:r>
          <a:r>
            <a:rPr lang="en-US" sz="3300" b="0" i="0" kern="1200" baseline="0"/>
            <a:t>:</a:t>
          </a:r>
          <a:endParaRPr lang="en-US" sz="3300" kern="1200"/>
        </a:p>
      </dsp:txBody>
      <dsp:txXfrm>
        <a:off x="39580" y="96510"/>
        <a:ext cx="6587673" cy="731650"/>
      </dsp:txXfrm>
    </dsp:sp>
    <dsp:sp modelId="{8ADAD884-CF10-49F4-AAA0-220ADCF5DFEF}">
      <dsp:nvSpPr>
        <dsp:cNvPr id="0" name=""/>
        <dsp:cNvSpPr/>
      </dsp:nvSpPr>
      <dsp:spPr>
        <a:xfrm>
          <a:off x="0" y="962780"/>
          <a:ext cx="6666833" cy="810810"/>
        </a:xfrm>
        <a:prstGeom prst="round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Gray=(R,0,0)</a:t>
          </a:r>
          <a:endParaRPr lang="en-US" sz="3300" kern="1200"/>
        </a:p>
      </dsp:txBody>
      <dsp:txXfrm>
        <a:off x="39580" y="1002360"/>
        <a:ext cx="6587673" cy="731650"/>
      </dsp:txXfrm>
    </dsp:sp>
    <dsp:sp modelId="{BFBD5147-4907-489F-A26B-E932A3F71E51}">
      <dsp:nvSpPr>
        <dsp:cNvPr id="0" name=""/>
        <dsp:cNvSpPr/>
      </dsp:nvSpPr>
      <dsp:spPr>
        <a:xfrm>
          <a:off x="0" y="1868630"/>
          <a:ext cx="6666833" cy="810810"/>
        </a:xfrm>
        <a:prstGeom prst="round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Extracting the Green Channel</a:t>
          </a:r>
          <a:r>
            <a:rPr lang="en-US" sz="3300" b="0" i="0" kern="1200" baseline="0"/>
            <a:t>:</a:t>
          </a:r>
          <a:endParaRPr lang="en-US" sz="3300" kern="1200"/>
        </a:p>
      </dsp:txBody>
      <dsp:txXfrm>
        <a:off x="39580" y="1908210"/>
        <a:ext cx="6587673" cy="731650"/>
      </dsp:txXfrm>
    </dsp:sp>
    <dsp:sp modelId="{3448AE2C-1C10-443B-8B3C-163D7EAC1EBC}">
      <dsp:nvSpPr>
        <dsp:cNvPr id="0" name=""/>
        <dsp:cNvSpPr/>
      </dsp:nvSpPr>
      <dsp:spPr>
        <a:xfrm>
          <a:off x="0" y="2774480"/>
          <a:ext cx="6666833" cy="810810"/>
        </a:xfrm>
        <a:prstGeom prst="round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Gray=(0,G,0)</a:t>
          </a:r>
          <a:endParaRPr lang="en-US" sz="3300" kern="1200"/>
        </a:p>
      </dsp:txBody>
      <dsp:txXfrm>
        <a:off x="39580" y="2814060"/>
        <a:ext cx="6587673" cy="731650"/>
      </dsp:txXfrm>
    </dsp:sp>
    <dsp:sp modelId="{8144F88C-90A5-4C4D-9567-3F845108A45B}">
      <dsp:nvSpPr>
        <dsp:cNvPr id="0" name=""/>
        <dsp:cNvSpPr/>
      </dsp:nvSpPr>
      <dsp:spPr>
        <a:xfrm>
          <a:off x="0" y="3680330"/>
          <a:ext cx="6666833" cy="810810"/>
        </a:xfrm>
        <a:prstGeom prst="round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Extracting the Blue Channel</a:t>
          </a:r>
          <a:r>
            <a:rPr lang="en-US" sz="3300" b="0" i="0" kern="1200" baseline="0"/>
            <a:t>:</a:t>
          </a:r>
          <a:endParaRPr lang="en-US" sz="3300" kern="1200"/>
        </a:p>
      </dsp:txBody>
      <dsp:txXfrm>
        <a:off x="39580" y="3719910"/>
        <a:ext cx="6587673" cy="731650"/>
      </dsp:txXfrm>
    </dsp:sp>
    <dsp:sp modelId="{329822B0-62C1-43ED-996C-96EAD09BCD72}">
      <dsp:nvSpPr>
        <dsp:cNvPr id="0" name=""/>
        <dsp:cNvSpPr/>
      </dsp:nvSpPr>
      <dsp:spPr>
        <a:xfrm>
          <a:off x="0" y="4586180"/>
          <a:ext cx="6666833" cy="81081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Gray=(0,0,B)</a:t>
          </a:r>
          <a:endParaRPr lang="en-US" sz="3300" kern="1200"/>
        </a:p>
      </dsp:txBody>
      <dsp:txXfrm>
        <a:off x="39580" y="4625760"/>
        <a:ext cx="6587673" cy="73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2A02-9428-18C1-E83E-3F44C15CC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8D889-B8EB-FA99-9F0C-63A0D1ADE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243D-ED0D-4624-9C40-76EC45B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06CE-56BA-7428-27B9-C4908602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10C9-A6F0-0667-6761-33F8BE36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9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69E5-2719-8D23-2427-9EE01F6F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4E50C-A414-AA95-17E0-D83ABA3DA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5CFB-6F3E-2A69-80C3-07312071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232C-E3F6-DC84-9000-40DAB89F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25C6-0162-F103-93A3-36107617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2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F929-D4D1-FF27-FBC5-07C0EABF8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19A7D-685C-0DC2-24E9-806D6DF3D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87BC-D7CC-BB40-58A1-B7FD80F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E55F-F9A7-BA46-B1EF-07D4F45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329C-D29A-6602-DE41-6B6BF743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508C-325C-7987-AA58-49BF98DA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214E-8EBC-E572-EFD6-AFC0FC91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DE1C-5E8F-0C5F-0E8D-6DB33359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F35D-F30E-1C71-9D05-555FFB16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0374-A9F9-86AB-0C04-7F137D7F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6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1803-DE9E-21E3-DFEA-9BAF6D21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A6BBB-441A-F21F-3D37-FA25D5E3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F6F5-BF1A-4667-F0F5-A58C02A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BD18-018C-ED23-3FEF-C875DD2A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2BB0-3861-5611-60C3-1CD3B24B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6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A2DD-D68A-9631-8867-E678FAD1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08B5-DE7C-537E-EB76-92DC126FB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83537-B7A8-750A-646A-B505F227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BB13F-6F5D-DE4C-3222-E8E3210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BDA85-14AD-8F99-1270-3A8E460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A319-7EE3-C0CC-4977-C060510F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7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E382-6488-40FB-854C-4770DD6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D3DE-D2EA-45D3-4933-27C4F2D1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51ACF-B500-FF07-0D28-E66FAA1E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B7D1D-6C69-B2AB-257A-BB231AE56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E17AC-1E62-8AA5-4603-30326934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42EE4-22F2-2EA2-2A8C-EAC7CFA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66B10-CF9F-98AD-7830-9861C3CA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CD3CD-0910-3899-DCFE-5418F468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7CF0-3E27-4132-624A-BA33447C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D0E39-24E2-0840-45C4-A9B52525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3B8E8-A114-C37F-0955-98A18DE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A32D-143C-3E3D-607A-F0923B6E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DB077-264C-C250-9C51-CCEB0823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F348-B03B-1BAA-A613-9C3CD406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28A15-0B0F-D00F-28F0-26535597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3E8D-A0B0-8930-26A5-7631D65E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5256-F777-EB5F-2585-72E1EB3E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5F7FC-F48C-8A2F-C1EB-982278AA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70779-4132-FB3D-D342-81F74734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A2024-BACE-8A20-C544-391543C7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BD1B8-5C4B-F33D-F2ED-3A168652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7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1E78-EDF7-79B7-650B-32179FA8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EE2A5-7B8E-1BF6-BA37-9EFE431B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38FBA-74C2-0FB3-7D30-4BD4CA66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3B60-DC93-9E0A-8744-FD3AE66A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CD9D3-AF4F-7B0B-A017-6A5FFC1A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877EA-616D-9BE5-1B58-275C4A4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3BBA3-4C3D-B218-54FA-B6A1856F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1F90-06CE-8822-797E-AC5DD897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D421-E13B-2D89-75EB-028208B45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25C10-FC27-4AC3-9FC6-1F504071C41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24F0-EC78-171B-B461-F304E2871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A308-6B0B-4418-BA1C-057F25E3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60B47-353D-4544-9CB7-852908D2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8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56989-5054-3C81-8469-391CDD97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550" y="1562669"/>
            <a:ext cx="5636113" cy="2456597"/>
          </a:xfrm>
        </p:spPr>
        <p:txBody>
          <a:bodyPr anchor="b">
            <a:normAutofit/>
          </a:bodyPr>
          <a:lstStyle/>
          <a:p>
            <a:r>
              <a:rPr lang="en-IN" sz="4400">
                <a:solidFill>
                  <a:schemeClr val="tx1">
                    <a:lumMod val="85000"/>
                    <a:lumOff val="15000"/>
                  </a:schemeClr>
                </a:solidFill>
              </a:rPr>
              <a:t>Color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A5EDE-9F42-8739-E0AD-21ABE0BB1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endParaRPr lang="en-IN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D12433-561C-6EF9-0A96-80C8DFAE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10" r="35745" b="-1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020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C3E2D-F5AF-B71E-3AE8-BF90ABD6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EB9D-3364-1ACC-647E-7549F09D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/>
              <a:t>axes[1].imshow(gray_image_g, cmap='gray')</a:t>
            </a:r>
          </a:p>
          <a:p>
            <a:pPr marL="0" indent="0">
              <a:buNone/>
            </a:pPr>
            <a:r>
              <a:rPr lang="en-IN" sz="2000"/>
              <a:t>axes[1].set_title('Green Channel')</a:t>
            </a:r>
          </a:p>
          <a:p>
            <a:pPr marL="0" indent="0">
              <a:buNone/>
            </a:pPr>
            <a:r>
              <a:rPr lang="en-IN" sz="2000"/>
              <a:t>axes[1].axis('off’)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/>
              <a:t>axes[2].imshow(gray_image_b, cmap='gray')</a:t>
            </a:r>
          </a:p>
          <a:p>
            <a:pPr marL="0" indent="0">
              <a:buNone/>
            </a:pPr>
            <a:r>
              <a:rPr lang="en-IN" sz="2000"/>
              <a:t>axes[2].set_title('Blue Channel')</a:t>
            </a:r>
          </a:p>
          <a:p>
            <a:pPr marL="0" indent="0">
              <a:buNone/>
            </a:pPr>
            <a:r>
              <a:rPr lang="en-IN" sz="2000"/>
              <a:t>axes[2].axis('off')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/>
              <a:t>plt.show()</a:t>
            </a:r>
          </a:p>
          <a:p>
            <a:pPr marL="0" indent="0">
              <a:buNone/>
            </a:pPr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6797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FC5AC-9129-FE82-39B2-03631E5D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Principal Component Analysis (PCA)</a:t>
            </a:r>
            <a:br>
              <a:rPr lang="en-US" sz="28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45452D6B-D52E-3356-F01B-20290F72E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16" y="1497665"/>
            <a:ext cx="6106987" cy="38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7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CC97-A41E-2E6F-4470-4570A18A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Principal Component Analysis (PCA)</a:t>
            </a:r>
          </a:p>
        </p:txBody>
      </p:sp>
      <p:pic>
        <p:nvPicPr>
          <p:cNvPr id="5" name="Content Placeholder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956651F-5135-D5DD-0424-2B61E37B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8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E7F6-14EE-0F58-E188-16796CD1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PCA to convert an image from RGB to Gray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BD74-C5E3-63FD-1547-A3A181F7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0"/>
            <a:ext cx="6906491" cy="68580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numpy</a:t>
            </a:r>
            <a:r>
              <a:rPr lang="en-IN" sz="1000" dirty="0"/>
              <a:t> as np</a:t>
            </a:r>
          </a:p>
          <a:p>
            <a:pPr marL="0" indent="0">
              <a:buNone/>
            </a:pPr>
            <a:r>
              <a:rPr lang="en-IN" sz="1000" dirty="0"/>
              <a:t>from </a:t>
            </a:r>
            <a:r>
              <a:rPr lang="en-IN" sz="1000" dirty="0" err="1"/>
              <a:t>sklearn.decomposition</a:t>
            </a:r>
            <a:r>
              <a:rPr lang="en-IN" sz="1000" dirty="0"/>
              <a:t> import PCA</a:t>
            </a:r>
          </a:p>
          <a:p>
            <a:pPr marL="0" indent="0">
              <a:buNone/>
            </a:pPr>
            <a:r>
              <a:rPr lang="en-IN" sz="1000" dirty="0"/>
              <a:t>import cv2</a:t>
            </a:r>
          </a:p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matplotlib.pyplot</a:t>
            </a:r>
            <a:r>
              <a:rPr lang="en-IN" sz="1000" dirty="0"/>
              <a:t> as </a:t>
            </a:r>
            <a:r>
              <a:rPr lang="en-IN" sz="1000" dirty="0" err="1"/>
              <a:t>plt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# Load the RGB image</a:t>
            </a:r>
          </a:p>
          <a:p>
            <a:pPr marL="0" indent="0">
              <a:buNone/>
            </a:pPr>
            <a:r>
              <a:rPr lang="en-IN" sz="1000" dirty="0"/>
              <a:t>image = cv2.imread('image.jpeg')  # Load the image in BGR format</a:t>
            </a:r>
          </a:p>
          <a:p>
            <a:pPr marL="0" indent="0">
              <a:buNone/>
            </a:pPr>
            <a:r>
              <a:rPr lang="en-IN" sz="1000" dirty="0" err="1"/>
              <a:t>plt.imshow</a:t>
            </a:r>
            <a:r>
              <a:rPr lang="en-IN" sz="1000" dirty="0"/>
              <a:t>(image)</a:t>
            </a:r>
          </a:p>
          <a:p>
            <a:pPr marL="0" indent="0">
              <a:buNone/>
            </a:pPr>
            <a:r>
              <a:rPr lang="en-IN" sz="1000" dirty="0" err="1"/>
              <a:t>plt.show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 err="1"/>
              <a:t>image_rgb</a:t>
            </a:r>
            <a:r>
              <a:rPr lang="en-IN" sz="1000" dirty="0"/>
              <a:t> = cv2.cvtColor(image, cv2.COLOR_BGR2RGB)</a:t>
            </a:r>
          </a:p>
          <a:p>
            <a:pPr marL="0" indent="0">
              <a:buNone/>
            </a:pPr>
            <a:r>
              <a:rPr lang="en-IN" sz="1000" dirty="0" err="1"/>
              <a:t>plt.imshow</a:t>
            </a:r>
            <a:r>
              <a:rPr lang="en-IN" sz="1000" dirty="0"/>
              <a:t>(</a:t>
            </a:r>
            <a:r>
              <a:rPr lang="en-IN" sz="1000" dirty="0" err="1"/>
              <a:t>image_rgb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 err="1"/>
              <a:t>plt.show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# Reshape the image to (</a:t>
            </a:r>
            <a:r>
              <a:rPr lang="en-IN" sz="1000" dirty="0" err="1"/>
              <a:t>num_pixels</a:t>
            </a:r>
            <a:r>
              <a:rPr lang="en-IN" sz="1000" dirty="0"/>
              <a:t>, 3)</a:t>
            </a:r>
          </a:p>
          <a:p>
            <a:pPr marL="0" indent="0">
              <a:buNone/>
            </a:pPr>
            <a:r>
              <a:rPr lang="en-IN" sz="1000" dirty="0"/>
              <a:t>pixels = </a:t>
            </a:r>
            <a:r>
              <a:rPr lang="en-IN" sz="1000" dirty="0" err="1"/>
              <a:t>image_rgb.reshape</a:t>
            </a:r>
            <a:r>
              <a:rPr lang="en-IN" sz="1000" dirty="0"/>
              <a:t>((-1, 3))</a:t>
            </a:r>
          </a:p>
          <a:p>
            <a:pPr marL="0" indent="0">
              <a:buNone/>
            </a:pPr>
            <a:r>
              <a:rPr lang="en-IN" sz="1000" dirty="0"/>
              <a:t># Apply PCA</a:t>
            </a:r>
          </a:p>
          <a:p>
            <a:pPr marL="0" indent="0">
              <a:buNone/>
            </a:pPr>
            <a:r>
              <a:rPr lang="en-IN" sz="1000" dirty="0" err="1"/>
              <a:t>pca</a:t>
            </a:r>
            <a:r>
              <a:rPr lang="en-IN" sz="1000" dirty="0"/>
              <a:t> = PCA(</a:t>
            </a:r>
            <a:r>
              <a:rPr lang="en-IN" sz="1000" dirty="0" err="1"/>
              <a:t>n_components</a:t>
            </a:r>
            <a:r>
              <a:rPr lang="en-IN" sz="1000" dirty="0"/>
              <a:t>=1)  # We only need the first principal component</a:t>
            </a:r>
          </a:p>
          <a:p>
            <a:pPr marL="0" indent="0">
              <a:buNone/>
            </a:pPr>
            <a:r>
              <a:rPr lang="en-IN" sz="1000" dirty="0" err="1"/>
              <a:t>gray_pixels</a:t>
            </a:r>
            <a:r>
              <a:rPr lang="en-IN" sz="1000" dirty="0"/>
              <a:t> = </a:t>
            </a:r>
            <a:r>
              <a:rPr lang="en-IN" sz="1000" dirty="0" err="1"/>
              <a:t>pca.fit_transform</a:t>
            </a:r>
            <a:r>
              <a:rPr lang="en-IN" sz="1000" dirty="0"/>
              <a:t>(pixels)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# Reshape the result back to the original image shape</a:t>
            </a:r>
          </a:p>
          <a:p>
            <a:pPr marL="0" indent="0">
              <a:buNone/>
            </a:pPr>
            <a:r>
              <a:rPr lang="en-IN" sz="1000" dirty="0" err="1"/>
              <a:t>gray_image</a:t>
            </a:r>
            <a:r>
              <a:rPr lang="en-IN" sz="1000" dirty="0"/>
              <a:t> = </a:t>
            </a:r>
            <a:r>
              <a:rPr lang="en-IN" sz="1000" dirty="0" err="1"/>
              <a:t>gray_pixels.reshape</a:t>
            </a:r>
            <a:r>
              <a:rPr lang="en-IN" sz="1000" dirty="0"/>
              <a:t>(</a:t>
            </a:r>
            <a:r>
              <a:rPr lang="en-IN" sz="1000" dirty="0" err="1"/>
              <a:t>image_rgb.shape</a:t>
            </a:r>
            <a:r>
              <a:rPr lang="en-IN" sz="1000" dirty="0"/>
              <a:t>[:2])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# Display the grayscale image</a:t>
            </a:r>
          </a:p>
          <a:p>
            <a:pPr marL="0" indent="0">
              <a:buNone/>
            </a:pPr>
            <a:r>
              <a:rPr lang="en-IN" sz="1000" dirty="0" err="1"/>
              <a:t>plt.imshow</a:t>
            </a:r>
            <a:r>
              <a:rPr lang="en-IN" sz="1000" dirty="0"/>
              <a:t>(</a:t>
            </a:r>
            <a:r>
              <a:rPr lang="en-IN" sz="1000" dirty="0" err="1"/>
              <a:t>gray_image</a:t>
            </a:r>
            <a:r>
              <a:rPr lang="en-IN" sz="1000" dirty="0"/>
              <a:t>, </a:t>
            </a:r>
            <a:r>
              <a:rPr lang="en-IN" sz="1000" dirty="0" err="1"/>
              <a:t>cmap</a:t>
            </a:r>
            <a:r>
              <a:rPr lang="en-IN" sz="1000" dirty="0"/>
              <a:t>='</a:t>
            </a:r>
            <a:r>
              <a:rPr lang="en-IN" sz="1000" dirty="0" err="1"/>
              <a:t>gray</a:t>
            </a:r>
            <a:r>
              <a:rPr lang="en-IN" sz="1000" dirty="0"/>
              <a:t>')</a:t>
            </a:r>
          </a:p>
          <a:p>
            <a:pPr marL="0" indent="0">
              <a:buNone/>
            </a:pPr>
            <a:r>
              <a:rPr lang="en-IN" sz="1000" dirty="0" err="1"/>
              <a:t>plt.axis</a:t>
            </a:r>
            <a:r>
              <a:rPr lang="en-IN" sz="1000" dirty="0"/>
              <a:t>('off')</a:t>
            </a:r>
          </a:p>
          <a:p>
            <a:pPr marL="0" indent="0">
              <a:buNone/>
            </a:pPr>
            <a:r>
              <a:rPr lang="en-IN" sz="1000" dirty="0" err="1"/>
              <a:t>plt.show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71852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D244-05F3-A6B5-E566-98D733E5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EB66-4BDC-335B-B842-79020969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000"/>
              <a:t>Convert an RGB image to grayscale using a weighted method.</a:t>
            </a:r>
          </a:p>
          <a:p>
            <a:pPr>
              <a:buFont typeface="+mj-lt"/>
              <a:buAutoNum type="arabicPeriod"/>
            </a:pPr>
            <a:endParaRPr lang="en-IN" sz="2000"/>
          </a:p>
          <a:p>
            <a:pPr>
              <a:buFont typeface="+mj-lt"/>
              <a:buAutoNum type="arabicPeriod"/>
            </a:pPr>
            <a:r>
              <a:rPr lang="en-IN" sz="2000"/>
              <a:t>Perform histogram equalization on an image in HSV color space.</a:t>
            </a:r>
          </a:p>
          <a:p>
            <a:pPr>
              <a:buFont typeface="+mj-lt"/>
              <a:buAutoNum type="arabicPeriod"/>
            </a:pPr>
            <a:endParaRPr lang="en-IN" sz="2000"/>
          </a:p>
          <a:p>
            <a:pPr>
              <a:buFont typeface="+mj-lt"/>
              <a:buAutoNum type="arabicPeriod"/>
            </a:pPr>
            <a:r>
              <a:rPr lang="en-IN" sz="2000"/>
              <a:t>Convert an RGB image to CMYK and compare color variations.</a:t>
            </a:r>
          </a:p>
          <a:p>
            <a:pPr>
              <a:buFont typeface="+mj-lt"/>
              <a:buAutoNum type="arabicPeriod"/>
            </a:pPr>
            <a:endParaRPr lang="en-IN" sz="2000"/>
          </a:p>
          <a:p>
            <a:pPr>
              <a:buFont typeface="+mj-lt"/>
              <a:buAutoNum type="arabicPeriod"/>
            </a:pPr>
            <a:r>
              <a:rPr lang="en-IN" sz="2000"/>
              <a:t>Extract color channels from an image and analyze their intensity.</a:t>
            </a:r>
          </a:p>
          <a:p>
            <a:pPr>
              <a:buFont typeface="+mj-lt"/>
              <a:buAutoNum type="arabicPeriod"/>
            </a:pPr>
            <a:endParaRPr lang="en-IN" sz="2000"/>
          </a:p>
          <a:p>
            <a:pPr>
              <a:buFont typeface="+mj-lt"/>
              <a:buAutoNum type="arabicPeriod"/>
            </a:pPr>
            <a:r>
              <a:rPr lang="en-IN" sz="2000"/>
              <a:t>Modify hue in an HSV image and observe color shifts.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15521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AC992-F2D2-71C8-7573-7DE782F0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5600" b="1"/>
              <a:t>Methods &amp; Algorithms for Converting RGB to Grayscale</a:t>
            </a:r>
            <a:br>
              <a:rPr lang="en-IN" sz="5600" b="1"/>
            </a:br>
            <a:endParaRPr lang="en-IN" sz="5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657CB1-2F86-D745-065F-DA96BB748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69663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44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B8B06-4EEC-3468-4F2D-8C6587AE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IN" sz="5600">
                <a:solidFill>
                  <a:srgbClr val="FFFFFF"/>
                </a:solidFill>
              </a:rPr>
              <a:t>Average Methdod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390D6-D626-F7D7-3EB8-4F6C65195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7233" y="518400"/>
                <a:ext cx="4771607" cy="583794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IN" sz="2000" b="0" i="1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b="0" i="1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𝐺𝑟𝑎𝑦</m:t>
                      </m:r>
                      <m:r>
                        <a:rPr lang="en-IN" sz="2000" b="0" i="1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2000" b="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sz="2000" b="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IN" sz="2000" b="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sz="2000" b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r>
                  <a:rPr lang="en-IN" sz="2000">
                    <a:solidFill>
                      <a:schemeClr val="tx1">
                        <a:alpha val="80000"/>
                      </a:schemeClr>
                    </a:solidFill>
                  </a:rPr>
                  <a:t>Example: Given an RGB pixel with color values:</a:t>
                </a:r>
              </a:p>
              <a:p>
                <a:pPr marL="0" indent="0">
                  <a:buNone/>
                </a:pPr>
                <a:br>
                  <a:rPr lang="en-IN" sz="2000">
                    <a:solidFill>
                      <a:schemeClr val="tx1">
                        <a:alpha val="80000"/>
                      </a:schemeClr>
                    </a:solidFill>
                  </a:rPr>
                </a:br>
                <a:r>
                  <a:rPr lang="en-IN" sz="2000">
                    <a:solidFill>
                      <a:schemeClr val="tx1">
                        <a:alpha val="80000"/>
                      </a:schemeClr>
                    </a:solidFill>
                  </a:rPr>
                  <a:t>R=120, G=200, B=80</a:t>
                </a:r>
              </a:p>
              <a:p>
                <a:pPr marL="0" indent="0">
                  <a:buNone/>
                </a:pPr>
                <a:endParaRPr lang="en-IN" sz="200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000">
                    <a:solidFill>
                      <a:schemeClr val="tx1">
                        <a:alpha val="80000"/>
                      </a:schemeClr>
                    </a:solidFill>
                  </a:rPr>
                  <a:t>Convert it to gray scale.</a:t>
                </a:r>
              </a:p>
              <a:p>
                <a:pPr marL="0" indent="0">
                  <a:buNone/>
                </a:pPr>
                <a:br>
                  <a:rPr lang="en-IN" sz="2000">
                    <a:solidFill>
                      <a:schemeClr val="tx1">
                        <a:alpha val="80000"/>
                      </a:schemeClr>
                    </a:solidFill>
                  </a:rPr>
                </a:br>
                <a:endParaRPr lang="en-IN" sz="2000" b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endParaRPr lang="en-IN" sz="200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390D6-D626-F7D7-3EB8-4F6C65195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7233" y="518400"/>
                <a:ext cx="4771607" cy="5837949"/>
              </a:xfrm>
              <a:blipFill>
                <a:blip r:embed="rId2"/>
                <a:stretch>
                  <a:fillRect l="-1277" r="-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2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0671D-3C49-72B0-691D-2ACA27BC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400">
                <a:solidFill>
                  <a:srgbClr val="FFFFFF"/>
                </a:solidFill>
              </a:rPr>
              <a:t> Average method to convert an image from RGB to Gray scale</a:t>
            </a:r>
            <a:br>
              <a:rPr lang="en-IN" sz="3400">
                <a:solidFill>
                  <a:srgbClr val="FFFFFF"/>
                </a:solidFill>
              </a:rPr>
            </a:b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FE06-CEEC-DC31-CE12-A26700FF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100">
                <a:highlight>
                  <a:srgbClr val="00FFFF"/>
                </a:highlight>
              </a:rPr>
              <a:t>#import cv2</a:t>
            </a:r>
          </a:p>
          <a:p>
            <a:pPr marL="0" indent="0">
              <a:buNone/>
            </a:pPr>
            <a:r>
              <a:rPr lang="en-IN" sz="1100">
                <a:highlight>
                  <a:srgbClr val="00FFFF"/>
                </a:highlight>
              </a:rPr>
              <a:t>import numpy as np</a:t>
            </a:r>
          </a:p>
          <a:p>
            <a:pPr marL="0" indent="0">
              <a:buNone/>
            </a:pPr>
            <a:r>
              <a:rPr lang="en-IN" sz="1100">
                <a:highlight>
                  <a:srgbClr val="00FFFF"/>
                </a:highlight>
              </a:rPr>
              <a:t>import matplotlib.pyplot as plt</a:t>
            </a:r>
          </a:p>
          <a:p>
            <a:pPr marL="0" indent="0">
              <a:buNone/>
            </a:pPr>
            <a:r>
              <a:rPr lang="en-IN" sz="1100">
                <a:highlight>
                  <a:srgbClr val="00FF00"/>
                </a:highlight>
              </a:rPr>
              <a:t># Function to convert RGB to grayscale using the average method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def rgb_to_gray_average(image):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    # Calculate the average of the R, G, B channels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    gray = np.mean(image, axis=2)  # Take the mean along the 3rd axis (color channels)    return gray</a:t>
            </a:r>
          </a:p>
          <a:p>
            <a:pPr marL="0" indent="0">
              <a:buNone/>
            </a:pPr>
            <a:endParaRPr lang="en-IN" sz="1100"/>
          </a:p>
          <a:p>
            <a:pPr marL="0" indent="0">
              <a:buNone/>
            </a:pPr>
            <a:r>
              <a:rPr lang="en-IN" sz="1100">
                <a:highlight>
                  <a:srgbClr val="00FF00"/>
                </a:highlight>
              </a:rPr>
              <a:t># Load an RGB image (use cv2.imread and convert to RGB)</a:t>
            </a:r>
          </a:p>
          <a:p>
            <a:pPr marL="0" indent="0">
              <a:buNone/>
            </a:pPr>
            <a:r>
              <a:rPr lang="en-IN" sz="1100"/>
              <a:t>image = cv2.imread('image.jpeg')  </a:t>
            </a:r>
            <a:r>
              <a:rPr lang="en-IN" sz="1100">
                <a:highlight>
                  <a:srgbClr val="FF0000"/>
                </a:highlight>
              </a:rPr>
              <a:t># Read the image</a:t>
            </a:r>
          </a:p>
          <a:p>
            <a:pPr marL="0" indent="0">
              <a:buNone/>
            </a:pPr>
            <a:r>
              <a:rPr lang="en-IN" sz="1100"/>
              <a:t>image_rgb = cv2.cvtColor(image, cv2.COLOR_BGR2RGB)  </a:t>
            </a:r>
            <a:r>
              <a:rPr lang="en-IN" sz="1100">
                <a:highlight>
                  <a:srgbClr val="FF0000"/>
                </a:highlight>
              </a:rPr>
              <a:t># Convert from BGR to RGB</a:t>
            </a:r>
          </a:p>
          <a:p>
            <a:pPr marL="0" indent="0">
              <a:buNone/>
            </a:pPr>
            <a:endParaRPr lang="en-IN" sz="1100"/>
          </a:p>
          <a:p>
            <a:pPr marL="0" indent="0">
              <a:buNone/>
            </a:pPr>
            <a:r>
              <a:rPr lang="en-IN" sz="1100">
                <a:highlight>
                  <a:srgbClr val="00FF00"/>
                </a:highlight>
              </a:rPr>
              <a:t># Convert to grayscale using the average method</a:t>
            </a:r>
          </a:p>
          <a:p>
            <a:pPr marL="0" indent="0">
              <a:buNone/>
            </a:pPr>
            <a:r>
              <a:rPr lang="en-IN" sz="1100"/>
              <a:t>gray_image = rgb_to_gray_average(image_rgb)</a:t>
            </a:r>
          </a:p>
          <a:p>
            <a:pPr marL="0" indent="0">
              <a:buNone/>
            </a:pPr>
            <a:endParaRPr lang="en-IN" sz="1100"/>
          </a:p>
          <a:p>
            <a:pPr marL="0" indent="0">
              <a:buNone/>
            </a:pPr>
            <a:r>
              <a:rPr lang="en-IN" sz="1100">
                <a:highlight>
                  <a:srgbClr val="00FF00"/>
                </a:highlight>
              </a:rPr>
              <a:t># Display the grayscale image using Matplotlib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plt.imshow(gray_image, cmap='gray')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plt.axis('off')</a:t>
            </a:r>
            <a:r>
              <a:rPr lang="en-IN" sz="1100"/>
              <a:t>  </a:t>
            </a:r>
            <a:r>
              <a:rPr lang="en-IN" sz="1100">
                <a:highlight>
                  <a:srgbClr val="FF0000"/>
                </a:highlight>
              </a:rPr>
              <a:t># Hide the axis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plt.show()</a:t>
            </a:r>
          </a:p>
          <a:p>
            <a:pPr marL="0" indent="0">
              <a:buNone/>
            </a:pPr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279025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78EE9-B17A-457B-DE38-B5538863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IN" sz="5600">
                <a:solidFill>
                  <a:srgbClr val="FFFFFF"/>
                </a:solidFill>
              </a:rPr>
              <a:t>Luminance (Weighted Average) Method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34AA-643D-F050-AF0E-3B32ABCA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Gray = 0.2989×</a:t>
            </a:r>
            <a:r>
              <a:rPr lang="pt-BR" sz="2000" b="1" dirty="0">
                <a:solidFill>
                  <a:schemeClr val="tx1">
                    <a:alpha val="80000"/>
                  </a:schemeClr>
                </a:solidFill>
              </a:rPr>
              <a:t>R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+ 0.5870 × </a:t>
            </a:r>
            <a:r>
              <a:rPr lang="pt-BR" sz="2000" b="1" dirty="0">
                <a:solidFill>
                  <a:schemeClr val="tx1">
                    <a:alpha val="80000"/>
                  </a:schemeClr>
                </a:solidFill>
              </a:rPr>
              <a:t>G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+ 0.1140 × </a:t>
            </a:r>
            <a:r>
              <a:rPr lang="pt-BR" sz="2000" b="1" dirty="0">
                <a:solidFill>
                  <a:schemeClr val="tx1">
                    <a:alpha val="80000"/>
                  </a:schemeClr>
                </a:solidFill>
              </a:rPr>
              <a:t>B</a:t>
            </a:r>
          </a:p>
          <a:p>
            <a:pPr marL="0" indent="0">
              <a:buNone/>
            </a:pPr>
            <a:endParaRPr lang="pt-BR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IN" sz="2000" b="1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 (R):</a:t>
            </a:r>
            <a:r>
              <a:rPr lang="en-IN" sz="2000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Humans perceive red light as less bright compared to green, so the weight for red is </a:t>
            </a:r>
            <a:r>
              <a:rPr lang="en-IN" sz="2000" b="1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0.2989.</a:t>
            </a:r>
          </a:p>
          <a:p>
            <a:r>
              <a:rPr lang="en-IN" sz="2000" b="1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Green (G)</a:t>
            </a:r>
            <a:r>
              <a:rPr lang="en-IN" sz="2000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Green is the most sensitive to the human eye, so it gets the highest weight of </a:t>
            </a:r>
            <a:r>
              <a:rPr lang="en-IN" sz="2000" b="1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0.5870</a:t>
            </a:r>
            <a:r>
              <a:rPr lang="en-IN" sz="2000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b="1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Blue (B)</a:t>
            </a:r>
            <a:r>
              <a:rPr lang="en-IN" sz="2000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Blue is the least sensitive to the human eye, so the weight for blue is </a:t>
            </a:r>
            <a:r>
              <a:rPr lang="en-IN" sz="2000" b="1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0.1140</a:t>
            </a:r>
            <a:r>
              <a:rPr lang="en-IN" sz="2000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2000" kern="100" dirty="0">
              <a:solidFill>
                <a:schemeClr val="tx1">
                  <a:alpha val="8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000" b="1" kern="100" dirty="0">
              <a:solidFill>
                <a:schemeClr val="tx1">
                  <a:alpha val="8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333CB-4F6C-A3C5-3F7B-FDA88AA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Standard Luminance Method 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4162-E9ED-E250-09EC-33568161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100">
                <a:highlight>
                  <a:srgbClr val="00FFFF"/>
                </a:highlight>
              </a:rPr>
              <a:t>import cv2</a:t>
            </a:r>
          </a:p>
          <a:p>
            <a:pPr marL="0" indent="0">
              <a:buNone/>
            </a:pPr>
            <a:r>
              <a:rPr lang="en-IN" sz="1100">
                <a:highlight>
                  <a:srgbClr val="00FFFF"/>
                </a:highlight>
              </a:rPr>
              <a:t>import numpy as np</a:t>
            </a:r>
          </a:p>
          <a:p>
            <a:pPr marL="0" indent="0">
              <a:buNone/>
            </a:pPr>
            <a:r>
              <a:rPr lang="en-IN" sz="1100">
                <a:highlight>
                  <a:srgbClr val="00FFFF"/>
                </a:highlight>
              </a:rPr>
              <a:t>import matplotlib.pyplot as plt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# Function to convert RGB to grayscale using luminance method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def rgb_to_gray_luminance(image):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    # Extract individual R, G, B channels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    R = image[:, :, 0]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    G = image[:, :, 1]</a:t>
            </a:r>
          </a:p>
          <a:p>
            <a:pPr marL="0" indent="0">
              <a:buNone/>
            </a:pPr>
            <a:r>
              <a:rPr lang="en-IN" sz="1100">
                <a:highlight>
                  <a:srgbClr val="FFFF00"/>
                </a:highlight>
              </a:rPr>
              <a:t>    B = image[:, :, 2]</a:t>
            </a:r>
          </a:p>
          <a:p>
            <a:pPr marL="0" indent="0">
              <a:buNone/>
            </a:pPr>
            <a:r>
              <a:rPr lang="en-IN" sz="1100">
                <a:highlight>
                  <a:srgbClr val="FF0000"/>
                </a:highlight>
              </a:rPr>
              <a:t># Apply the luminance formula     gray = 0.2989 * R + 0.5870 * G + 0.1140 * B     return gray</a:t>
            </a:r>
          </a:p>
          <a:p>
            <a:pPr marL="0" indent="0">
              <a:buNone/>
            </a:pPr>
            <a:r>
              <a:rPr lang="en-IN" sz="1100">
                <a:highlight>
                  <a:srgbClr val="FF0000"/>
                </a:highlight>
              </a:rPr>
              <a:t># Load an RGB image (use cv2.imread and convert to RGB)</a:t>
            </a:r>
          </a:p>
          <a:p>
            <a:pPr marL="0" indent="0">
              <a:buNone/>
            </a:pPr>
            <a:r>
              <a:rPr lang="en-IN" sz="1100">
                <a:highlight>
                  <a:srgbClr val="FF0000"/>
                </a:highlight>
              </a:rPr>
              <a:t>image = cv2.imread('image.jpeg')  # Read the image</a:t>
            </a:r>
          </a:p>
          <a:p>
            <a:pPr marL="0" indent="0">
              <a:buNone/>
            </a:pPr>
            <a:r>
              <a:rPr lang="en-IN" sz="1100">
                <a:highlight>
                  <a:srgbClr val="FF0000"/>
                </a:highlight>
              </a:rPr>
              <a:t>image_rgb = cv2.cvtColor(image, cv2.COLOR_BGR2RGB)  # Convert from BGR to RGB</a:t>
            </a:r>
          </a:p>
          <a:p>
            <a:pPr marL="0" indent="0">
              <a:buNone/>
            </a:pPr>
            <a:r>
              <a:rPr lang="en-IN" sz="1100">
                <a:highlight>
                  <a:srgbClr val="C0C0C0"/>
                </a:highlight>
              </a:rPr>
              <a:t># Convert to grayscale using the luminance method</a:t>
            </a:r>
          </a:p>
          <a:p>
            <a:pPr marL="0" indent="0">
              <a:buNone/>
            </a:pPr>
            <a:r>
              <a:rPr lang="en-IN" sz="1100">
                <a:highlight>
                  <a:srgbClr val="C0C0C0"/>
                </a:highlight>
              </a:rPr>
              <a:t>gray_image = rgb_to_gray_luminance(image_rgb)</a:t>
            </a:r>
          </a:p>
          <a:p>
            <a:pPr marL="0" indent="0">
              <a:buNone/>
            </a:pPr>
            <a:r>
              <a:rPr lang="en-IN" sz="1100">
                <a:highlight>
                  <a:srgbClr val="FF00FF"/>
                </a:highlight>
              </a:rPr>
              <a:t># Display the grayscale image using Matplotlib</a:t>
            </a:r>
          </a:p>
          <a:p>
            <a:pPr marL="0" indent="0">
              <a:buNone/>
            </a:pPr>
            <a:r>
              <a:rPr lang="en-IN" sz="1100">
                <a:highlight>
                  <a:srgbClr val="FF00FF"/>
                </a:highlight>
              </a:rPr>
              <a:t>plt.imshow(gray_image, cmap='gray')</a:t>
            </a:r>
          </a:p>
          <a:p>
            <a:pPr marL="0" indent="0">
              <a:buNone/>
            </a:pPr>
            <a:r>
              <a:rPr lang="en-IN" sz="1100">
                <a:highlight>
                  <a:srgbClr val="FF00FF"/>
                </a:highlight>
              </a:rPr>
              <a:t>plt.axis('off')  # Hide the axis</a:t>
            </a:r>
          </a:p>
          <a:p>
            <a:pPr marL="0" indent="0">
              <a:buNone/>
            </a:pPr>
            <a:r>
              <a:rPr lang="en-IN" sz="1100">
                <a:highlight>
                  <a:srgbClr val="FF00FF"/>
                </a:highlight>
              </a:rPr>
              <a:t>plt.show()</a:t>
            </a:r>
          </a:p>
          <a:p>
            <a:pPr marL="0" indent="0">
              <a:buNone/>
            </a:pPr>
            <a:endParaRPr lang="en-IN" sz="1100"/>
          </a:p>
          <a:p>
            <a:pPr marL="0" indent="0">
              <a:buNone/>
            </a:pPr>
            <a:endParaRPr lang="en-IN" sz="1100"/>
          </a:p>
          <a:p>
            <a:pPr marL="0" indent="0">
              <a:buNone/>
            </a:pPr>
            <a:endParaRPr lang="en-IN" sz="1100"/>
          </a:p>
          <a:p>
            <a:pPr marL="0" indent="0">
              <a:buNone/>
            </a:pPr>
            <a:endParaRPr lang="en-IN" sz="1100"/>
          </a:p>
          <a:p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425636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EFF8-932B-9745-756F-1ADEA9A2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</a:rPr>
              <a:t>Single Channel Extraction.</a:t>
            </a:r>
            <a:br>
              <a:rPr lang="en-IN" sz="4000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7CD8FD3-B6FC-0C6E-D183-379B42632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56072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16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01071-331D-20EE-87B1-C90134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Convert RGB to grayscale using Single Channel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900C-B0C3-D137-C99F-A56B3BF4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100" dirty="0"/>
              <a:t>import cv2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numpy</a:t>
            </a:r>
            <a:r>
              <a:rPr lang="en-IN" sz="1100" dirty="0"/>
              <a:t> as np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matplotlib.pyplot</a:t>
            </a:r>
            <a:r>
              <a:rPr lang="en-IN" sz="1100" dirty="0"/>
              <a:t> as </a:t>
            </a:r>
            <a:r>
              <a:rPr lang="en-IN" sz="1100" dirty="0" err="1"/>
              <a:t>plt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# Function to convert RGB to grayscale using Single Channel Extraction</a:t>
            </a:r>
          </a:p>
          <a:p>
            <a:pPr marL="0" indent="0">
              <a:buNone/>
            </a:pPr>
            <a:r>
              <a:rPr lang="en-IN" sz="1100" dirty="0"/>
              <a:t>def </a:t>
            </a:r>
            <a:r>
              <a:rPr lang="en-IN" sz="1100" dirty="0" err="1"/>
              <a:t>rgb_to_gray_single_channel</a:t>
            </a:r>
            <a:r>
              <a:rPr lang="en-IN" sz="1100" dirty="0"/>
              <a:t>(image, channel='R'):</a:t>
            </a:r>
          </a:p>
          <a:p>
            <a:pPr marL="0" indent="0">
              <a:buNone/>
            </a:pPr>
            <a:r>
              <a:rPr lang="en-IN" sz="1100" dirty="0"/>
              <a:t>    # Extract individual channels</a:t>
            </a:r>
          </a:p>
          <a:p>
            <a:pPr marL="0" indent="0">
              <a:buNone/>
            </a:pPr>
            <a:r>
              <a:rPr lang="en-IN" sz="1100" dirty="0"/>
              <a:t>    R = image[:, :, 0]</a:t>
            </a:r>
          </a:p>
          <a:p>
            <a:pPr marL="0" indent="0">
              <a:buNone/>
            </a:pPr>
            <a:r>
              <a:rPr lang="en-IN" sz="1100" dirty="0"/>
              <a:t>    G = image[:, :, 1]</a:t>
            </a:r>
          </a:p>
          <a:p>
            <a:pPr marL="0" indent="0">
              <a:buNone/>
            </a:pPr>
            <a:r>
              <a:rPr lang="en-IN" sz="1100" dirty="0"/>
              <a:t>    B = image[:, :, 2]</a:t>
            </a:r>
          </a:p>
          <a:p>
            <a:pPr marL="0" indent="0">
              <a:buNone/>
            </a:pPr>
            <a:r>
              <a:rPr lang="en-IN" sz="1100" dirty="0"/>
              <a:t># Depending on the specified channel, extract that channel for grayscale</a:t>
            </a:r>
          </a:p>
          <a:p>
            <a:pPr marL="0" indent="0">
              <a:buNone/>
            </a:pPr>
            <a:r>
              <a:rPr lang="en-IN" sz="1100" dirty="0"/>
              <a:t>    if channel == 'R':</a:t>
            </a:r>
          </a:p>
          <a:p>
            <a:pPr marL="0" indent="0">
              <a:buNone/>
            </a:pPr>
            <a:r>
              <a:rPr lang="en-IN" sz="1100" dirty="0"/>
              <a:t>        return R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elif</a:t>
            </a:r>
            <a:r>
              <a:rPr lang="en-IN" sz="1100" dirty="0"/>
              <a:t> channel == 'G':</a:t>
            </a:r>
          </a:p>
          <a:p>
            <a:pPr marL="0" indent="0">
              <a:buNone/>
            </a:pPr>
            <a:r>
              <a:rPr lang="en-IN" sz="1100" dirty="0"/>
              <a:t>        return G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elif</a:t>
            </a:r>
            <a:r>
              <a:rPr lang="en-IN" sz="1100" dirty="0"/>
              <a:t> channel == 'B':</a:t>
            </a:r>
          </a:p>
          <a:p>
            <a:pPr marL="0" indent="0">
              <a:buNone/>
            </a:pPr>
            <a:r>
              <a:rPr lang="en-IN" sz="1100" dirty="0"/>
              <a:t>        return B</a:t>
            </a:r>
          </a:p>
          <a:p>
            <a:pPr marL="0" indent="0">
              <a:buNone/>
            </a:pPr>
            <a:r>
              <a:rPr lang="en-IN" sz="1100" dirty="0"/>
              <a:t>    else:</a:t>
            </a:r>
          </a:p>
          <a:p>
            <a:pPr marL="0" indent="0">
              <a:buNone/>
            </a:pPr>
            <a:r>
              <a:rPr lang="en-IN" sz="1100" dirty="0"/>
              <a:t>        raise </a:t>
            </a:r>
            <a:r>
              <a:rPr lang="en-IN" sz="1100" dirty="0" err="1"/>
              <a:t>ValueError</a:t>
            </a:r>
            <a:r>
              <a:rPr lang="en-IN" sz="1100" dirty="0"/>
              <a:t>("Invalid channel. Choose 'R', 'G', or 'B'.")</a:t>
            </a:r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12297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D906-9E43-4C17-8AD8-93161AE5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A1FA-A2AC-9315-E56E-27C977B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30630"/>
            <a:ext cx="6555347" cy="66294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 Load an RGB image (use cv2.imread and convert to RGB)</a:t>
            </a:r>
          </a:p>
          <a:p>
            <a:pPr marL="0" indent="0">
              <a:buNone/>
            </a:pPr>
            <a:r>
              <a:rPr lang="en-IN" sz="1400" dirty="0"/>
              <a:t>image = cv2.imread('image.jpg')  # Read the image</a:t>
            </a:r>
          </a:p>
          <a:p>
            <a:pPr marL="0" indent="0">
              <a:buNone/>
            </a:pPr>
            <a:r>
              <a:rPr lang="en-IN" sz="1400" dirty="0" err="1"/>
              <a:t>image_rgb</a:t>
            </a:r>
            <a:r>
              <a:rPr lang="en-IN" sz="1400" dirty="0"/>
              <a:t> = cv2.cvtColor(image, cv2.COLOR_BGR2RGB)  # Convert from BGR to RGB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 Convert to grayscale using the Red channel (R)</a:t>
            </a:r>
          </a:p>
          <a:p>
            <a:pPr marL="0" indent="0">
              <a:buNone/>
            </a:pPr>
            <a:r>
              <a:rPr lang="en-IN" sz="1400" dirty="0" err="1"/>
              <a:t>gray_image_r</a:t>
            </a:r>
            <a:r>
              <a:rPr lang="en-IN" sz="1400" dirty="0"/>
              <a:t> = </a:t>
            </a:r>
            <a:r>
              <a:rPr lang="en-IN" sz="1400" dirty="0" err="1"/>
              <a:t>rgb_to_gray_single_channel</a:t>
            </a:r>
            <a:r>
              <a:rPr lang="en-IN" sz="1400" dirty="0"/>
              <a:t>(</a:t>
            </a:r>
            <a:r>
              <a:rPr lang="en-IN" sz="1400" dirty="0" err="1"/>
              <a:t>image_rgb</a:t>
            </a:r>
            <a:r>
              <a:rPr lang="en-IN" sz="1400" dirty="0"/>
              <a:t>, 'R’)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 Convert to grayscale using the Green channel (G)</a:t>
            </a:r>
          </a:p>
          <a:p>
            <a:pPr marL="0" indent="0">
              <a:buNone/>
            </a:pPr>
            <a:r>
              <a:rPr lang="en-IN" sz="1400" dirty="0" err="1"/>
              <a:t>gray_image_g</a:t>
            </a:r>
            <a:r>
              <a:rPr lang="en-IN" sz="1400" dirty="0"/>
              <a:t> = </a:t>
            </a:r>
            <a:r>
              <a:rPr lang="en-IN" sz="1400" dirty="0" err="1"/>
              <a:t>rgb_to_gray_single_channel</a:t>
            </a:r>
            <a:r>
              <a:rPr lang="en-IN" sz="1400" dirty="0"/>
              <a:t>(</a:t>
            </a:r>
            <a:r>
              <a:rPr lang="en-IN" sz="1400" dirty="0" err="1"/>
              <a:t>image_rgb</a:t>
            </a:r>
            <a:r>
              <a:rPr lang="en-IN" sz="1400" dirty="0"/>
              <a:t>, ‘G’)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 Convert to grayscale using the Blue channel (B)</a:t>
            </a:r>
          </a:p>
          <a:p>
            <a:pPr marL="0" indent="0">
              <a:buNone/>
            </a:pPr>
            <a:r>
              <a:rPr lang="en-IN" sz="1400" dirty="0" err="1"/>
              <a:t>gray_image_b</a:t>
            </a:r>
            <a:r>
              <a:rPr lang="en-IN" sz="1400" dirty="0"/>
              <a:t> = </a:t>
            </a:r>
            <a:r>
              <a:rPr lang="en-IN" sz="1400" dirty="0" err="1"/>
              <a:t>rgb_to_gray_single_channel</a:t>
            </a:r>
            <a:r>
              <a:rPr lang="en-IN" sz="1400" dirty="0"/>
              <a:t>(</a:t>
            </a:r>
            <a:r>
              <a:rPr lang="en-IN" sz="1400" dirty="0" err="1"/>
              <a:t>image_rgb</a:t>
            </a:r>
            <a:r>
              <a:rPr lang="en-IN" sz="1400" dirty="0"/>
              <a:t>, ‘B’)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 Display the images using Matplotlib</a:t>
            </a:r>
          </a:p>
          <a:p>
            <a:pPr marL="0" indent="0">
              <a:buNone/>
            </a:pPr>
            <a:r>
              <a:rPr lang="en-IN" sz="1400" dirty="0"/>
              <a:t>fig, axes = </a:t>
            </a:r>
            <a:r>
              <a:rPr lang="en-IN" sz="1400" dirty="0" err="1"/>
              <a:t>plt.subplots</a:t>
            </a:r>
            <a:r>
              <a:rPr lang="en-IN" sz="1400" dirty="0"/>
              <a:t>(1, 3, </a:t>
            </a:r>
            <a:r>
              <a:rPr lang="en-IN" sz="1400" dirty="0" err="1"/>
              <a:t>figsize</a:t>
            </a:r>
            <a:r>
              <a:rPr lang="en-IN" sz="1400" dirty="0"/>
              <a:t>=(15, 5))</a:t>
            </a:r>
          </a:p>
          <a:p>
            <a:pPr marL="0" indent="0">
              <a:buNone/>
            </a:pPr>
            <a:r>
              <a:rPr lang="en-IN" sz="1400" dirty="0"/>
              <a:t>axes[0].</a:t>
            </a:r>
            <a:r>
              <a:rPr lang="en-IN" sz="1400" dirty="0" err="1"/>
              <a:t>imshow</a:t>
            </a:r>
            <a:r>
              <a:rPr lang="en-IN" sz="1400" dirty="0"/>
              <a:t>(</a:t>
            </a:r>
            <a:r>
              <a:rPr lang="en-IN" sz="1400" dirty="0" err="1"/>
              <a:t>gray_image_r</a:t>
            </a:r>
            <a:r>
              <a:rPr lang="en-IN" sz="1400" dirty="0"/>
              <a:t>, </a:t>
            </a:r>
            <a:r>
              <a:rPr lang="en-IN" sz="1400" dirty="0" err="1"/>
              <a:t>cmap</a:t>
            </a:r>
            <a:r>
              <a:rPr lang="en-IN" sz="1400" dirty="0"/>
              <a:t>='</a:t>
            </a:r>
            <a:r>
              <a:rPr lang="en-IN" sz="1400" dirty="0" err="1"/>
              <a:t>gray</a:t>
            </a:r>
            <a:r>
              <a:rPr lang="en-IN" sz="1400" dirty="0"/>
              <a:t>')</a:t>
            </a:r>
          </a:p>
          <a:p>
            <a:pPr marL="0" indent="0">
              <a:buNone/>
            </a:pPr>
            <a:r>
              <a:rPr lang="en-IN" sz="1400" dirty="0"/>
              <a:t>axes[0].</a:t>
            </a:r>
            <a:r>
              <a:rPr lang="en-IN" sz="1400" dirty="0" err="1"/>
              <a:t>set_title</a:t>
            </a:r>
            <a:r>
              <a:rPr lang="en-IN" sz="1400" dirty="0"/>
              <a:t>('Red Channel')</a:t>
            </a:r>
          </a:p>
          <a:p>
            <a:pPr marL="0" indent="0">
              <a:buNone/>
            </a:pPr>
            <a:r>
              <a:rPr lang="en-IN" sz="1400" dirty="0"/>
              <a:t>axes[0].axis('off’)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9022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1283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Color Models</vt:lpstr>
      <vt:lpstr>Methods &amp; Algorithms for Converting RGB to Grayscale </vt:lpstr>
      <vt:lpstr>Average Methdod</vt:lpstr>
      <vt:lpstr> Average method to convert an image from RGB to Gray scale </vt:lpstr>
      <vt:lpstr>Luminance (Weighted Average) Method</vt:lpstr>
      <vt:lpstr>Standard Luminance Method Code in Python</vt:lpstr>
      <vt:lpstr>Single Channel Extraction. </vt:lpstr>
      <vt:lpstr>Convert RGB to grayscale using Single Channel Extraction</vt:lpstr>
      <vt:lpstr>Continue…</vt:lpstr>
      <vt:lpstr>Continue…</vt:lpstr>
      <vt:lpstr>Principal Component Analysis (PCA) </vt:lpstr>
      <vt:lpstr>Principal Component Analysis (PCA)</vt:lpstr>
      <vt:lpstr>PCA to convert an image from RGB to Gray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Singh Sikarwar [MU - Jaipur]</dc:creator>
  <cp:lastModifiedBy>Vivek Singh Sikarwar [MU - Jaipur]</cp:lastModifiedBy>
  <cp:revision>32</cp:revision>
  <dcterms:created xsi:type="dcterms:W3CDTF">2025-01-29T05:04:21Z</dcterms:created>
  <dcterms:modified xsi:type="dcterms:W3CDTF">2025-01-29T07:50:12Z</dcterms:modified>
</cp:coreProperties>
</file>