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0"/>
  </p:notesMasterIdLst>
  <p:handoutMasterIdLst>
    <p:handoutMasterId r:id="rId41"/>
  </p:handoutMasterIdLst>
  <p:sldIdLst>
    <p:sldId id="519" r:id="rId2"/>
    <p:sldId id="546" r:id="rId3"/>
    <p:sldId id="495" r:id="rId4"/>
    <p:sldId id="547" r:id="rId5"/>
    <p:sldId id="548" r:id="rId6"/>
    <p:sldId id="550" r:id="rId7"/>
    <p:sldId id="549" r:id="rId8"/>
    <p:sldId id="441" r:id="rId9"/>
    <p:sldId id="496" r:id="rId10"/>
    <p:sldId id="497" r:id="rId11"/>
    <p:sldId id="500" r:id="rId12"/>
    <p:sldId id="551" r:id="rId13"/>
    <p:sldId id="501" r:id="rId14"/>
    <p:sldId id="502" r:id="rId15"/>
    <p:sldId id="503" r:id="rId16"/>
    <p:sldId id="498" r:id="rId17"/>
    <p:sldId id="513" r:id="rId18"/>
    <p:sldId id="504" r:id="rId19"/>
    <p:sldId id="505" r:id="rId20"/>
    <p:sldId id="506" r:id="rId21"/>
    <p:sldId id="507" r:id="rId22"/>
    <p:sldId id="508" r:id="rId23"/>
    <p:sldId id="509" r:id="rId24"/>
    <p:sldId id="514" r:id="rId25"/>
    <p:sldId id="515" r:id="rId26"/>
    <p:sldId id="510" r:id="rId27"/>
    <p:sldId id="511" r:id="rId28"/>
    <p:sldId id="516" r:id="rId29"/>
    <p:sldId id="512" r:id="rId30"/>
    <p:sldId id="517" r:id="rId31"/>
    <p:sldId id="518" r:id="rId32"/>
    <p:sldId id="444" r:id="rId33"/>
    <p:sldId id="445" r:id="rId34"/>
    <p:sldId id="455" r:id="rId35"/>
    <p:sldId id="552" r:id="rId36"/>
    <p:sldId id="446" r:id="rId37"/>
    <p:sldId id="452" r:id="rId38"/>
    <p:sldId id="456" r:id="rId39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4D8"/>
    <a:srgbClr val="DA00DA"/>
    <a:srgbClr val="FF40FF"/>
    <a:srgbClr val="8E410C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3" autoAdjust="0"/>
    <p:restoredTop sz="94660"/>
  </p:normalViewPr>
  <p:slideViewPr>
    <p:cSldViewPr>
      <p:cViewPr varScale="1">
        <p:scale>
          <a:sx n="65" d="100"/>
          <a:sy n="65" d="100"/>
        </p:scale>
        <p:origin x="18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13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23F208-3E08-2D4C-A5E2-3F48512FD6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Cryptography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3F5E5F8-EFA2-824C-A280-937162F96B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FDAFAE0C-A1A3-0942-ABE8-D881B2E44DC0}" type="datetime8">
              <a:rPr lang="en-US" altLang="en-US"/>
              <a:pPr/>
              <a:t>2/13/2025 9:08 AM</a:t>
            </a:fld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84CABD9-F40E-A140-BBAE-476C5E174C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157CD10-91F1-B24B-B439-01D260769C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100ED2E4-9114-0A44-84C7-29E57982F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BE36029-4B4D-FD44-8FF6-4F85C38015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r>
              <a:rPr lang="en-US" altLang="en-US"/>
              <a:t>Cryptography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A6AA73-9892-0D4F-97CB-97E273F89C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538CA59F-46D1-2A45-9EA9-795346A66ABA}" type="datetime8">
              <a:rPr lang="en-US" altLang="en-US"/>
              <a:pPr/>
              <a:t>2/13/2025 9:08 AM</a:t>
            </a:fld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4551FFC-C39A-1D4D-B4FC-6B234A708E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2313"/>
            <a:ext cx="6396038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CDA5A29-CA1B-BE48-B7DC-2D18E7E421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A03671-EF4F-0C43-A56E-6219E3CD35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l" defTabSz="966788">
              <a:defRPr sz="1400"/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A7C24AD-E63D-A14C-B714-9D6654341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39" tIns="48319" rIns="96639" bIns="4831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/>
            </a:lvl1pPr>
          </a:lstStyle>
          <a:p>
            <a:fld id="{4E599655-8F6C-FE4E-97B4-9704625B4B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68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A4BB-3883-744F-84DF-1B1F2D2EDF0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32D8DA6B-D3F9-C140-9B3A-C62D8DC8F6A9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58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9600" y="365125"/>
            <a:ext cx="19800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000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1DB5A-BBC1-0A44-B14D-07447314F08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3C8F3BE3-553F-6B4C-884A-9302B1D0ECA0}"/>
              </a:ext>
            </a:extLst>
          </p:cNvPr>
          <p:cNvCxnSpPr/>
          <p:nvPr userDrawn="1"/>
        </p:nvCxnSpPr>
        <p:spPr>
          <a:xfrm rot="10800000">
            <a:off x="10059600" y="381001"/>
            <a:ext cx="0" cy="5760000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788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A5C9-A342-9949-B028-F018D862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363200" cy="82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EF4B-63D9-2E4A-A82B-1A05283EA9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17600" y="1066800"/>
            <a:ext cx="4320000" cy="514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31388-8613-1A4A-B3E6-5F45F0B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0000" y="1066800"/>
            <a:ext cx="5760000" cy="514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C16A04EE-2251-3C4E-AE34-0307E98D4DF6}"/>
              </a:ext>
            </a:extLst>
          </p:cNvPr>
          <p:cNvCxnSpPr/>
          <p:nvPr userDrawn="1"/>
        </p:nvCxnSpPr>
        <p:spPr>
          <a:xfrm rot="10800000">
            <a:off x="990600" y="914091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18D2E83A-3DCD-344A-8230-ACDC1112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2000" y="6431730"/>
            <a:ext cx="864000" cy="461665"/>
          </a:xfrm>
        </p:spPr>
        <p:txBody>
          <a:bodyPr/>
          <a:lstStyle/>
          <a:p>
            <a:fld id="{90FF4B6A-23E0-504D-9483-ECDF03EFC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96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Google Shape;24;p1">
            <a:extLst>
              <a:ext uri="{FF2B5EF4-FFF2-40B4-BE49-F238E27FC236}">
                <a16:creationId xmlns:a16="http://schemas.microsoft.com/office/drawing/2014/main" id="{466911F2-F8C4-BD4B-902E-7B44AE50E0B7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1701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77AF-3348-C24F-9686-F5679F8CB5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22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22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3801-E011-4D46-B146-D3EA21C3395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Google Shape;24;p1">
            <a:extLst>
              <a:ext uri="{FF2B5EF4-FFF2-40B4-BE49-F238E27FC236}">
                <a16:creationId xmlns:a16="http://schemas.microsoft.com/office/drawing/2014/main" id="{2B7737E6-688F-214F-A80B-76C6AE61E167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8430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000"/>
            <a:ext cx="10515600" cy="82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66800"/>
            <a:ext cx="5157787" cy="504000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76400"/>
            <a:ext cx="5157787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6800"/>
            <a:ext cx="5183188" cy="504000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anchor="b"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6400"/>
            <a:ext cx="518318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7A755-6155-A64D-ABD1-459DCDB187A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Google Shape;24;p1">
            <a:extLst>
              <a:ext uri="{FF2B5EF4-FFF2-40B4-BE49-F238E27FC236}">
                <a16:creationId xmlns:a16="http://schemas.microsoft.com/office/drawing/2014/main" id="{7357DC1C-147A-3C49-9A9D-CBF0A039F81F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2625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B2DD-4948-BA4D-95DB-AC870A01E66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6" name="Google Shape;24;p1">
            <a:extLst>
              <a:ext uri="{FF2B5EF4-FFF2-40B4-BE49-F238E27FC236}">
                <a16:creationId xmlns:a16="http://schemas.microsoft.com/office/drawing/2014/main" id="{E0F4B6BB-38FA-0D44-A752-6CD76A877A0A}"/>
              </a:ext>
            </a:extLst>
          </p:cNvPr>
          <p:cNvCxnSpPr/>
          <p:nvPr userDrawn="1"/>
        </p:nvCxnSpPr>
        <p:spPr>
          <a:xfrm rot="10800000">
            <a:off x="914400" y="971285"/>
            <a:ext cx="10440000" cy="308"/>
          </a:xfrm>
          <a:prstGeom prst="straightConnector1">
            <a:avLst/>
          </a:prstGeom>
          <a:noFill/>
          <a:ln w="111125" cap="flat" cmpd="tri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224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7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3800" y="0"/>
            <a:ext cx="3960000" cy="14400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5200"/>
            <a:ext cx="6624000" cy="583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3801" y="1598400"/>
            <a:ext cx="3932237" cy="4680000"/>
          </a:xfrm>
        </p:spPr>
        <p:txBody>
          <a:bodyPr/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1993-3C63-0F40-8A99-89715D3336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00" y="0"/>
            <a:ext cx="3960000" cy="14400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40000" y="360000"/>
            <a:ext cx="6624000" cy="5835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598612"/>
            <a:ext cx="3932237" cy="468000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F4B6A-23E0-504D-9483-ECDF03EFC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60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946"/>
            <a:ext cx="10515600" cy="818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51560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8000" y="6431730"/>
            <a:ext cx="864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fld id="{7C294FCA-8743-2A42-98AA-C4506159DE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84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900" kern="1200">
          <a:solidFill>
            <a:schemeClr val="accent1">
              <a:lumMod val="75000"/>
            </a:schemeClr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7030A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9A33-69C7-F841-8243-0D56D194C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1144-07AE-FE4A-94DE-8061BDCBF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DFT, FFT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F6DE8-186E-E748-855E-77FDD322008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2CD28-92A7-5646-A1F7-3747088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10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0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3000" dirty="0"/>
              </a:p>
              <a:p>
                <a:pPr>
                  <a:lnSpc>
                    <a:spcPct val="114000"/>
                  </a:lnSpc>
                </a:pPr>
                <a:r>
                  <a:rPr lang="en-US" sz="3000" dirty="0"/>
                  <a:t>Example: DFT({2, 5}) = {7, -3}</a:t>
                </a:r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1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5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71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𝑡𝑖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94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20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35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{0, 1, 2, 3}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(2)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(3)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14000"/>
                  </a:lnSpc>
                </a:pPr>
                <a:endParaRPr lang="en-US" sz="2800" dirty="0"/>
              </a:p>
              <a:p>
                <a:pPr>
                  <a:lnSpc>
                    <a:spcPct val="114000"/>
                  </a:lnSpc>
                </a:pPr>
                <a:endParaRPr lang="en-US" sz="2800" dirty="0"/>
              </a:p>
              <a:p>
                <a:pPr>
                  <a:lnSpc>
                    <a:spcPct val="114000"/>
                  </a:lnSpc>
                </a:pPr>
                <a:endParaRPr lang="en-US" dirty="0"/>
              </a:p>
              <a:p>
                <a:pPr>
                  <a:lnSpc>
                    <a:spcPct val="114000"/>
                  </a:lnSpc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88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7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7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1, 3, 2, 5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=1+3+2+5=11</m:t>
                    </m:r>
                  </m:oMath>
                </a14:m>
                <a:endParaRPr lang="en-US" sz="27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3−5</m:t>
                        </m:r>
                      </m:e>
                    </m:d>
                    <m:r>
                      <a:rPr lang="en-US" sz="27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=−1+2</m:t>
                    </m:r>
                    <m:r>
                      <m:rPr>
                        <m:sty m:val="p"/>
                      </m:rPr>
                      <a:rPr lang="en-US" sz="27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7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=1−3+2−5=−5</m:t>
                    </m:r>
                  </m:oMath>
                </a14:m>
                <a:endParaRPr lang="en-US" sz="2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3−5</m:t>
                        </m:r>
                      </m:e>
                    </m:d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=−1−2</m:t>
                    </m:r>
                    <m:r>
                      <a:rPr lang="en-US" sz="27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7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sz="240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72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22EC-0578-D645-BE66-ACC8D830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1, 1, 1, 1</a:t>
            </a:r>
          </a:p>
          <a:p>
            <a:r>
              <a:rPr lang="en-US" dirty="0"/>
              <a:t>1, 3, 3, 1</a:t>
            </a:r>
          </a:p>
          <a:p>
            <a:r>
              <a:rPr lang="en-US" dirty="0"/>
              <a:t>1, 2, 3 ,4</a:t>
            </a:r>
          </a:p>
          <a:p>
            <a:r>
              <a:rPr lang="en-US" dirty="0"/>
              <a:t>4, 3, 2, 1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907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05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Re-arranging terms </a:t>
                </a:r>
              </a:p>
              <a:p>
                <a:pPr lvl="1"/>
                <a:r>
                  <a:rPr lang="en-US" sz="2400" dirty="0"/>
                  <a:t>Bringing even terms together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Bringing odd terms together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(1),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(3), … }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00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7D6-C176-8E96-C9F5-3447DAA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Roots of Unity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679-6B00-DE31-DB38-A9F614C8F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aseline="30000" dirty="0" err="1"/>
                  <a:t>th</a:t>
                </a:r>
                <a:r>
                  <a:rPr lang="en-US" altLang="en-US" sz="3200" dirty="0"/>
                  <a:t> root of unity is a complex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𝜋𝜄</m:t>
                              </m:r>
                            </m:num>
                            <m:den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IN" alt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altLang="en-US" sz="32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alt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IN" alt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𝜄</m:t>
                      </m:r>
                      <m:r>
                        <a:rPr lang="en-IN" alt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altLang="en-US" sz="32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3200" dirty="0"/>
              </a:p>
              <a:p>
                <a:r>
                  <a:rPr lang="en-US" altLang="en-US" sz="3200" dirty="0"/>
                  <a:t>All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baseline="30000" dirty="0" err="1"/>
                  <a:t>th</a:t>
                </a:r>
                <a:r>
                  <a:rPr lang="en-US" altLang="en-US" sz="3200" dirty="0"/>
                  <a:t> roots are equally spaced on unity circle.</a:t>
                </a:r>
              </a:p>
              <a:p>
                <a:pPr marL="0" indent="0">
                  <a:buNone/>
                </a:pPr>
                <a:endParaRPr lang="en-US" altLang="en-US" sz="1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alt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sz="5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IN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IN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𝜄</m:t>
                                      </m:r>
                                    </m:num>
                                    <m:den>
                                      <m:r>
                                        <a:rPr lang="en-US" alt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alt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IN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𝜄</m:t>
                                  </m:r>
                                </m:num>
                                <m:den>
                                  <m:r>
                                    <a:rPr lang="en-US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I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alt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I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en-US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I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I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I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3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alt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𝜄</m:t>
                          </m:r>
                        </m:sup>
                      </m:sSup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𝜋𝜄</m:t>
                          </m:r>
                        </m:sup>
                      </m:sSup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altLang="en-US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7E679-6B00-DE31-DB38-A9F614C8F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0337-02AF-28C8-69A8-D0CC5F6C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6EEE4-005C-AE2A-6FE7-CFBB2BB2CA37}"/>
                  </a:ext>
                </a:extLst>
              </p:cNvPr>
              <p:cNvSpPr txBox="1"/>
              <p:nvPr/>
            </p:nvSpPr>
            <p:spPr>
              <a:xfrm>
                <a:off x="2209800" y="5410200"/>
                <a:ext cx="7573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+…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6EEE4-005C-AE2A-6FE7-CFBB2BB2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10200"/>
                <a:ext cx="757329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4E4B-B72B-A64A-30D5-8FD09D1978F8}"/>
                  </a:ext>
                </a:extLst>
              </p:cNvPr>
              <p:cNvSpPr txBox="1"/>
              <p:nvPr/>
            </p:nvSpPr>
            <p:spPr>
              <a:xfrm>
                <a:off x="3657600" y="6248400"/>
                <a:ext cx="45303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94E4B-B72B-A64A-30D5-8FD09D19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6248400"/>
                <a:ext cx="45303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6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10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1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b="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DA00D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DA00DA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DA00DA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DA00D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400" dirty="0"/>
                  <a:t>8-point DFT can be computed as two 4-point DFT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222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r>
                  <a:rPr lang="en-US" sz="2000" dirty="0"/>
                  <a:t>8-point DFT computed as two 4-point DFT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8/2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r>
                  <a:rPr lang="en-US" sz="2000" dirty="0"/>
                  <a:t>4-point DFT computed as two 2-point DFT</a:t>
                </a: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14000"/>
                  </a:lnSpc>
                </a:pPr>
                <a:endParaRPr lang="en-US" sz="2000" dirty="0"/>
              </a:p>
              <a:p>
                <a:pPr>
                  <a:lnSpc>
                    <a:spcPct val="114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04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647C-8F8C-B840-8BAB-DF23EB3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FFT: Fast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8/4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FF4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FF4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000" i="1">
                                <a:solidFill>
                                  <a:srgbClr val="FF4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For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∈{0,1,2,3}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.4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∈{0,1,2,3}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∈{4,5,6,3}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BCDF4-9EF8-B543-92D2-553E3EE15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B7D0-FE92-9E4D-A5A2-16FDFBC092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89C17-9CFB-AB41-8389-3AEB92F7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33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A515-2120-A048-B4A4-1925132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9226-C0BF-0148-998E-EA21AE97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in reverse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C35F-8047-2E4D-B4DC-257AC047D0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FCFF-B966-854B-A5DF-591C87A0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098539"/>
                  </p:ext>
                </p:extLst>
              </p:nvPr>
            </p:nvGraphicFramePr>
            <p:xfrm>
              <a:off x="2819400" y="1981200"/>
              <a:ext cx="3962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098539"/>
                  </p:ext>
                </p:extLst>
              </p:nvPr>
            </p:nvGraphicFramePr>
            <p:xfrm>
              <a:off x="2819400" y="1981200"/>
              <a:ext cx="3962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6897" r="-40483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6897" r="-1515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103333" r="-40483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103333" r="-151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210345" r="-40483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210345" r="-151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310345" r="-40483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310345" r="-15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772890"/>
                  </p:ext>
                </p:extLst>
              </p:nvPr>
            </p:nvGraphicFramePr>
            <p:xfrm>
              <a:off x="7070493" y="1981200"/>
              <a:ext cx="3073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772890"/>
                  </p:ext>
                </p:extLst>
              </p:nvPr>
            </p:nvGraphicFramePr>
            <p:xfrm>
              <a:off x="7070493" y="1981200"/>
              <a:ext cx="3073400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91935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6667" r="-29193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96667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448" r="-291935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203448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3448" r="-291935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303448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D26C7-5925-3649-B755-B4171D07803B}"/>
              </a:ext>
            </a:extLst>
          </p:cNvPr>
          <p:cNvCxnSpPr/>
          <p:nvPr/>
        </p:nvCxnSpPr>
        <p:spPr bwMode="auto">
          <a:xfrm>
            <a:off x="7848600" y="22098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69CC0D-C81D-1347-9962-6A488576DBD5}"/>
              </a:ext>
            </a:extLst>
          </p:cNvPr>
          <p:cNvCxnSpPr/>
          <p:nvPr/>
        </p:nvCxnSpPr>
        <p:spPr bwMode="auto">
          <a:xfrm>
            <a:off x="7848600" y="32766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0F36D-B17F-7241-9AA0-AC67045DDA32}"/>
              </a:ext>
            </a:extLst>
          </p:cNvPr>
          <p:cNvCxnSpPr>
            <a:cxnSpLocks/>
          </p:cNvCxnSpPr>
          <p:nvPr/>
        </p:nvCxnSpPr>
        <p:spPr bwMode="auto">
          <a:xfrm>
            <a:off x="7848600" y="2514600"/>
            <a:ext cx="1447800" cy="386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E609F8-3A9D-C343-84D4-C5D860576B71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2514600"/>
            <a:ext cx="1447800" cy="386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019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A515-2120-A048-B4A4-19251321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Shuffle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9226-C0BF-0148-998E-EA21AE97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 in reverse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9C35F-8047-2E4D-B4DC-257AC047D0F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FFT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CFCFF-B966-854B-A5DF-591C87A0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19400" y="1981200"/>
              <a:ext cx="3962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A39F5CD-F352-F849-817E-F00629E76A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19400" y="1981200"/>
              <a:ext cx="3962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431800">
                      <a:extLst>
                        <a:ext uri="{9D8B030D-6E8A-4147-A177-3AD203B41FA5}">
                          <a16:colId xmlns:a16="http://schemas.microsoft.com/office/drawing/2014/main" val="58739553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70486225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6897" r="-404839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6897" r="-1515" b="-7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103333" r="-40483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103333" r="-1515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210345" r="-404839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210345" r="-1515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310345" r="-404839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310345" r="-1515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410345" r="-40483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410345" r="-1515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493333" r="-40483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493333" r="-151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613793" r="-40483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613793" r="-151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13" t="-713793" r="-40483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74242" t="-713793" r="-15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26727"/>
                  </p:ext>
                </p:extLst>
              </p:nvPr>
            </p:nvGraphicFramePr>
            <p:xfrm>
              <a:off x="7070493" y="1981200"/>
              <a:ext cx="3073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(5)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(6)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(7)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DE902B2-9DF6-DB4E-B2DD-F552CB294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326727"/>
                  </p:ext>
                </p:extLst>
              </p:nvPr>
            </p:nvGraphicFramePr>
            <p:xfrm>
              <a:off x="7070493" y="1981200"/>
              <a:ext cx="3073400" cy="29667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87400">
                      <a:extLst>
                        <a:ext uri="{9D8B030D-6E8A-4147-A177-3AD203B41FA5}">
                          <a16:colId xmlns:a16="http://schemas.microsoft.com/office/drawing/2014/main" val="2890417123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8957598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392917246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746081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91935" b="-7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b="-7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026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6667" r="-291935" b="-5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96667" b="-5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8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448" r="-291935" b="-5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203448" b="-5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015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3448" r="-291935" b="-4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303448" b="-4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1178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3448" r="-291935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403448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75314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86667" r="-291935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486667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29365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6897" r="-291935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606897" b="-1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2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6897" r="-291935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8182" t="-706897" b="-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80005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8D26C7-5925-3649-B755-B4171D07803B}"/>
              </a:ext>
            </a:extLst>
          </p:cNvPr>
          <p:cNvCxnSpPr/>
          <p:nvPr/>
        </p:nvCxnSpPr>
        <p:spPr bwMode="auto">
          <a:xfrm>
            <a:off x="7848600" y="22098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69CC0D-C81D-1347-9962-6A488576DBD5}"/>
              </a:ext>
            </a:extLst>
          </p:cNvPr>
          <p:cNvCxnSpPr/>
          <p:nvPr/>
        </p:nvCxnSpPr>
        <p:spPr bwMode="auto">
          <a:xfrm>
            <a:off x="7848600" y="47244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90F36D-B17F-7241-9AA0-AC67045DDA32}"/>
              </a:ext>
            </a:extLst>
          </p:cNvPr>
          <p:cNvCxnSpPr>
            <a:cxnSpLocks/>
          </p:cNvCxnSpPr>
          <p:nvPr/>
        </p:nvCxnSpPr>
        <p:spPr bwMode="auto">
          <a:xfrm>
            <a:off x="7848600" y="2514600"/>
            <a:ext cx="1447800" cy="11379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18FCE6-143D-2041-B25A-C166380635AF}"/>
              </a:ext>
            </a:extLst>
          </p:cNvPr>
          <p:cNvCxnSpPr>
            <a:cxnSpLocks/>
          </p:cNvCxnSpPr>
          <p:nvPr/>
        </p:nvCxnSpPr>
        <p:spPr bwMode="auto">
          <a:xfrm>
            <a:off x="7848600" y="3281680"/>
            <a:ext cx="1447800" cy="113792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E609F8-3A9D-C343-84D4-C5D860576B71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2514600"/>
            <a:ext cx="1447800" cy="114554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DEF2E-29BE-4B40-B607-939D2EF4F8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3274060"/>
            <a:ext cx="1447800" cy="114554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592785-B298-034F-ACDB-5C4AFBF2F7AD}"/>
              </a:ext>
            </a:extLst>
          </p:cNvPr>
          <p:cNvCxnSpPr/>
          <p:nvPr/>
        </p:nvCxnSpPr>
        <p:spPr bwMode="auto">
          <a:xfrm>
            <a:off x="7848600" y="28956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0E5C08-D865-134F-9FEE-6EC62E3A6D2C}"/>
              </a:ext>
            </a:extLst>
          </p:cNvPr>
          <p:cNvCxnSpPr/>
          <p:nvPr/>
        </p:nvCxnSpPr>
        <p:spPr bwMode="auto">
          <a:xfrm>
            <a:off x="7848600" y="4038600"/>
            <a:ext cx="14478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953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1368CB4-7542-7A4B-9AFB-EBF4C2B125C6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798118034"/>
                  </p:ext>
                </p:extLst>
              </p:nvPr>
            </p:nvGraphicFramePr>
            <p:xfrm>
              <a:off x="982200" y="152400"/>
              <a:ext cx="9000000" cy="6572314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86295223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422846766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946486883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85127698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2-point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4-point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8-point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34204"/>
                      </a:ext>
                    </a:extLst>
                  </a:tr>
                  <a:tr h="64643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93199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380905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2097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8265411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1083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34760137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0980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3409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C1368CB4-7542-7A4B-9AFB-EBF4C2B125C6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798118034"/>
                  </p:ext>
                </p:extLst>
              </p:nvPr>
            </p:nvGraphicFramePr>
            <p:xfrm>
              <a:off x="982200" y="152400"/>
              <a:ext cx="9000000" cy="6572314"/>
            </p:xfrm>
            <a:graphic>
              <a:graphicData uri="http://schemas.openxmlformats.org/drawingml/2006/table">
                <a:tbl>
                  <a:tblPr firstRow="1" bandRow="1">
                    <a:tableStyleId>{EB9631B5-78F2-41C9-869B-9F39066F8104}</a:tableStyleId>
                  </a:tblPr>
                  <a:tblGrid>
                    <a:gridCol w="1800000">
                      <a:extLst>
                        <a:ext uri="{9D8B030D-6E8A-4147-A177-3AD203B41FA5}">
                          <a16:colId xmlns:a16="http://schemas.microsoft.com/office/drawing/2014/main" val="3862952231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3422846766"/>
                        </a:ext>
                      </a:extLst>
                    </a:gridCol>
                    <a:gridCol w="1800000">
                      <a:extLst>
                        <a:ext uri="{9D8B030D-6E8A-4147-A177-3AD203B41FA5}">
                          <a16:colId xmlns:a16="http://schemas.microsoft.com/office/drawing/2014/main" val="946486883"/>
                        </a:ext>
                      </a:extLst>
                    </a:gridCol>
                    <a:gridCol w="3600000">
                      <a:extLst>
                        <a:ext uri="{9D8B030D-6E8A-4147-A177-3AD203B41FA5}">
                          <a16:colId xmlns:a16="http://schemas.microsoft.com/office/drawing/2014/main" val="3851276987"/>
                        </a:ext>
                      </a:extLst>
                    </a:gridCol>
                  </a:tblGrid>
                  <a:tr h="4754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2-point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4-point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90000"/>
                            </a:lnSpc>
                          </a:pPr>
                          <a:r>
                            <a:rPr lang="en-US" sz="2800" dirty="0"/>
                            <a:t>8-point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134204"/>
                      </a:ext>
                    </a:extLst>
                  </a:tr>
                  <a:tr h="6464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88679" r="-401356" b="-8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8679" r="-300000" b="-8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88679" r="-201017" b="-8471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88679" r="-338" b="-847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3199291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137931" r="-401356" b="-51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37931" r="-300000" b="-51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137931" r="-201017" b="-51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137931" r="-338" b="-51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380905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328571" r="-401356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328571" r="-201017" b="-6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328571" r="-338" b="-6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2097720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310345" r="-401356" b="-34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78" t="-310345" r="-201017" b="-34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310345" r="-338" b="-34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8265411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566667" r="-401356" b="-37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566667" r="-338" b="-37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839737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482759" r="-401356" b="-17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482759" r="-338" b="-17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4760137"/>
                      </a:ext>
                    </a:extLst>
                  </a:tr>
                  <a:tr h="6372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804762" r="-401356" b="-14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804762" r="-338" b="-14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980641"/>
                      </a:ext>
                    </a:extLst>
                  </a:tr>
                  <a:tr h="8846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9" t="-655172" r="-401356" b="-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0000"/>
                            </a:lnSpc>
                          </a:pPr>
                          <a:endParaRPr lang="en-US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085" t="-655172" r="-338" b="-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3409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B45CB-E989-FA4B-A33B-D34BE8DDDB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0038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C309-F977-9644-906F-2AC9CDC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FFT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1, 3, 2, 5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Perfect shuffle</a:t>
                </a:r>
              </a:p>
              <a:p>
                <a:r>
                  <a:rPr lang="en-US" dirty="0"/>
                  <a:t>1, 2, 3, 5</a:t>
                </a:r>
              </a:p>
              <a:p>
                <a:r>
                  <a:rPr lang="en-US" sz="2400" dirty="0"/>
                  <a:t>FFT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{1, 3, 2, 5} = FFT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{1, 2} +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FFT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{3, 5}</a:t>
                </a:r>
                <a:r>
                  <a:rPr lang="en-US" sz="2800" dirty="0"/>
                  <a:t> </a:t>
                </a:r>
              </a:p>
              <a:p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{1, 2}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{3, 5}=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32B0-8097-6E4A-A82A-984F700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C989DE-452E-0C45-BE60-4E283F7A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182727"/>
              </p:ext>
            </p:extLst>
          </p:nvPr>
        </p:nvGraphicFramePr>
        <p:xfrm>
          <a:off x="5486400" y="1259840"/>
          <a:ext cx="3429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74425348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85100352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81255817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100624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463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0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15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74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5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C309-F977-9644-906F-2AC9CDC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4-point FFT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</a:pPr>
                <a:r>
                  <a:rPr lang="en-US" sz="3000" dirty="0"/>
                  <a:t>FFT</a:t>
                </a:r>
                <a:r>
                  <a:rPr lang="en-US" sz="3000" baseline="-25000" dirty="0"/>
                  <a:t>4</a:t>
                </a:r>
                <a:r>
                  <a:rPr lang="en-US" sz="3000" dirty="0"/>
                  <a:t>{1, 3, 2, 5} = FFT</a:t>
                </a:r>
                <a:r>
                  <a:rPr lang="en-US" sz="3000" baseline="-25000" dirty="0"/>
                  <a:t>2</a:t>
                </a:r>
                <a:r>
                  <a:rPr lang="en-US" sz="3000" dirty="0"/>
                  <a:t>{1, 2} +</a:t>
                </a:r>
                <a:r>
                  <a:rPr lang="en-US" sz="3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sz="3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000" dirty="0"/>
                  <a:t> FFT</a:t>
                </a:r>
                <a:r>
                  <a:rPr lang="en-US" sz="3000" baseline="-25000" dirty="0"/>
                  <a:t>2</a:t>
                </a:r>
                <a:r>
                  <a:rPr lang="en-US" sz="3000" dirty="0"/>
                  <a:t>{3, 5}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{1, 2}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FFT</a:t>
                </a:r>
                <a:r>
                  <a:rPr lang="en-US" baseline="-25000" dirty="0"/>
                  <a:t>2</a:t>
                </a:r>
                <a:r>
                  <a:rPr lang="en-US" dirty="0"/>
                  <a:t>{3, 5}=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D70A-8213-0B43-A0A9-C831508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132B0-8097-6E4A-A82A-984F700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113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5983-5AAB-0547-936C-2A71D0CCDE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8BA041-D3EA-F643-B7AE-106DD79AB2FE}"/>
              </a:ext>
            </a:extLst>
          </p:cNvPr>
          <p:cNvSpPr/>
          <p:nvPr/>
        </p:nvSpPr>
        <p:spPr bwMode="auto">
          <a:xfrm>
            <a:off x="28194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B6D2A1-DFBE-A14D-A3E0-C7EC45CFC532}"/>
              </a:ext>
            </a:extLst>
          </p:cNvPr>
          <p:cNvSpPr/>
          <p:nvPr/>
        </p:nvSpPr>
        <p:spPr bwMode="auto">
          <a:xfrm>
            <a:off x="48768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7C1A2-CA02-2A45-8006-515A13E7D24A}"/>
              </a:ext>
            </a:extLst>
          </p:cNvPr>
          <p:cNvSpPr/>
          <p:nvPr/>
        </p:nvSpPr>
        <p:spPr bwMode="auto">
          <a:xfrm>
            <a:off x="8458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2C061A-878F-6541-B78F-8E80E256EE6F}"/>
              </a:ext>
            </a:extLst>
          </p:cNvPr>
          <p:cNvSpPr/>
          <p:nvPr/>
        </p:nvSpPr>
        <p:spPr bwMode="auto">
          <a:xfrm>
            <a:off x="6553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EC0C9-C0A3-8C41-8F03-B1D031530615}"/>
              </a:ext>
            </a:extLst>
          </p:cNvPr>
          <p:cNvSpPr/>
          <p:nvPr/>
        </p:nvSpPr>
        <p:spPr bwMode="auto">
          <a:xfrm>
            <a:off x="28194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23FA4-A0B0-8546-9355-2DC6A4074136}"/>
              </a:ext>
            </a:extLst>
          </p:cNvPr>
          <p:cNvSpPr/>
          <p:nvPr/>
        </p:nvSpPr>
        <p:spPr bwMode="auto">
          <a:xfrm>
            <a:off x="5029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925D29-FDCC-D448-9365-425456EE240F}"/>
              </a:ext>
            </a:extLst>
          </p:cNvPr>
          <p:cNvSpPr/>
          <p:nvPr/>
        </p:nvSpPr>
        <p:spPr bwMode="auto">
          <a:xfrm>
            <a:off x="8458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68B18-3D2B-6748-94A2-1703C32FC939}"/>
              </a:ext>
            </a:extLst>
          </p:cNvPr>
          <p:cNvSpPr/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9080F6-7A9F-0841-AC41-7E793A880781}"/>
              </a:ext>
            </a:extLst>
          </p:cNvPr>
          <p:cNvSpPr/>
          <p:nvPr/>
        </p:nvSpPr>
        <p:spPr bwMode="auto">
          <a:xfrm>
            <a:off x="3276601" y="2819400"/>
            <a:ext cx="16009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3+2=5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3-2=1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70D89C-5ADB-4344-9911-6D7F45E67D7E}"/>
              </a:ext>
            </a:extLst>
          </p:cNvPr>
          <p:cNvSpPr/>
          <p:nvPr/>
        </p:nvSpPr>
        <p:spPr bwMode="auto">
          <a:xfrm>
            <a:off x="6628608" y="2819400"/>
            <a:ext cx="18295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5+4=9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5-4=1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/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5+9= 14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1-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(+1)= 1 -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5-9= -4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1+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(1)= 1+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99FCD-82B1-1C47-A599-2C442A1B669C}"/>
              </a:ext>
            </a:extLst>
          </p:cNvPr>
          <p:cNvCxnSpPr>
            <a:stCxn id="10" idx="4"/>
            <a:endCxn id="6" idx="0"/>
          </p:cNvCxnSpPr>
          <p:nvPr/>
        </p:nvCxn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6FBC4-A9EB-F144-9268-6870C6B5F8F5}"/>
              </a:ext>
            </a:extLst>
          </p:cNvPr>
          <p:cNvCxnSpPr/>
          <p:nvPr/>
        </p:nvCxnSpPr>
        <p:spPr bwMode="auto">
          <a:xfrm>
            <a:off x="86868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BD1012-B9F8-4348-A126-794702172D0E}"/>
              </a:ext>
            </a:extLst>
          </p:cNvPr>
          <p:cNvCxnSpPr>
            <a:stCxn id="11" idx="4"/>
            <a:endCxn id="9" idx="0"/>
          </p:cNvCxnSpPr>
          <p:nvPr/>
        </p:nvCxnSpPr>
        <p:spPr bwMode="auto">
          <a:xfrm>
            <a:off x="52578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20722-7667-7C43-8CE3-2503A5BF9853}"/>
              </a:ext>
            </a:extLst>
          </p:cNvPr>
          <p:cNvCxnSpPr>
            <a:stCxn id="7" idx="0"/>
            <a:endCxn id="13" idx="4"/>
          </p:cNvCxnSpPr>
          <p:nvPr/>
        </p:nvCxnSpPr>
        <p:spPr bwMode="auto">
          <a:xfrm flipV="1">
            <a:off x="51054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12CEA5-5975-A04B-8966-0C7C73C66CCE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 bwMode="auto">
          <a:xfrm>
            <a:off x="4077098" y="3733800"/>
            <a:ext cx="1180703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BB83B-11F1-9243-840F-5C23C7EBBBFD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 bwMode="auto">
          <a:xfrm>
            <a:off x="7543404" y="3733800"/>
            <a:ext cx="1143396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C9E1DF-CDF2-244B-8543-98574F03409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 bwMode="auto">
          <a:xfrm flipH="1">
            <a:off x="3048001" y="3733800"/>
            <a:ext cx="1029097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1E63B0-8897-EB4C-A1E1-D2FD3A45F006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 bwMode="auto">
          <a:xfrm flipH="1">
            <a:off x="6629400" y="3733800"/>
            <a:ext cx="914004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522454-ED69-FF4E-AEA5-2F3B64F5284C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 bwMode="auto">
          <a:xfrm>
            <a:off x="6835972" y="1865778"/>
            <a:ext cx="707433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9306D-40E9-E84B-8D92-7063C6AF0A70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auto">
          <a:xfrm flipH="1">
            <a:off x="4077098" y="1865778"/>
            <a:ext cx="630835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8E4B93-D447-0A41-85F1-66C5B6D6F048}"/>
                  </a:ext>
                </a:extLst>
              </p:cNvPr>
              <p:cNvSpPr txBox="1"/>
              <p:nvPr/>
            </p:nvSpPr>
            <p:spPr>
              <a:xfrm>
                <a:off x="7391400" y="1752600"/>
                <a:ext cx="762000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8E4B93-D447-0A41-85F1-66C5B6D6F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1752600"/>
                <a:ext cx="762000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B67017-63F8-9B42-BC62-16DF77FDBE95}"/>
                  </a:ext>
                </a:extLst>
              </p:cNvPr>
              <p:cNvSpPr txBox="1"/>
              <p:nvPr/>
            </p:nvSpPr>
            <p:spPr>
              <a:xfrm>
                <a:off x="8229600" y="37338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EB67017-63F8-9B42-BC62-16DF77FDB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733800"/>
                <a:ext cx="762000" cy="501356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A3ADCB-17CF-654B-94F8-BDE12318444A}"/>
                  </a:ext>
                </a:extLst>
              </p:cNvPr>
              <p:cNvSpPr txBox="1"/>
              <p:nvPr/>
            </p:nvSpPr>
            <p:spPr>
              <a:xfrm>
                <a:off x="4800600" y="37338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A3ADCB-17CF-654B-94F8-BDE12318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733800"/>
                <a:ext cx="762000" cy="501356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A7525BD-2796-EC05-5C48-6E362E62CCC8}"/>
              </a:ext>
            </a:extLst>
          </p:cNvPr>
          <p:cNvSpPr txBox="1"/>
          <p:nvPr/>
        </p:nvSpPr>
        <p:spPr>
          <a:xfrm>
            <a:off x="9448800" y="5112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</a:t>
            </a:r>
            <a:r>
              <a:rPr lang="en-US" dirty="0" err="1">
                <a:solidFill>
                  <a:srgbClr val="0070C0"/>
                </a:solidFill>
              </a:rPr>
              <a:t>nput</a:t>
            </a:r>
            <a:r>
              <a:rPr lang="en-US" dirty="0">
                <a:solidFill>
                  <a:srgbClr val="0070C0"/>
                </a:solidFill>
              </a:rPr>
              <a:t> Sequence</a:t>
            </a:r>
            <a:endParaRPr lang="en-US" sz="2400" kern="12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CEC88-1613-2F25-B395-3865C32A16F6}"/>
              </a:ext>
            </a:extLst>
          </p:cNvPr>
          <p:cNvSpPr txBox="1"/>
          <p:nvPr/>
        </p:nvSpPr>
        <p:spPr>
          <a:xfrm>
            <a:off x="9601200" y="4338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Bit-Shuffle</a:t>
            </a:r>
            <a:endParaRPr lang="en-US" sz="2400" kern="1200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B41BA-8A6B-13C2-EA7C-62995BCDE9C7}"/>
              </a:ext>
            </a:extLst>
          </p:cNvPr>
          <p:cNvSpPr txBox="1"/>
          <p:nvPr/>
        </p:nvSpPr>
        <p:spPr>
          <a:xfrm>
            <a:off x="9601200" y="2819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2-point Transform</a:t>
            </a:r>
            <a:endParaRPr lang="en-US" sz="2400" kern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4678E-BE34-8973-60A6-EC746961EAC3}"/>
              </a:ext>
            </a:extLst>
          </p:cNvPr>
          <p:cNvSpPr txBox="1"/>
          <p:nvPr/>
        </p:nvSpPr>
        <p:spPr>
          <a:xfrm>
            <a:off x="9448800" y="540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4-point Transform</a:t>
            </a:r>
            <a:endParaRPr lang="en-US" sz="2400" kern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72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05983-5AAB-0547-936C-2A71D0CCDE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8BA041-D3EA-F643-B7AE-106DD79AB2FE}"/>
              </a:ext>
            </a:extLst>
          </p:cNvPr>
          <p:cNvSpPr/>
          <p:nvPr/>
        </p:nvSpPr>
        <p:spPr bwMode="auto">
          <a:xfrm>
            <a:off x="28194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B6D2A1-DFBE-A14D-A3E0-C7EC45CFC532}"/>
              </a:ext>
            </a:extLst>
          </p:cNvPr>
          <p:cNvSpPr/>
          <p:nvPr/>
        </p:nvSpPr>
        <p:spPr bwMode="auto">
          <a:xfrm>
            <a:off x="48768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7C1A2-CA02-2A45-8006-515A13E7D24A}"/>
              </a:ext>
            </a:extLst>
          </p:cNvPr>
          <p:cNvSpPr/>
          <p:nvPr/>
        </p:nvSpPr>
        <p:spPr bwMode="auto">
          <a:xfrm>
            <a:off x="8458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2C061A-878F-6541-B78F-8E80E256EE6F}"/>
              </a:ext>
            </a:extLst>
          </p:cNvPr>
          <p:cNvSpPr/>
          <p:nvPr/>
        </p:nvSpPr>
        <p:spPr bwMode="auto">
          <a:xfrm>
            <a:off x="6553200" y="53340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EC0C9-C0A3-8C41-8F03-B1D031530615}"/>
              </a:ext>
            </a:extLst>
          </p:cNvPr>
          <p:cNvSpPr/>
          <p:nvPr/>
        </p:nvSpPr>
        <p:spPr bwMode="auto">
          <a:xfrm>
            <a:off x="28194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23FA4-A0B0-8546-9355-2DC6A4074136}"/>
              </a:ext>
            </a:extLst>
          </p:cNvPr>
          <p:cNvSpPr/>
          <p:nvPr/>
        </p:nvSpPr>
        <p:spPr bwMode="auto">
          <a:xfrm>
            <a:off x="5029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925D29-FDCC-D448-9365-425456EE240F}"/>
              </a:ext>
            </a:extLst>
          </p:cNvPr>
          <p:cNvSpPr/>
          <p:nvPr/>
        </p:nvSpPr>
        <p:spPr bwMode="auto">
          <a:xfrm>
            <a:off x="84582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D68B18-3D2B-6748-94A2-1703C32FC939}"/>
              </a:ext>
            </a:extLst>
          </p:cNvPr>
          <p:cNvSpPr/>
          <p:nvPr/>
        </p:nvSpPr>
        <p:spPr bwMode="auto">
          <a:xfrm>
            <a:off x="6400800" y="4419600"/>
            <a:ext cx="457200" cy="4572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9080F6-7A9F-0841-AC41-7E793A880781}"/>
              </a:ext>
            </a:extLst>
          </p:cNvPr>
          <p:cNvSpPr/>
          <p:nvPr/>
        </p:nvSpPr>
        <p:spPr bwMode="auto">
          <a:xfrm>
            <a:off x="3276601" y="2819400"/>
            <a:ext cx="16009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1+2=3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1-2=-1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70D89C-5ADB-4344-9911-6D7F45E67D7E}"/>
              </a:ext>
            </a:extLst>
          </p:cNvPr>
          <p:cNvSpPr/>
          <p:nvPr/>
        </p:nvSpPr>
        <p:spPr bwMode="auto">
          <a:xfrm>
            <a:off x="6628608" y="2819400"/>
            <a:ext cx="1829593" cy="9144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3+5=8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3-5=-2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/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3+8=11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-1-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(-2)= -1+2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rgbClr val="7030A0"/>
                  </a:solidFill>
                </a:endParaRP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3-8=-5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-1+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(-2)= -1-2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CE44308-25A7-914F-8BCF-5B2F2DECC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1" y="304800"/>
                <a:ext cx="3009503" cy="18288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599FCD-82B1-1C47-A599-2C442A1B669C}"/>
              </a:ext>
            </a:extLst>
          </p:cNvPr>
          <p:cNvCxnSpPr>
            <a:stCxn id="10" idx="4"/>
            <a:endCxn id="6" idx="0"/>
          </p:cNvCxnSpPr>
          <p:nvPr/>
        </p:nvCxnSpPr>
        <p:spPr bwMode="auto">
          <a:xfrm>
            <a:off x="30480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6FBC4-A9EB-F144-9268-6870C6B5F8F5}"/>
              </a:ext>
            </a:extLst>
          </p:cNvPr>
          <p:cNvCxnSpPr/>
          <p:nvPr/>
        </p:nvCxnSpPr>
        <p:spPr bwMode="auto">
          <a:xfrm>
            <a:off x="8686800" y="4876800"/>
            <a:ext cx="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BD1012-B9F8-4348-A126-794702172D0E}"/>
              </a:ext>
            </a:extLst>
          </p:cNvPr>
          <p:cNvCxnSpPr>
            <a:stCxn id="11" idx="4"/>
            <a:endCxn id="9" idx="0"/>
          </p:cNvCxnSpPr>
          <p:nvPr/>
        </p:nvCxnSpPr>
        <p:spPr bwMode="auto">
          <a:xfrm>
            <a:off x="52578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20722-7667-7C43-8CE3-2503A5BF9853}"/>
              </a:ext>
            </a:extLst>
          </p:cNvPr>
          <p:cNvCxnSpPr>
            <a:stCxn id="7" idx="0"/>
            <a:endCxn id="13" idx="4"/>
          </p:cNvCxnSpPr>
          <p:nvPr/>
        </p:nvCxnSpPr>
        <p:spPr bwMode="auto">
          <a:xfrm flipV="1">
            <a:off x="5105400" y="4876800"/>
            <a:ext cx="1524000" cy="4572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12CEA5-5975-A04B-8966-0C7C73C66CCE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 bwMode="auto">
          <a:xfrm>
            <a:off x="4077098" y="3733800"/>
            <a:ext cx="1180703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BB83B-11F1-9243-840F-5C23C7EBBBFD}"/>
              </a:ext>
            </a:extLst>
          </p:cNvPr>
          <p:cNvCxnSpPr>
            <a:cxnSpLocks/>
            <a:stCxn id="15" idx="4"/>
            <a:endCxn id="12" idx="0"/>
          </p:cNvCxnSpPr>
          <p:nvPr/>
        </p:nvCxnSpPr>
        <p:spPr bwMode="auto">
          <a:xfrm>
            <a:off x="7543404" y="3733800"/>
            <a:ext cx="1143396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C9E1DF-CDF2-244B-8543-98574F034095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 bwMode="auto">
          <a:xfrm flipH="1">
            <a:off x="3048001" y="3733800"/>
            <a:ext cx="1029097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1E63B0-8897-EB4C-A1E1-D2FD3A45F006}"/>
              </a:ext>
            </a:extLst>
          </p:cNvPr>
          <p:cNvCxnSpPr>
            <a:cxnSpLocks/>
            <a:stCxn id="15" idx="4"/>
            <a:endCxn id="13" idx="0"/>
          </p:cNvCxnSpPr>
          <p:nvPr/>
        </p:nvCxnSpPr>
        <p:spPr bwMode="auto">
          <a:xfrm flipH="1">
            <a:off x="6629400" y="3733800"/>
            <a:ext cx="914004" cy="6858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522454-ED69-FF4E-AEA5-2F3B64F5284C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 bwMode="auto">
          <a:xfrm>
            <a:off x="6835972" y="1865778"/>
            <a:ext cx="707433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B99306D-40E9-E84B-8D92-7063C6AF0A70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auto">
          <a:xfrm flipH="1">
            <a:off x="4077098" y="1865778"/>
            <a:ext cx="630835" cy="95362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8559D-DA19-C020-6261-CFD037F66441}"/>
                  </a:ext>
                </a:extLst>
              </p:cNvPr>
              <p:cNvSpPr txBox="1"/>
              <p:nvPr/>
            </p:nvSpPr>
            <p:spPr>
              <a:xfrm>
                <a:off x="7467600" y="1676400"/>
                <a:ext cx="762000" cy="9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D8559D-DA19-C020-6261-CFD037F6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676400"/>
                <a:ext cx="762000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43D43-BEEF-8E3F-308A-F4D85C65CA0A}"/>
                  </a:ext>
                </a:extLst>
              </p:cNvPr>
              <p:cNvSpPr txBox="1"/>
              <p:nvPr/>
            </p:nvSpPr>
            <p:spPr>
              <a:xfrm>
                <a:off x="8229600" y="36576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C43D43-BEEF-8E3F-308A-F4D85C65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657600"/>
                <a:ext cx="762000" cy="501356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1E7AA6-838E-3269-136F-62CF3EB45EC8}"/>
                  </a:ext>
                </a:extLst>
              </p:cNvPr>
              <p:cNvSpPr txBox="1"/>
              <p:nvPr/>
            </p:nvSpPr>
            <p:spPr>
              <a:xfrm>
                <a:off x="4724400" y="3657600"/>
                <a:ext cx="7620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1E7AA6-838E-3269-136F-62CF3EB45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657600"/>
                <a:ext cx="762000" cy="501356"/>
              </a:xfrm>
              <a:prstGeom prst="rect">
                <a:avLst/>
              </a:prstGeom>
              <a:blipFill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4F65F2E-0584-1FDD-1219-4A85F400DC1F}"/>
              </a:ext>
            </a:extLst>
          </p:cNvPr>
          <p:cNvSpPr txBox="1"/>
          <p:nvPr/>
        </p:nvSpPr>
        <p:spPr>
          <a:xfrm>
            <a:off x="9448800" y="5112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</a:t>
            </a:r>
            <a:r>
              <a:rPr lang="en-US" dirty="0" err="1">
                <a:solidFill>
                  <a:srgbClr val="0070C0"/>
                </a:solidFill>
              </a:rPr>
              <a:t>nput</a:t>
            </a:r>
            <a:r>
              <a:rPr lang="en-US" dirty="0">
                <a:solidFill>
                  <a:srgbClr val="0070C0"/>
                </a:solidFill>
              </a:rPr>
              <a:t> Sequence</a:t>
            </a:r>
            <a:endParaRPr lang="en-US" sz="2400" kern="12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5BE2A-B6CA-FEEC-4CE5-5F9FA46307D4}"/>
              </a:ext>
            </a:extLst>
          </p:cNvPr>
          <p:cNvSpPr txBox="1"/>
          <p:nvPr/>
        </p:nvSpPr>
        <p:spPr>
          <a:xfrm>
            <a:off x="9601200" y="4338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Bit-Shuffle</a:t>
            </a:r>
            <a:endParaRPr lang="en-US" sz="2400" kern="12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BAFB8-ADF0-61D4-431E-CC0462C4DE21}"/>
              </a:ext>
            </a:extLst>
          </p:cNvPr>
          <p:cNvSpPr txBox="1"/>
          <p:nvPr/>
        </p:nvSpPr>
        <p:spPr>
          <a:xfrm>
            <a:off x="9601200" y="2819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2-point Transform</a:t>
            </a:r>
            <a:endParaRPr lang="en-US" sz="2400" kern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99A551-4B1F-576E-C849-467253D56EEF}"/>
              </a:ext>
            </a:extLst>
          </p:cNvPr>
          <p:cNvSpPr txBox="1"/>
          <p:nvPr/>
        </p:nvSpPr>
        <p:spPr>
          <a:xfrm>
            <a:off x="9448800" y="5406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4-point Transform</a:t>
            </a:r>
            <a:endParaRPr lang="en-US" sz="2400" kern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Square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8209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3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AF4E55-68F0-21FA-305B-E911A38AD5DA}"/>
              </a:ext>
            </a:extLst>
          </p:cNvPr>
          <p:cNvGrpSpPr/>
          <p:nvPr/>
        </p:nvGrpSpPr>
        <p:grpSpPr>
          <a:xfrm>
            <a:off x="2438400" y="1371600"/>
            <a:ext cx="7620000" cy="4860000"/>
            <a:chOff x="3886200" y="1371600"/>
            <a:chExt cx="7620000" cy="48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CBB313-187C-DBF0-C6D8-35E885E45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1371600"/>
              <a:ext cx="4860000" cy="4860000"/>
            </a:xfrm>
            <a:prstGeom prst="ellips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B7CB79-3897-2B4A-473E-EDDAE1D13057}"/>
                </a:ext>
              </a:extLst>
            </p:cNvPr>
            <p:cNvCxnSpPr/>
            <p:nvPr/>
          </p:nvCxnSpPr>
          <p:spPr>
            <a:xfrm>
              <a:off x="4935600" y="3810000"/>
              <a:ext cx="558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A7417-4D0F-9BA8-47EF-D375EE687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0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7F885-B23F-B0CC-D28E-AE2570765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08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/>
                <p:nvPr/>
              </p:nvSpPr>
              <p:spPr>
                <a:xfrm>
                  <a:off x="3886200" y="3276600"/>
                  <a:ext cx="1296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𝝎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=−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276600"/>
                  <a:ext cx="12960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10210200" y="3348335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0200" y="3348335"/>
                  <a:ext cx="1296000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500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14400" y="1066800"/>
                <a:ext cx="10515600" cy="5292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1+2=3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1−2=−1</m:t>
                              </m:r>
                            </m:e>
                          </m:eqAr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3+5=8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3−5=−2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3+8=11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−1−2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=−1+2</m:t>
                              </m:r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3−8=−5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−1−2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=−1−2</m:t>
                              </m:r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14400" y="1066800"/>
                <a:ext cx="10515600" cy="5292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87313"/>
                <a:ext cx="10515600" cy="8175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1, 3, 2, 5</m:t>
                          </m:r>
                        </m:e>
                      </m:d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fter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shuffle</m:t>
                          </m:r>
                        </m:e>
                      </m:groupCh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[1, 2, 3, 5]</m:t>
                      </m:r>
                    </m:oMath>
                  </m:oMathPara>
                </a14:m>
                <a:br>
                  <a:rPr lang="en-US" sz="2800" dirty="0">
                    <a:solidFill>
                      <a:srgbClr val="0070C0"/>
                    </a:solidFill>
                  </a:rPr>
                </a:b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87313"/>
                <a:ext cx="10515600" cy="8175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2DB5-342D-9544-9A28-8175B57798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13EB9E-08CA-7061-0CD1-3EE627D122DE}"/>
              </a:ext>
            </a:extLst>
          </p:cNvPr>
          <p:cNvGrpSpPr/>
          <p:nvPr/>
        </p:nvGrpSpPr>
        <p:grpSpPr>
          <a:xfrm>
            <a:off x="3962400" y="1600200"/>
            <a:ext cx="4572000" cy="685800"/>
            <a:chOff x="3962400" y="1752600"/>
            <a:chExt cx="4572000" cy="685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67E4588-71FD-184C-A31F-CFF12B981CCB}"/>
                </a:ext>
              </a:extLst>
            </p:cNvPr>
            <p:cNvCxnSpPr/>
            <p:nvPr/>
          </p:nvCxnSpPr>
          <p:spPr bwMode="auto">
            <a:xfrm>
              <a:off x="3962400" y="1752600"/>
              <a:ext cx="8382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D49475-8BD5-A147-9277-2A9A9B1000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00600" y="1752600"/>
              <a:ext cx="6858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A046E2-5A49-6F4C-94A4-01FFAEDAA7E4}"/>
                </a:ext>
              </a:extLst>
            </p:cNvPr>
            <p:cNvCxnSpPr/>
            <p:nvPr/>
          </p:nvCxnSpPr>
          <p:spPr bwMode="auto">
            <a:xfrm>
              <a:off x="7010400" y="1752600"/>
              <a:ext cx="8382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5A7851-B59A-E542-B692-8A0B6D71EC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8600" y="1752600"/>
              <a:ext cx="685800" cy="685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C1AE83E-6531-034D-59F7-4BF6642FACB8}"/>
              </a:ext>
            </a:extLst>
          </p:cNvPr>
          <p:cNvGrpSpPr/>
          <p:nvPr/>
        </p:nvGrpSpPr>
        <p:grpSpPr>
          <a:xfrm>
            <a:off x="4724400" y="3505200"/>
            <a:ext cx="2819400" cy="1066800"/>
            <a:chOff x="4724400" y="3304988"/>
            <a:chExt cx="2819400" cy="1066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ADF5AE-20DB-724E-A473-FEB590BB09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3304988"/>
              <a:ext cx="1524000" cy="1066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DA11FB-1ACD-0744-95AD-3783422B64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48400" y="3304988"/>
              <a:ext cx="1295400" cy="106680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756A-B3C5-3141-8AC0-7666E64B6E9A}"/>
                  </a:ext>
                </a:extLst>
              </p:cNvPr>
              <p:cNvSpPr txBox="1"/>
              <p:nvPr/>
            </p:nvSpPr>
            <p:spPr>
              <a:xfrm>
                <a:off x="8534400" y="1752600"/>
                <a:ext cx="4572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98756A-B3C5-3141-8AC0-7666E64B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1752600"/>
                <a:ext cx="457200" cy="501356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91D054-6332-1C4D-9340-E48AF4BCF9C7}"/>
                  </a:ext>
                </a:extLst>
              </p:cNvPr>
              <p:cNvSpPr txBox="1"/>
              <p:nvPr/>
            </p:nvSpPr>
            <p:spPr>
              <a:xfrm>
                <a:off x="5410200" y="1752600"/>
                <a:ext cx="457200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91D054-6332-1C4D-9340-E48AF4BC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752600"/>
                <a:ext cx="457200" cy="501356"/>
              </a:xfrm>
              <a:prstGeom prst="rect">
                <a:avLst/>
              </a:prstGeom>
              <a:blipFill>
                <a:blip r:embed="rId5"/>
                <a:stretch>
                  <a:fillRect l="-133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/>
              <p:nvPr/>
            </p:nvSpPr>
            <p:spPr>
              <a:xfrm>
                <a:off x="7772400" y="3505200"/>
                <a:ext cx="457200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505200"/>
                <a:ext cx="457200" cy="1112805"/>
              </a:xfrm>
              <a:prstGeom prst="rect">
                <a:avLst/>
              </a:prstGeom>
              <a:blipFill>
                <a:blip r:embed="rId6"/>
                <a:stretch>
                  <a:fillRect l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97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457200" y="0"/>
                <a:ext cx="10515600" cy="81756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1, 2, 3, 4, 3, 2, 1, 5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fter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shuffle</m:t>
                          </m:r>
                        </m:e>
                      </m:groupCh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A46B36-896E-E845-A610-CD65BE79A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457200" y="0"/>
                <a:ext cx="10515600" cy="817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 noChangeAspect="1"/>
              </p:cNvSpPr>
              <p:nvPr>
                <p:ph idx="4294967295"/>
              </p:nvPr>
            </p:nvSpPr>
            <p:spPr>
              <a:xfrm>
                <a:off x="533399" y="879473"/>
                <a:ext cx="11430001" cy="57725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100" i="1" dirty="0">
                  <a:solidFill>
                    <a:schemeClr val="accent4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1+3=4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1−3=−2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3+1=4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3−1=2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2+2=4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2−2=0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4+5=9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4−5=−1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4+4=8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=−2−2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4−4=0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=−2+2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800" dirty="0"/>
                  <a:t>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4+9=13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0−1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=0+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4−9=−5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0−1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=0−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1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4000" dirty="0">
                    <a:solidFill>
                      <a:srgbClr val="0070C0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8+13=21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−2−2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+0.7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+0.7=−1.3−1.3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0−5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=0+5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−2+2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+0.7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−0.7=−2.7+2.7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8−13=−5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−2−2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−0.7=−2.7−2.7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0−5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=0−5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−2+2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+0.7=−1.3+1.3</m:t>
                                </m:r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40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20D4-3367-1744-B05F-EFB034976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33399" y="879473"/>
                <a:ext cx="11430001" cy="577251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2DB5-342D-9544-9A28-8175B57798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7F0C5BC-FF15-C84D-9496-6C0DFFBAA5E0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/>
              <p:nvPr/>
            </p:nvSpPr>
            <p:spPr>
              <a:xfrm>
                <a:off x="10668000" y="2085788"/>
                <a:ext cx="457200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FE626C-09DA-C34B-B677-6C24F77F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0" y="2085788"/>
                <a:ext cx="457200" cy="886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0627AF-01ED-414B-8948-BCDFD0BA7AB3}"/>
                  </a:ext>
                </a:extLst>
              </p:cNvPr>
              <p:cNvSpPr txBox="1"/>
              <p:nvPr/>
            </p:nvSpPr>
            <p:spPr>
              <a:xfrm>
                <a:off x="10820400" y="1219200"/>
                <a:ext cx="457200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20627AF-01ED-414B-8948-BCDFD0BA7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0" y="1219200"/>
                <a:ext cx="457200" cy="450188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04993-C604-7349-8C5F-28E36C26FE2F}"/>
                  </a:ext>
                </a:extLst>
              </p:cNvPr>
              <p:cNvSpPr txBox="1"/>
              <p:nvPr/>
            </p:nvSpPr>
            <p:spPr>
              <a:xfrm>
                <a:off x="8610600" y="3505200"/>
                <a:ext cx="1047750" cy="1744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0.7−0.7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−0.7−0.7 </m:t>
                                  </m:r>
                                  <m:r>
                                    <a:rPr lang="en-US" sz="1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eqArr>
                                <m:eqArr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−0.7+0.7 </m:t>
                                      </m:r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0.7+0.7 </m:t>
                                      </m:r>
                                      <m:r>
                                        <a:rPr lang="en-US" sz="1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E04993-C604-7349-8C5F-28E36C26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505200"/>
                <a:ext cx="1047750" cy="1744773"/>
              </a:xfrm>
              <a:prstGeom prst="rect">
                <a:avLst/>
              </a:prstGeom>
              <a:blipFill>
                <a:blip r:embed="rId6"/>
                <a:stretch>
                  <a:fillRect l="-9357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002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385187EE-F0A2-9343-84E1-463151AFF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en-US" sz="4000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49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F818F47-F23F-6A46-9355-ECC400FD993C}"/>
                  </a:ext>
                </a:extLst>
              </p:cNvPr>
              <p:cNvSpPr>
                <a:spLocks noGrp="1" noChangeArrowheads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/>
                  <a:t>Fourier transform of convolution of two functions is point-wise multiplication of their Fourier transforms.</a:t>
                </a:r>
              </a:p>
              <a:p>
                <a:endParaRPr lang="en-US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⋆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  <a:p>
                <a:endParaRPr lang="en-IN" alt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⋆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alt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IN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34499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FF818F47-F23F-6A46-9355-ECC400FD9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2481" t="-1693" r="-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E9BB1F-3FE9-F849-B795-A7EEEDA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5A42-6A2D-5342-AFFF-9C50C37B453B}" type="slidenum">
              <a:rPr lang="en-US" altLang="en-US"/>
              <a:pPr/>
              <a:t>32</a:t>
            </a:fld>
            <a:endParaRPr lang="en-US" altLang="en-US" dirty="0"/>
          </a:p>
        </p:txBody>
      </p:sp>
      <p:pic>
        <p:nvPicPr>
          <p:cNvPr id="234503" name="Picture 7">
            <a:extLst>
              <a:ext uri="{FF2B5EF4-FFF2-40B4-BE49-F238E27FC236}">
                <a16:creationId xmlns:a16="http://schemas.microsoft.com/office/drawing/2014/main" id="{3BAB33AA-EBC4-BD41-8F0F-EDDB33043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"/>
            <a:ext cx="5943600" cy="650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BF88B353-733E-4140-8DE8-7CB3AE49E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Fast Fourier Transform</a:t>
            </a:r>
          </a:p>
        </p:txBody>
      </p:sp>
      <p:sp>
        <p:nvSpPr>
          <p:cNvPr id="235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91B921-08D4-AD4C-BE69-505945E61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/>
            <a:r>
              <a:rPr lang="en-US" altLang="en-US" sz="2800" dirty="0"/>
              <a:t>If n is even, we can divide a polynomial</a:t>
            </a:r>
          </a:p>
          <a:p>
            <a:pPr marL="914400" lvl="1" indent="-457200"/>
            <a:endParaRPr lang="en-US" altLang="en-US" sz="2800" dirty="0"/>
          </a:p>
          <a:p>
            <a:pPr marL="914400" lvl="1" indent="-457200"/>
            <a:endParaRPr lang="en-US" altLang="en-US" sz="2800" dirty="0"/>
          </a:p>
          <a:p>
            <a:pPr marL="914400" lvl="1" indent="-457200">
              <a:buNone/>
            </a:pPr>
            <a:r>
              <a:rPr lang="en-US" altLang="en-US" sz="2800" dirty="0"/>
              <a:t>      into two polynomials</a:t>
            </a:r>
          </a:p>
          <a:p>
            <a:pPr marL="914400" lvl="1" indent="-457200">
              <a:buNone/>
            </a:pPr>
            <a:endParaRPr lang="en-US" altLang="en-US" sz="2800" dirty="0"/>
          </a:p>
          <a:p>
            <a:pPr marL="914400" lvl="1" indent="-457200">
              <a:buNone/>
            </a:pPr>
            <a:endParaRPr lang="en-US" altLang="en-US" sz="2800" dirty="0"/>
          </a:p>
          <a:p>
            <a:pPr marL="914400" lvl="1" indent="-457200">
              <a:buNone/>
            </a:pPr>
            <a:r>
              <a:rPr lang="en-US" altLang="en-US" sz="2800" dirty="0"/>
              <a:t>      </a:t>
            </a:r>
          </a:p>
          <a:p>
            <a:pPr marL="914400" lvl="1" indent="-457200">
              <a:buNone/>
            </a:pPr>
            <a:endParaRPr lang="en-US" altLang="en-US" sz="2800" dirty="0"/>
          </a:p>
          <a:p>
            <a:pPr marL="914400" lvl="1" indent="-457200">
              <a:buNone/>
            </a:pPr>
            <a:r>
              <a:rPr lang="en-US" altLang="en-US" sz="2800" dirty="0"/>
              <a:t>       and we can write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96159B-2CFE-464A-854C-988F02BF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AF0A-EF2E-A143-9ADA-CE08351EACE4}" type="slidenum">
              <a:rPr lang="en-US" altLang="en-US"/>
              <a:pPr/>
              <a:t>33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628B21-7C40-24E9-DEBA-CC705967308F}"/>
                  </a:ext>
                </a:extLst>
              </p:cNvPr>
              <p:cNvSpPr txBox="1"/>
              <p:nvPr/>
            </p:nvSpPr>
            <p:spPr>
              <a:xfrm>
                <a:off x="2879216" y="1702713"/>
                <a:ext cx="6429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628B21-7C40-24E9-DEBA-CC705967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216" y="1702713"/>
                <a:ext cx="642970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596585-F683-C2E4-65C4-6EFACC93B241}"/>
                  </a:ext>
                </a:extLst>
              </p:cNvPr>
              <p:cNvSpPr txBox="1"/>
              <p:nvPr/>
            </p:nvSpPr>
            <p:spPr>
              <a:xfrm>
                <a:off x="2428409" y="3065011"/>
                <a:ext cx="7636129" cy="12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</m:sSup>
                    </m:oMath>
                  </m:oMathPara>
                </a14:m>
                <a:endParaRPr lang="en-IN" sz="2800" b="0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/2−1</m:t>
                          </m:r>
                        </m:sup>
                      </m:sSup>
                    </m:oMath>
                  </m:oMathPara>
                </a14:m>
                <a:endParaRPr lang="en-IN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596585-F683-C2E4-65C4-6EFACC93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409" y="3065011"/>
                <a:ext cx="7636129" cy="1202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AF1DB-B165-9E8D-4946-304D94ECF0B2}"/>
                  </a:ext>
                </a:extLst>
              </p:cNvPr>
              <p:cNvSpPr txBox="1"/>
              <p:nvPr/>
            </p:nvSpPr>
            <p:spPr>
              <a:xfrm>
                <a:off x="3129068" y="5071554"/>
                <a:ext cx="6539611" cy="643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</m:sup>
                      </m:sSup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</m:sup>
                      </m:sSup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9AF1DB-B165-9E8D-4946-304D94EC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068" y="5071554"/>
                <a:ext cx="6539611" cy="643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08D4A46F-D928-7142-BE4D-7EBB3F0E5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FFT: Divide and Conquer</a:t>
            </a:r>
          </a:p>
        </p:txBody>
      </p:sp>
      <p:graphicFrame>
        <p:nvGraphicFramePr>
          <p:cNvPr id="259078" name="Object 6">
            <a:extLst>
              <a:ext uri="{FF2B5EF4-FFF2-40B4-BE49-F238E27FC236}">
                <a16:creationId xmlns:a16="http://schemas.microsoft.com/office/drawing/2014/main" id="{5283B423-4F64-B544-8BF2-B622E862D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715285"/>
              </p:ext>
            </p:extLst>
          </p:nvPr>
        </p:nvGraphicFramePr>
        <p:xfrm>
          <a:off x="1676400" y="1066799"/>
          <a:ext cx="8784000" cy="48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153400" imgH="2971800" progId="Visio.Drawing.11">
                  <p:embed/>
                </p:oleObj>
              </mc:Choice>
              <mc:Fallback>
                <p:oleObj name="Visio" r:id="rId2" imgW="8153400" imgH="29718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799"/>
                        <a:ext cx="8784000" cy="48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FDA0FF-AD9F-604D-9233-DF45D90B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60BD-B253-A54E-8E6A-71E01398BD78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259080" name="Rectangle 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97A414-F29B-BA43-B59E-6A90F12E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400" y="5994000"/>
            <a:ext cx="4860000" cy="864000"/>
          </a:xfrm>
          <a:prstGeom prst="rect">
            <a:avLst/>
          </a:prstGeom>
          <a:solidFill>
            <a:srgbClr val="F2F4D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533400" indent="-5334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 algn="l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295400" indent="-381000" algn="l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714500" indent="-342900" algn="l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71700" indent="-342900" algn="l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/>
              <a:t>Complexity: O(n log n).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Inverse FFT has same complexity.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6428-B15D-DC4A-6614-C609BF41A3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D768-1D62-EF0F-221C-465CD52B2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Questions?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5926-7507-72A1-935E-3993DCCF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B3E6-948E-0F45-9D42-F8FC0B7C5DC5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678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5484-C499-A442-823B-9C825AE4A7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8400" y="6430963"/>
            <a:ext cx="863600" cy="461962"/>
          </a:xfrm>
        </p:spPr>
        <p:txBody>
          <a:bodyPr/>
          <a:lstStyle/>
          <a:p>
            <a:fld id="{620FFC66-6007-6741-A68B-B310FF367CF5}" type="slidenum">
              <a:rPr lang="en-US" altLang="en-US"/>
              <a:pPr/>
              <a:t>36</a:t>
            </a:fld>
            <a:endParaRPr lang="en-US" altLang="en-US" dirty="0"/>
          </a:p>
        </p:txBody>
      </p:sp>
      <p:pic>
        <p:nvPicPr>
          <p:cNvPr id="236551" name="Picture 7">
            <a:extLst>
              <a:ext uri="{FF2B5EF4-FFF2-40B4-BE49-F238E27FC236}">
                <a16:creationId xmlns:a16="http://schemas.microsoft.com/office/drawing/2014/main" id="{9EE288F7-41D6-B347-A7A7-501EB391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7" y="1"/>
            <a:ext cx="10078323" cy="686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F75659DF-4EE9-5A40-886B-E11EA8F70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Non-recursive FFT</a:t>
            </a:r>
          </a:p>
        </p:txBody>
      </p:sp>
      <p:sp>
        <p:nvSpPr>
          <p:cNvPr id="2426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DB8D1B-CCE2-9C42-A76D-4D40D92C68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There is also a non-recursive version of the FFT</a:t>
            </a:r>
          </a:p>
          <a:p>
            <a:pPr lvl="1"/>
            <a:r>
              <a:rPr lang="en-US" altLang="en-US" sz="2400" dirty="0"/>
              <a:t>Performs the FFT in place</a:t>
            </a:r>
          </a:p>
          <a:p>
            <a:pPr lvl="1"/>
            <a:r>
              <a:rPr lang="en-US" altLang="en-US" sz="2400" dirty="0"/>
              <a:t>Precomputes all roots of unity</a:t>
            </a:r>
          </a:p>
          <a:p>
            <a:pPr lvl="1"/>
            <a:r>
              <a:rPr lang="en-US" altLang="en-US" sz="2400" dirty="0"/>
              <a:t>Performs a cumulative collection of shuffles on A and on B prior to the FFT, which amounts to assigning the value at index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to the index bit-reverse(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).</a:t>
            </a:r>
          </a:p>
          <a:p>
            <a:r>
              <a:rPr lang="en-US" altLang="en-US" sz="2800" dirty="0"/>
              <a:t>The code is a bit more complex, but the running time is faster by a constant, due to improved overhead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8EC1-B4DC-FB44-934F-F88888E7DD7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38200" y="6480000"/>
            <a:ext cx="9036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FFT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0408-9CFA-AE4C-A219-FD238F97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4E7D-7A44-B54B-83B7-6DD80F2ECB17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EF6567DE-613F-2245-BF72-FF994FBFF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3400" y="0"/>
            <a:ext cx="3960000" cy="1440000"/>
          </a:xfrm>
        </p:spPr>
        <p:txBody>
          <a:bodyPr anchor="ctr"/>
          <a:lstStyle/>
          <a:p>
            <a:r>
              <a:rPr lang="en-US" altLang="en-US"/>
              <a:t>Non-recursive FFT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E948FAF-C351-874D-83F9-D11DDC6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04B3-FD70-5C4A-99C9-410D84340A1B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E7E08-ED7E-5B2C-BEEA-769DA9EB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910" y="533400"/>
            <a:ext cx="7359090" cy="5358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AAD54-8B09-5741-1464-C675A893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0556"/>
            <a:ext cx="6201641" cy="2468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Cubic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g>
                          <m:e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/>
              <p:nvPr/>
            </p:nvSpPr>
            <p:spPr>
              <a:xfrm>
                <a:off x="8077200" y="457200"/>
                <a:ext cx="396240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57200"/>
                <a:ext cx="3962401" cy="369332"/>
              </a:xfrm>
              <a:prstGeom prst="rect">
                <a:avLst/>
              </a:prstGeom>
              <a:blipFill>
                <a:blip r:embed="rId3"/>
                <a:stretch>
                  <a:fillRect t="-163934" r="-10462" b="-25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D806-0667-D10B-98B2-39C9EBE0206D}"/>
                  </a:ext>
                </a:extLst>
              </p:cNvPr>
              <p:cNvSpPr txBox="1"/>
              <p:nvPr/>
            </p:nvSpPr>
            <p:spPr>
              <a:xfrm>
                <a:off x="6858000" y="1422364"/>
                <a:ext cx="4860000" cy="1244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cos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sin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e>
                          </m:rad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𝜾</m:t>
                          </m:r>
                        </m:num>
                        <m:den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4AD806-0667-D10B-98B2-39C9EBE02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422364"/>
                <a:ext cx="4860000" cy="1244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2270D-3F1A-F57A-F544-2A4BD2ED040B}"/>
              </a:ext>
            </a:extLst>
          </p:cNvPr>
          <p:cNvGrpSpPr/>
          <p:nvPr/>
        </p:nvGrpSpPr>
        <p:grpSpPr>
          <a:xfrm>
            <a:off x="1143000" y="1362530"/>
            <a:ext cx="6400800" cy="5038270"/>
            <a:chOff x="4935600" y="1290865"/>
            <a:chExt cx="6400800" cy="50382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CBB313-187C-DBF0-C6D8-35E885E45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7800" y="1371600"/>
              <a:ext cx="4860000" cy="4860000"/>
            </a:xfrm>
            <a:prstGeom prst="ellipse">
              <a:avLst/>
            </a:prstGeom>
            <a:noFill/>
            <a:ln w="2222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9B7CB79-3897-2B4A-473E-EDDAE1D13057}"/>
                </a:ext>
              </a:extLst>
            </p:cNvPr>
            <p:cNvCxnSpPr/>
            <p:nvPr/>
          </p:nvCxnSpPr>
          <p:spPr>
            <a:xfrm>
              <a:off x="4935600" y="3810000"/>
              <a:ext cx="558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5A7417-4D0F-9BA8-47EF-D375EE687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3803" y="1598445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37F885-B23F-B0CC-D28E-AE2570765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0800" y="3706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10040400" y="3281135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400" y="3281135"/>
                  <a:ext cx="1296000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AF2E99A6-4175-684F-C982-F47BDA742C13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5671200" y="4979135"/>
              <a:ext cx="270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4309BCF-1816-196D-5EEB-AE1A8DF5E428}"/>
                </a:ext>
              </a:extLst>
            </p:cNvPr>
            <p:cNvCxnSpPr>
              <a:cxnSpLocks/>
            </p:cNvCxnSpPr>
            <p:nvPr/>
          </p:nvCxnSpPr>
          <p:spPr>
            <a:xfrm rot="14400000">
              <a:off x="5649601" y="2640865"/>
              <a:ext cx="2700000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2586B-F2D4-60F3-5902-5B45826F12CD}"/>
                    </a:ext>
                  </a:extLst>
                </p:cNvPr>
                <p:cNvSpPr txBox="1"/>
                <p:nvPr/>
              </p:nvSpPr>
              <p:spPr>
                <a:xfrm>
                  <a:off x="5334000" y="1371600"/>
                  <a:ext cx="6864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542586B-F2D4-60F3-5902-5B45826F1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1371600"/>
                  <a:ext cx="686400" cy="47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308AAA-6E04-A322-8D90-0D660FBA1A0D}"/>
                    </a:ext>
                  </a:extLst>
                </p:cNvPr>
                <p:cNvSpPr txBox="1"/>
                <p:nvPr/>
              </p:nvSpPr>
              <p:spPr>
                <a:xfrm>
                  <a:off x="5790600" y="5778400"/>
                  <a:ext cx="6864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E308AAA-6E04-A322-8D90-0D660FBA1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600" y="5778400"/>
                  <a:ext cx="686400" cy="47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E84111-CE10-F5BF-3E58-8D4F49F30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0800" y="5791200"/>
              <a:ext cx="180000" cy="1800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8B74BE-D917-1D8B-4A1F-A795377854F4}"/>
              </a:ext>
            </a:extLst>
          </p:cNvPr>
          <p:cNvGrpSpPr/>
          <p:nvPr/>
        </p:nvGrpSpPr>
        <p:grpSpPr>
          <a:xfrm>
            <a:off x="2895600" y="3118600"/>
            <a:ext cx="2013001" cy="1224800"/>
            <a:chOff x="6705599" y="3043535"/>
            <a:chExt cx="2013001" cy="1224800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1E4BA6-5343-31F0-752E-57E02B92B104}"/>
                </a:ext>
              </a:extLst>
            </p:cNvPr>
            <p:cNvSpPr/>
            <p:nvPr/>
          </p:nvSpPr>
          <p:spPr>
            <a:xfrm>
              <a:off x="6705599" y="3368335"/>
              <a:ext cx="1512000" cy="900000"/>
            </a:xfrm>
            <a:prstGeom prst="arc">
              <a:avLst>
                <a:gd name="adj1" fmla="val 16200000"/>
                <a:gd name="adj2" fmla="val 21583317"/>
              </a:avLst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3E133B-6467-626F-0CB8-85268E156E20}"/>
                </a:ext>
              </a:extLst>
            </p:cNvPr>
            <p:cNvSpPr txBox="1"/>
            <p:nvPr/>
          </p:nvSpPr>
          <p:spPr>
            <a:xfrm>
              <a:off x="7890600" y="3043535"/>
              <a:ext cx="82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kern="1200" dirty="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rPr>
                <a:t>120</a:t>
              </a:r>
              <a:r>
                <a:rPr lang="en-US" sz="2400" kern="1200" dirty="0">
                  <a:solidFill>
                    <a:schemeClr val="tx1"/>
                  </a:solidFill>
                  <a:latin typeface="Lucida Fax" panose="02060602050505020204" pitchFamily="18" charset="0"/>
                </a:rPr>
                <a:t>º</a:t>
              </a:r>
              <a:endParaRPr lang="en-US" sz="2400" kern="1200" dirty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B86E39-C8E8-475D-B66B-463D33BDE24F}"/>
                  </a:ext>
                </a:extLst>
              </p:cNvPr>
              <p:cNvSpPr txBox="1"/>
              <p:nvPr/>
            </p:nvSpPr>
            <p:spPr>
              <a:xfrm>
                <a:off x="7010400" y="3936964"/>
                <a:ext cx="4860000" cy="1244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cos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sin</m:t>
                      </m:r>
                      <m:d>
                        <m:d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𝟏𝟐𝟎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°</m:t>
                          </m:r>
                        </m:e>
                      </m:d>
                      <m:r>
                        <a:rPr lang="en-IN" sz="2400" b="1" i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f>
                        <m:fPr>
                          <m:ctrlP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1" i="1" kern="1200" dirty="0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𝟑</m:t>
                              </m:r>
                            </m:e>
                          </m:rad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𝜾</m:t>
                          </m:r>
                        </m:num>
                        <m:den>
                          <m:r>
                            <a:rPr lang="en-IN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B86E39-C8E8-475D-B66B-463D33BDE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936964"/>
                <a:ext cx="4860000" cy="12446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9310-143C-E155-A459-82A4B67FF7F8}"/>
                  </a:ext>
                </a:extLst>
              </p:cNvPr>
              <p:cNvSpPr txBox="1"/>
              <p:nvPr/>
            </p:nvSpPr>
            <p:spPr>
              <a:xfrm>
                <a:off x="7010400" y="5486400"/>
                <a:ext cx="4860000" cy="8476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and</m:t>
                      </m:r>
                      <m:r>
                        <a:rPr lang="en-IN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sSup>
                        <m:sSupPr>
                          <m:ctrlPr>
                            <a:rPr lang="en-US" sz="2400" b="1" i="1" kern="1200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sup>
                      </m:sSup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are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complex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conjugates</m:t>
                      </m:r>
                      <m:r>
                        <m:rPr>
                          <m:nor/>
                        </m:rPr>
                        <a:rPr lang="en-IN" sz="2400" b="1" i="0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</m:oMath>
                  </m:oMathPara>
                </a14:m>
                <a:endParaRPr lang="en-IN" sz="2400" b="1" i="1" kern="120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</m:sup>
                      </m:sSup>
                      <m:r>
                        <a:rPr lang="en-IN" b="1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and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p>
                      </m:sSup>
                      <m:r>
                        <a:rPr lang="en-IN" b="1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𝝎</m:t>
                          </m:r>
                        </m:e>
                        <m:sup>
                          <m:r>
                            <a:rPr lang="en-IN" b="1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𝟏</m:t>
                          </m:r>
                          <m:r>
                            <a:rPr lang="en-IN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kern="12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289310-143C-E155-A459-82A4B67FF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486400"/>
                <a:ext cx="4860000" cy="847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0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4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8209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721E8E-C03E-3A3A-B1B8-9035DFE11244}"/>
              </a:ext>
            </a:extLst>
          </p:cNvPr>
          <p:cNvGrpSpPr/>
          <p:nvPr/>
        </p:nvGrpSpPr>
        <p:grpSpPr>
          <a:xfrm>
            <a:off x="1981200" y="990600"/>
            <a:ext cx="7620600" cy="5715000"/>
            <a:chOff x="1981200" y="990600"/>
            <a:chExt cx="7620600" cy="571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/>
                <p:nvPr/>
              </p:nvSpPr>
              <p:spPr>
                <a:xfrm>
                  <a:off x="1981200" y="3795600"/>
                  <a:ext cx="1512000" cy="47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=−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78DD41-9BAB-D5A8-6218-FEBE1D354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795600"/>
                  <a:ext cx="1512000" cy="471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/>
                <p:nvPr/>
              </p:nvSpPr>
              <p:spPr>
                <a:xfrm>
                  <a:off x="8305800" y="3276600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sz="2400" b="1" i="1" kern="1200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F9394C-32F4-F666-BD4E-6EAD56F8A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3276600"/>
                  <a:ext cx="1296000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338B3-C78E-0F60-0473-3F4766F7BC3C}"/>
                </a:ext>
              </a:extLst>
            </p:cNvPr>
            <p:cNvGrpSpPr/>
            <p:nvPr/>
          </p:nvGrpSpPr>
          <p:grpSpPr>
            <a:xfrm>
              <a:off x="3124200" y="1049400"/>
              <a:ext cx="5580000" cy="5580000"/>
              <a:chOff x="4935600" y="1049400"/>
              <a:chExt cx="5580000" cy="5580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C4AD4C2-4921-0409-ECE8-130F7131063F}"/>
                  </a:ext>
                </a:extLst>
              </p:cNvPr>
              <p:cNvGrpSpPr/>
              <p:nvPr/>
            </p:nvGrpSpPr>
            <p:grpSpPr>
              <a:xfrm>
                <a:off x="4935600" y="3706200"/>
                <a:ext cx="5580000" cy="180000"/>
                <a:chOff x="4935600" y="3706200"/>
                <a:chExt cx="5580000" cy="18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C9B7CB79-3897-2B4A-473E-EDDAE1D13057}"/>
                    </a:ext>
                  </a:extLst>
                </p:cNvPr>
                <p:cNvCxnSpPr/>
                <p:nvPr/>
              </p:nvCxnSpPr>
              <p:spPr>
                <a:xfrm>
                  <a:off x="4935600" y="3810000"/>
                  <a:ext cx="5580000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55A7417-4D0F-9BA8-47EF-D375EE687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40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837F885-B23F-B0CC-D28E-AE25707650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08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DCBB313-187C-DBF0-C6D8-35E885E451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6610" y="1371600"/>
                <a:ext cx="4860000" cy="4860000"/>
              </a:xfrm>
              <a:prstGeom prst="ellipse">
                <a:avLst/>
              </a:prstGeom>
              <a:noFill/>
              <a:ln w="2222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B87901B-183F-7D35-9663-1417D15AB853}"/>
                  </a:ext>
                </a:extLst>
              </p:cNvPr>
              <p:cNvGrpSpPr/>
              <p:nvPr/>
            </p:nvGrpSpPr>
            <p:grpSpPr>
              <a:xfrm rot="5400000">
                <a:off x="4816200" y="3749400"/>
                <a:ext cx="5580000" cy="180000"/>
                <a:chOff x="4935600" y="3706200"/>
                <a:chExt cx="5580000" cy="180000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EDC5889-E9A7-5BDC-E725-1179ED1DE50E}"/>
                    </a:ext>
                  </a:extLst>
                </p:cNvPr>
                <p:cNvCxnSpPr/>
                <p:nvPr/>
              </p:nvCxnSpPr>
              <p:spPr>
                <a:xfrm>
                  <a:off x="4935600" y="3810000"/>
                  <a:ext cx="5580000" cy="0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round/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59C6C47-B2AF-F523-C389-60C1E25AE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540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821673-C8C3-7173-1D99-392028A421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30800" y="3706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CE89E2-C043-7FDB-BFDF-B029686AFD8B}"/>
                    </a:ext>
                  </a:extLst>
                </p:cNvPr>
                <p:cNvSpPr txBox="1"/>
                <p:nvPr/>
              </p:nvSpPr>
              <p:spPr>
                <a:xfrm>
                  <a:off x="4495200" y="990600"/>
                  <a:ext cx="1296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𝜾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CE89E2-C043-7FDB-BFDF-B029686AF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200" y="990600"/>
                  <a:ext cx="1296000" cy="47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0A5C51-1C6F-DD90-7C56-35BB5B8F28F5}"/>
                    </a:ext>
                  </a:extLst>
                </p:cNvPr>
                <p:cNvSpPr txBox="1"/>
                <p:nvPr/>
              </p:nvSpPr>
              <p:spPr>
                <a:xfrm>
                  <a:off x="5791200" y="6234000"/>
                  <a:ext cx="1512000" cy="471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  <m:r>
                          <a:rPr lang="en-IN" sz="2400" b="1" i="1" kern="120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IN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IN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𝜾</m:t>
                        </m:r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0A5C51-1C6F-DD90-7C56-35BB5B8F2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6234000"/>
                  <a:ext cx="1512000" cy="471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9793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6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BD0908-704F-8E43-C5E2-CD4B2A6BCA28}"/>
              </a:ext>
            </a:extLst>
          </p:cNvPr>
          <p:cNvGrpSpPr/>
          <p:nvPr/>
        </p:nvGrpSpPr>
        <p:grpSpPr>
          <a:xfrm>
            <a:off x="304800" y="1049400"/>
            <a:ext cx="5715000" cy="5603989"/>
            <a:chOff x="228600" y="1049400"/>
            <a:chExt cx="5715000" cy="560398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FBC4156-61C0-DDB7-C0C3-E64DFBDFE879}"/>
                </a:ext>
              </a:extLst>
            </p:cNvPr>
            <p:cNvGrpSpPr/>
            <p:nvPr/>
          </p:nvGrpSpPr>
          <p:grpSpPr>
            <a:xfrm>
              <a:off x="363600" y="1049400"/>
              <a:ext cx="5580000" cy="5603989"/>
              <a:chOff x="-152400" y="1049400"/>
              <a:chExt cx="5580000" cy="560398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A9A5ED3-2FB0-7FEF-FFDD-FAD84164EF79}"/>
                  </a:ext>
                </a:extLst>
              </p:cNvPr>
              <p:cNvGrpSpPr/>
              <p:nvPr/>
            </p:nvGrpSpPr>
            <p:grpSpPr>
              <a:xfrm>
                <a:off x="-152400" y="1049400"/>
                <a:ext cx="5580000" cy="5603989"/>
                <a:chOff x="-152400" y="1049400"/>
                <a:chExt cx="5580000" cy="5603989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C4AD4C2-4921-0409-ECE8-130F7131063F}"/>
                    </a:ext>
                  </a:extLst>
                </p:cNvPr>
                <p:cNvGrpSpPr/>
                <p:nvPr/>
              </p:nvGrpSpPr>
              <p:grpSpPr>
                <a:xfrm>
                  <a:off x="-152400" y="3706200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C9B7CB79-3897-2B4A-473E-EDDAE1D13057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E55A7417-4D0F-9BA8-47EF-D375EE687C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37F885-B23F-B0CC-D28E-AE25707650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DCBB313-187C-DBF0-C6D8-35E885E451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610" y="1371600"/>
                  <a:ext cx="4860000" cy="4860000"/>
                </a:xfrm>
                <a:prstGeom prst="ellipse">
                  <a:avLst/>
                </a:prstGeom>
                <a:noFill/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2B87901B-183F-7D35-9663-1417D15AB853}"/>
                    </a:ext>
                  </a:extLst>
                </p:cNvPr>
                <p:cNvGrpSpPr/>
                <p:nvPr/>
              </p:nvGrpSpPr>
              <p:grpSpPr>
                <a:xfrm rot="7200000">
                  <a:off x="-271800" y="3749400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EEDC5889-E9A7-5BDC-E725-1179ED1DE50E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59C6C47-B2AF-F523-C389-60C1E25AEE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5821673-C8C3-7173-1D99-392028A421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F2696AF-17C3-5682-5329-78DE29D4287D}"/>
                    </a:ext>
                  </a:extLst>
                </p:cNvPr>
                <p:cNvGrpSpPr/>
                <p:nvPr/>
              </p:nvGrpSpPr>
              <p:grpSpPr>
                <a:xfrm rot="3600000">
                  <a:off x="-224343" y="3773389"/>
                  <a:ext cx="5580000" cy="180000"/>
                  <a:chOff x="4935600" y="3706200"/>
                  <a:chExt cx="5580000" cy="18000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6D56524E-F522-B8C6-47D7-7F0D4FB5DB0C}"/>
                      </a:ext>
                    </a:extLst>
                  </p:cNvPr>
                  <p:cNvCxnSpPr/>
                  <p:nvPr/>
                </p:nvCxnSpPr>
                <p:spPr>
                  <a:xfrm>
                    <a:off x="4935600" y="3810000"/>
                    <a:ext cx="5580000" cy="0"/>
                  </a:xfrm>
                  <a:prstGeom prst="straightConnector1">
                    <a:avLst/>
                  </a:prstGeom>
                  <a:ln w="19050" cap="rnd">
                    <a:solidFill>
                      <a:schemeClr val="tx1"/>
                    </a:solidFill>
                    <a:round/>
                    <a:headEnd type="stealth" w="lg" len="lg"/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B884778-368F-FABE-ABCE-8880B69EC6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540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300F2BC-0919-33C2-E6AF-2DBD5D7F97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0800" y="3706200"/>
                    <a:ext cx="180000" cy="1800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A9EB0F-BFAC-A94C-825F-9E5DFED052FE}"/>
                  </a:ext>
                </a:extLst>
              </p:cNvPr>
              <p:cNvSpPr txBox="1"/>
              <p:nvPr/>
            </p:nvSpPr>
            <p:spPr>
              <a:xfrm>
                <a:off x="2982000" y="3195935"/>
                <a:ext cx="82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kern="1200" dirty="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rPr>
                  <a:t>60</a:t>
                </a:r>
                <a:r>
                  <a:rPr lang="en-US" sz="2400" kern="1200" dirty="0">
                    <a:solidFill>
                      <a:schemeClr val="tx1"/>
                    </a:solidFill>
                    <a:latin typeface="Lucida Fax" panose="02060602050505020204" pitchFamily="18" charset="0"/>
                  </a:rPr>
                  <a:t>º</a:t>
                </a:r>
                <a:endParaRPr lang="en-US" sz="2400" kern="1200" dirty="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15A64E40-8F33-4F85-06D9-F61F2B7B75B5}"/>
                  </a:ext>
                </a:extLst>
              </p:cNvPr>
              <p:cNvSpPr/>
              <p:nvPr/>
            </p:nvSpPr>
            <p:spPr>
              <a:xfrm>
                <a:off x="2376600" y="3352800"/>
                <a:ext cx="792000" cy="900000"/>
              </a:xfrm>
              <a:prstGeom prst="arc">
                <a:avLst>
                  <a:gd name="adj1" fmla="val 16200000"/>
                  <a:gd name="adj2" fmla="val 21583317"/>
                </a:avLst>
              </a:prstGeom>
              <a:ln w="222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BBEAA3-2D1D-EBD9-788D-2FD43EE5D3A0}"/>
                    </a:ext>
                  </a:extLst>
                </p:cNvPr>
                <p:cNvSpPr txBox="1"/>
                <p:nvPr/>
              </p:nvSpPr>
              <p:spPr>
                <a:xfrm>
                  <a:off x="4478400" y="13716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BBEAA3-2D1D-EBD9-788D-2FD43EE5D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00" y="1371600"/>
                  <a:ext cx="432000" cy="470000"/>
                </a:xfrm>
                <a:prstGeom prst="rect">
                  <a:avLst/>
                </a:prstGeom>
                <a:blipFill>
                  <a:blip r:embed="rId3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D808D18-CA55-C6B1-6CC1-9E4978504740}"/>
                    </a:ext>
                  </a:extLst>
                </p:cNvPr>
                <p:cNvSpPr txBox="1"/>
                <p:nvPr/>
              </p:nvSpPr>
              <p:spPr>
                <a:xfrm>
                  <a:off x="1836600" y="11430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D808D18-CA55-C6B1-6CC1-9E4978504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600" y="1143000"/>
                  <a:ext cx="432000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654B50-19AB-B34E-4DFB-4058A831E798}"/>
                    </a:ext>
                  </a:extLst>
                </p:cNvPr>
                <p:cNvSpPr txBox="1"/>
                <p:nvPr/>
              </p:nvSpPr>
              <p:spPr>
                <a:xfrm>
                  <a:off x="228600" y="33400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9654B50-19AB-B34E-4DFB-4058A831E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3340000"/>
                  <a:ext cx="432000" cy="470000"/>
                </a:xfrm>
                <a:prstGeom prst="rect">
                  <a:avLst/>
                </a:prstGeom>
                <a:blipFill>
                  <a:blip r:embed="rId5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C910DA-640F-93D3-8E83-7EDB19E7BFB2}"/>
                    </a:ext>
                  </a:extLst>
                </p:cNvPr>
                <p:cNvSpPr txBox="1"/>
                <p:nvPr/>
              </p:nvSpPr>
              <p:spPr>
                <a:xfrm>
                  <a:off x="1244400" y="5779425"/>
                  <a:ext cx="432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0C910DA-640F-93D3-8E83-7EDB19E7B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00" y="5779425"/>
                  <a:ext cx="432000" cy="468975"/>
                </a:xfrm>
                <a:prstGeom prst="rect">
                  <a:avLst/>
                </a:prstGeom>
                <a:blipFill>
                  <a:blip r:embed="rId6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A4CBDB-024D-E835-A545-63A41DB856CF}"/>
                    </a:ext>
                  </a:extLst>
                </p:cNvPr>
                <p:cNvSpPr txBox="1"/>
                <p:nvPr/>
              </p:nvSpPr>
              <p:spPr>
                <a:xfrm>
                  <a:off x="3911400" y="6019800"/>
                  <a:ext cx="432000" cy="475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2A4CBDB-024D-E835-A545-63A41DB85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400" y="6019800"/>
                  <a:ext cx="432000" cy="475451"/>
                </a:xfrm>
                <a:prstGeom prst="rect">
                  <a:avLst/>
                </a:prstGeom>
                <a:blipFill>
                  <a:blip r:embed="rId7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574D6C-F331-4CEC-82BC-CBC0F5984427}"/>
                    </a:ext>
                  </a:extLst>
                </p:cNvPr>
                <p:cNvSpPr txBox="1"/>
                <p:nvPr/>
              </p:nvSpPr>
              <p:spPr>
                <a:xfrm>
                  <a:off x="5511600" y="3886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F574D6C-F331-4CEC-82BC-CBC0F5984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600" y="3886200"/>
                  <a:ext cx="432000" cy="470000"/>
                </a:xfrm>
                <a:prstGeom prst="rect">
                  <a:avLst/>
                </a:prstGeom>
                <a:blipFill>
                  <a:blip r:embed="rId8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150BD-C758-FA08-E9CD-6581FFC33C3A}"/>
                  </a:ext>
                </a:extLst>
              </p:cNvPr>
              <p:cNvSpPr txBox="1"/>
              <p:nvPr/>
            </p:nvSpPr>
            <p:spPr>
              <a:xfrm>
                <a:off x="6248400" y="1143000"/>
                <a:ext cx="5580000" cy="4206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IN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3 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B150BD-C758-FA08-E9CD-6581FFC3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1143000"/>
                <a:ext cx="5580000" cy="4206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40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en-US" dirty="0"/>
                  <a:t>8</a:t>
                </a:r>
                <a:r>
                  <a:rPr lang="en-US" altLang="en-US" baseline="30000" dirty="0"/>
                  <a:t>th</a:t>
                </a:r>
                <a:r>
                  <a:rPr lang="en-US" altLang="en-US" dirty="0"/>
                  <a:t> Roots of Unity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g>
                          <m:e>
                            <m:r>
                              <a:rPr lang="en-IN" altLang="en-US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9858" name="Rectangle 2">
                <a:extLst>
                  <a:ext uri="{FF2B5EF4-FFF2-40B4-BE49-F238E27FC236}">
                    <a16:creationId xmlns:a16="http://schemas.microsoft.com/office/drawing/2014/main" id="{947C3C68-AB55-924D-8D4B-B7644F25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t="-7463" b="-26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6210D1D-5EA4-714B-9101-138918D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0846-65E9-5348-BA59-D033D1B4F790}" type="slidenum">
              <a:rPr lang="en-US" altLang="en-US"/>
              <a:pPr/>
              <a:t>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/>
              <p:nvPr/>
            </p:nvSpPr>
            <p:spPr>
              <a:xfrm>
                <a:off x="6400800" y="1143000"/>
                <a:ext cx="5220000" cy="48985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en-IN" b="0" i="1" dirty="0">
                  <a:solidFill>
                    <a:srgbClr val="DA00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b="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DA00D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b="0" i="1" smtClean="0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DA00D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ι</m:t>
                      </m:r>
                    </m:oMath>
                  </m:oMathPara>
                </a14:m>
                <a:endParaRPr lang="en-IN" b="0" i="1" dirty="0">
                  <a:solidFill>
                    <a:srgbClr val="DA00DA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IN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I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IN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652585-9A8A-6A4E-B4F7-B0F0071D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1143000"/>
                <a:ext cx="5220000" cy="4898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CD8271C-CC76-DADB-C15C-9E14BF6038E1}"/>
              </a:ext>
            </a:extLst>
          </p:cNvPr>
          <p:cNvGrpSpPr/>
          <p:nvPr/>
        </p:nvGrpSpPr>
        <p:grpSpPr>
          <a:xfrm>
            <a:off x="304800" y="990600"/>
            <a:ext cx="5770144" cy="5745056"/>
            <a:chOff x="757856" y="990600"/>
            <a:chExt cx="5770144" cy="5745056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46D56F-7A95-0DBD-8A10-3C1D0729B884}"/>
                </a:ext>
              </a:extLst>
            </p:cNvPr>
            <p:cNvGrpSpPr/>
            <p:nvPr/>
          </p:nvGrpSpPr>
          <p:grpSpPr>
            <a:xfrm>
              <a:off x="834056" y="1049400"/>
              <a:ext cx="5642944" cy="5686256"/>
              <a:chOff x="5101256" y="1049400"/>
              <a:chExt cx="5642944" cy="568625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DD4920B-EE0D-14AA-B605-8DCECC38AD3E}"/>
                  </a:ext>
                </a:extLst>
              </p:cNvPr>
              <p:cNvGrpSpPr/>
              <p:nvPr/>
            </p:nvGrpSpPr>
            <p:grpSpPr>
              <a:xfrm>
                <a:off x="5101256" y="1049400"/>
                <a:ext cx="5642944" cy="5686256"/>
                <a:chOff x="5118056" y="1049400"/>
                <a:chExt cx="5642944" cy="568625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F98D676C-5B67-FDDD-07F5-0CDFDBB38F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62010" y="1371600"/>
                  <a:ext cx="4860000" cy="4860000"/>
                </a:xfrm>
                <a:prstGeom prst="ellipse">
                  <a:avLst/>
                </a:prstGeom>
                <a:noFill/>
                <a:ln w="222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60095B3B-8EF1-77F3-7246-7E24CD51F5B2}"/>
                    </a:ext>
                  </a:extLst>
                </p:cNvPr>
                <p:cNvGrpSpPr/>
                <p:nvPr/>
              </p:nvGrpSpPr>
              <p:grpSpPr>
                <a:xfrm>
                  <a:off x="5181000" y="1049400"/>
                  <a:ext cx="5580000" cy="5580000"/>
                  <a:chOff x="5181000" y="1049400"/>
                  <a:chExt cx="5580000" cy="5580000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B969612B-07E9-75BA-7CEF-0CD2A2BDFB77}"/>
                      </a:ext>
                    </a:extLst>
                  </p:cNvPr>
                  <p:cNvGrpSpPr/>
                  <p:nvPr/>
                </p:nvGrpSpPr>
                <p:grpSpPr>
                  <a:xfrm>
                    <a:off x="5181000" y="37062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74A48703-A676-09BD-3670-1FFFA585F92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7999382B-7204-E1D3-DFC4-D522B77F35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0D87395F-E1E4-4B27-9018-5412995625C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89010D33-5158-5FE6-8A32-2CCCEEB0698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061600" y="37494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19" name="Straight Arrow Connector 18">
                      <a:extLst>
                        <a:ext uri="{FF2B5EF4-FFF2-40B4-BE49-F238E27FC236}">
                          <a16:creationId xmlns:a16="http://schemas.microsoft.com/office/drawing/2014/main" id="{81627A8C-B22E-0C0E-7488-963319E661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2BEB8DD7-2E83-CB01-22FD-735C70B7EB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0C0C943F-6544-4747-6F6C-AB0E9A3298C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BB8865C8-FEF6-13B3-AD75-196A864F18D3}"/>
                    </a:ext>
                  </a:extLst>
                </p:cNvPr>
                <p:cNvGrpSpPr/>
                <p:nvPr/>
              </p:nvGrpSpPr>
              <p:grpSpPr>
                <a:xfrm rot="2700000">
                  <a:off x="5118056" y="1155656"/>
                  <a:ext cx="5580000" cy="5580000"/>
                  <a:chOff x="5181000" y="1049400"/>
                  <a:chExt cx="5580000" cy="558000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FD412E7A-A889-A83A-68D1-666371AE5259}"/>
                      </a:ext>
                    </a:extLst>
                  </p:cNvPr>
                  <p:cNvGrpSpPr/>
                  <p:nvPr/>
                </p:nvGrpSpPr>
                <p:grpSpPr>
                  <a:xfrm>
                    <a:off x="5181000" y="37062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90C7B77F-8CBE-5B2B-E5F8-030AE519EAB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0BF1231-81D2-75CE-7953-7BD52585EE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EB019005-190E-8FCF-5E77-120ECF8D80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CD8A063-3308-4E64-8F0E-9DFD925F029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061600" y="3749400"/>
                    <a:ext cx="5580000" cy="180000"/>
                    <a:chOff x="4935600" y="3706200"/>
                    <a:chExt cx="5580000" cy="180000"/>
                  </a:xfrm>
                </p:grpSpPr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27C7F962-344D-32A5-DCA9-6C8509F3D1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935600" y="3810000"/>
                      <a:ext cx="5580000" cy="0"/>
                    </a:xfrm>
                    <a:prstGeom prst="straightConnector1">
                      <a:avLst/>
                    </a:prstGeom>
                    <a:ln w="19050" cap="rnd">
                      <a:solidFill>
                        <a:schemeClr val="tx1"/>
                      </a:solidFill>
                      <a:round/>
                      <a:headEnd type="stealth" w="lg" len="lg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CCAEDEA7-1E29-4E72-BB94-ED6C5AF267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1540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458E88A6-81E0-1B2F-55D8-E1D253C951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030800" y="3706200"/>
                      <a:ext cx="180000" cy="18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4967F33-F57A-106B-B0F6-18240E2F92E6}"/>
                  </a:ext>
                </a:extLst>
              </p:cNvPr>
              <p:cNvGrpSpPr/>
              <p:nvPr/>
            </p:nvGrpSpPr>
            <p:grpSpPr>
              <a:xfrm>
                <a:off x="7966800" y="3118600"/>
                <a:ext cx="1319400" cy="1134200"/>
                <a:chOff x="7966800" y="3118600"/>
                <a:chExt cx="1319400" cy="1134200"/>
              </a:xfrm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8FC6D03C-72B9-D015-C8D6-641527029172}"/>
                    </a:ext>
                  </a:extLst>
                </p:cNvPr>
                <p:cNvSpPr/>
                <p:nvPr/>
              </p:nvSpPr>
              <p:spPr>
                <a:xfrm>
                  <a:off x="7966800" y="3352800"/>
                  <a:ext cx="720000" cy="900000"/>
                </a:xfrm>
                <a:prstGeom prst="arc">
                  <a:avLst>
                    <a:gd name="adj1" fmla="val 16200000"/>
                    <a:gd name="adj2" fmla="val 21583317"/>
                  </a:avLst>
                </a:prstGeom>
                <a:ln w="2222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98BF7A0-C5B3-27A5-8EBB-E61B4458BFE5}"/>
                    </a:ext>
                  </a:extLst>
                </p:cNvPr>
                <p:cNvSpPr txBox="1"/>
                <p:nvPr/>
              </p:nvSpPr>
              <p:spPr>
                <a:xfrm>
                  <a:off x="8458200" y="3118600"/>
                  <a:ext cx="828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kern="12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rPr>
                    <a:t>45</a:t>
                  </a:r>
                  <a:r>
                    <a:rPr lang="en-US" sz="2400" kern="1200" dirty="0">
                      <a:solidFill>
                        <a:schemeClr val="tx1"/>
                      </a:solidFill>
                      <a:latin typeface="Lucida Fax" panose="02060602050505020204" pitchFamily="18" charset="0"/>
                    </a:rPr>
                    <a:t>º</a:t>
                  </a:r>
                  <a:endParaRPr lang="en-US" sz="2400" kern="1200" dirty="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FE081-82F5-8C9A-F409-7AF9B2DFA8D0}"/>
                    </a:ext>
                  </a:extLst>
                </p:cNvPr>
                <p:cNvSpPr txBox="1"/>
                <p:nvPr/>
              </p:nvSpPr>
              <p:spPr>
                <a:xfrm>
                  <a:off x="5130600" y="1549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13FE081-82F5-8C9A-F409-7AF9B2DFA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600" y="1549200"/>
                  <a:ext cx="432000" cy="470000"/>
                </a:xfrm>
                <a:prstGeom prst="rect">
                  <a:avLst/>
                </a:prstGeom>
                <a:blipFill>
                  <a:blip r:embed="rId4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ABA706-1959-C506-3E95-E149D67D4658}"/>
                    </a:ext>
                  </a:extLst>
                </p:cNvPr>
                <p:cNvSpPr txBox="1"/>
                <p:nvPr/>
              </p:nvSpPr>
              <p:spPr>
                <a:xfrm>
                  <a:off x="3073200" y="9906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BABA706-1959-C506-3E95-E149D67D4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200" y="990600"/>
                  <a:ext cx="432000" cy="470000"/>
                </a:xfrm>
                <a:prstGeom prst="rect">
                  <a:avLst/>
                </a:prstGeom>
                <a:blipFill>
                  <a:blip r:embed="rId5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9FC86A-399A-DAF6-00AB-14D5C430DEEB}"/>
                    </a:ext>
                  </a:extLst>
                </p:cNvPr>
                <p:cNvSpPr txBox="1"/>
                <p:nvPr/>
              </p:nvSpPr>
              <p:spPr>
                <a:xfrm>
                  <a:off x="1244400" y="20064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C9FC86A-399A-DAF6-00AB-14D5C430D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00" y="2006400"/>
                  <a:ext cx="432000" cy="470000"/>
                </a:xfrm>
                <a:prstGeom prst="rect">
                  <a:avLst/>
                </a:prstGeom>
                <a:blipFill>
                  <a:blip r:embed="rId6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8A8248-80D9-9C20-3755-807B82672813}"/>
                    </a:ext>
                  </a:extLst>
                </p:cNvPr>
                <p:cNvSpPr txBox="1"/>
                <p:nvPr/>
              </p:nvSpPr>
              <p:spPr>
                <a:xfrm>
                  <a:off x="757856" y="3835200"/>
                  <a:ext cx="432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8A8248-80D9-9C20-3755-807B82672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56" y="3835200"/>
                  <a:ext cx="432000" cy="468975"/>
                </a:xfrm>
                <a:prstGeom prst="rect">
                  <a:avLst/>
                </a:prstGeom>
                <a:blipFill>
                  <a:blip r:embed="rId7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C81D61-001F-5662-6E10-6CCEE56AA001}"/>
                    </a:ext>
                  </a:extLst>
                </p:cNvPr>
                <p:cNvSpPr txBox="1"/>
                <p:nvPr/>
              </p:nvSpPr>
              <p:spPr>
                <a:xfrm>
                  <a:off x="1676400" y="5664000"/>
                  <a:ext cx="432000" cy="475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𝟓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DC81D61-001F-5662-6E10-6CCEE56AA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664000"/>
                  <a:ext cx="432000" cy="475451"/>
                </a:xfrm>
                <a:prstGeom prst="rect">
                  <a:avLst/>
                </a:prstGeom>
                <a:blipFill>
                  <a:blip r:embed="rId8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6A5D29-EAD6-CD85-A124-2F14ACCB6D17}"/>
                    </a:ext>
                  </a:extLst>
                </p:cNvPr>
                <p:cNvSpPr txBox="1"/>
                <p:nvPr/>
              </p:nvSpPr>
              <p:spPr>
                <a:xfrm>
                  <a:off x="3810000" y="61212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𝟔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46A5D29-EAD6-CD85-A124-2F14ACCB6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6121200"/>
                  <a:ext cx="432000" cy="470000"/>
                </a:xfrm>
                <a:prstGeom prst="rect">
                  <a:avLst/>
                </a:prstGeom>
                <a:blipFill>
                  <a:blip r:embed="rId9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E678AB-FA34-3265-8C64-43A4130F9F99}"/>
                    </a:ext>
                  </a:extLst>
                </p:cNvPr>
                <p:cNvSpPr txBox="1"/>
                <p:nvPr/>
              </p:nvSpPr>
              <p:spPr>
                <a:xfrm>
                  <a:off x="5486400" y="5206800"/>
                  <a:ext cx="432000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𝟕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5E678AB-FA34-3265-8C64-43A4130F9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5206800"/>
                  <a:ext cx="432000" cy="468205"/>
                </a:xfrm>
                <a:prstGeom prst="rect">
                  <a:avLst/>
                </a:prstGeom>
                <a:blipFill>
                  <a:blip r:embed="rId10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F6AADB-9FA0-7480-B6DC-C545D139239D}"/>
                    </a:ext>
                  </a:extLst>
                </p:cNvPr>
                <p:cNvSpPr txBox="1"/>
                <p:nvPr/>
              </p:nvSpPr>
              <p:spPr>
                <a:xfrm>
                  <a:off x="6096000" y="3301800"/>
                  <a:ext cx="432000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𝝎</m:t>
                            </m:r>
                          </m:e>
                          <m:sup>
                            <m:r>
                              <a:rPr lang="en-IN" b="1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𝟖</m:t>
                            </m:r>
                          </m:sup>
                        </m:sSup>
                      </m:oMath>
                    </m:oMathPara>
                  </a14:m>
                  <a:endParaRPr lang="en-US" sz="2400" b="1" kern="1200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F6AADB-9FA0-7480-B6DC-C545D1392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301800"/>
                  <a:ext cx="432000" cy="470000"/>
                </a:xfrm>
                <a:prstGeom prst="rect">
                  <a:avLst/>
                </a:prstGeom>
                <a:blipFill>
                  <a:blip r:embed="rId11"/>
                  <a:stretch>
                    <a:fillRect l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101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42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22E04E4-36DC-CD46-9C4C-42D7264EAA4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33400" indent="-533400"/>
                <a:r>
                  <a:rPr lang="en-US" altLang="en-US" sz="2400" b="1" dirty="0"/>
                  <a:t>Inverse Property: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=1⇒</m:t>
                    </m:r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I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sz="2000" dirty="0"/>
              </a:p>
              <a:p>
                <a:pPr marL="0" indent="0">
                  <a:buNone/>
                </a:pPr>
                <a:endParaRPr lang="en-US" altLang="en-US" sz="600" dirty="0"/>
              </a:p>
              <a:p>
                <a:pPr marL="533400" indent="-533400"/>
                <a:r>
                  <a:rPr lang="en-US" altLang="en-US" sz="2400" b="1" dirty="0"/>
                  <a:t>Cancellation Property:</a:t>
                </a:r>
                <a:r>
                  <a:rPr lang="en-US" altLang="en-US" sz="2400" dirty="0"/>
                  <a:t> For non-zero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,</a:t>
                </a:r>
              </a:p>
              <a:p>
                <a:pPr marL="457200" lvl="1" indent="0">
                  <a:buNone/>
                </a:pPr>
                <a:endParaRPr lang="en-US" altLang="en-US" sz="2000" dirty="0"/>
              </a:p>
              <a:p>
                <a:pPr marL="533400" indent="-533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𝒌𝒒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sup>
                              </m:sSup>
                            </m:e>
                          </m:nary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𝝓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alt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p>
                                  <m:r>
                                    <a:rPr lang="en-IN" altLang="en-US" sz="24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alt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/>
              </a:p>
              <a:p>
                <a:pPr marL="533400" indent="-5334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p>
                              <m:r>
                                <a:rPr lang="en-IN" altLang="en-US" sz="2400" b="1" i="1" smtClean="0">
                                  <a:latin typeface="Cambria Math" panose="02040503050406030204" pitchFamily="18" charset="0"/>
                                </a:rPr>
                                <m:t>𝒌𝒒</m:t>
                              </m:r>
                            </m:sup>
                          </m:sSup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US" altLang="en-US" sz="2400" b="1" dirty="0"/>
              </a:p>
              <a:p>
                <a:pPr marL="533400" indent="-533400"/>
                <a:endParaRPr lang="en-US" altLang="en-US" sz="1100" b="1" dirty="0"/>
              </a:p>
              <a:p>
                <a:pPr marL="533400" indent="-533400">
                  <a:lnSpc>
                    <a:spcPct val="100000"/>
                  </a:lnSpc>
                </a:pPr>
                <a:r>
                  <a:rPr lang="en-US" altLang="en-US" sz="2400" b="1" dirty="0"/>
                  <a:t>Reduction Property: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I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dirty="0"/>
                  <a:t>  i.e. primitive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I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a:rPr lang="en-IN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i.e</a:t>
                </a:r>
                <a:r>
                  <a:rPr lang="en-US" altLang="en-US" sz="2400" dirty="0"/>
                  <a:t> primitive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root of unity.</a:t>
                </a:r>
              </a:p>
              <a:p>
                <a:pPr marL="914400" lvl="1" indent="-457200">
                  <a:buNone/>
                </a:pPr>
                <a:endParaRPr lang="en-US" altLang="en-US" sz="1100" dirty="0"/>
              </a:p>
              <a:p>
                <a:pPr marL="533400" indent="-533400"/>
                <a:r>
                  <a:rPr lang="en-US" altLang="en-US" sz="2400" b="1" dirty="0"/>
                  <a:t>Reflective Property: </a:t>
                </a: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buNone/>
                </a:pPr>
                <a:endParaRPr lang="en-US" altLang="en-US" sz="1100" dirty="0"/>
              </a:p>
              <a:p>
                <a:pPr marL="533400" indent="-533400"/>
                <a:r>
                  <a:rPr lang="en-US" altLang="en-US" sz="2400" dirty="0"/>
                  <a:t>Corollary: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Symbol" pitchFamily="2" charset="2"/>
                  </a:rPr>
                  <a:t>= -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231427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22E04E4-36DC-CD46-9C4C-42D7264EA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535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426" name="Rectangle 2">
            <a:extLst>
              <a:ext uri="{FF2B5EF4-FFF2-40B4-BE49-F238E27FC236}">
                <a16:creationId xmlns:a16="http://schemas.microsoft.com/office/drawing/2014/main" id="{7C16FA3E-A2F7-6E46-86CC-BD1ADE355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Properties: Primitive Roots of Unity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A21A2-4827-2F4C-9106-049C7DC6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589D-071C-0E4B-9E3B-2F538CDA3433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D3FB-498F-DA4D-AC43-73ED5D9C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∈{0,1,…,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−1}</m:t>
                        </m:r>
                      </m:e>
                    </m:nary>
                  </m:oMath>
                </a14:m>
                <a:r>
                  <a:rPr lang="en-US" sz="4000" dirty="0"/>
                  <a:t>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600" dirty="0"/>
                  <a:t>For a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-sequence time series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600" dirty="0"/>
                  <a:t>, DFT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600" dirty="0"/>
                  <a:t> has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-points (i.e.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elements)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600" dirty="0"/>
                  <a:t>2-point transform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 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𝑡𝑖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722EC-0578-D645-BE66-ACC8D8308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EF87-762E-F24E-B66C-7BDB911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0C5BC-FF15-C84D-9496-6C0DFFBAA5E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86138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15595</TotalTime>
  <Words>2030</Words>
  <Application>Microsoft Office PowerPoint</Application>
  <PresentationFormat>Widescreen</PresentationFormat>
  <Paragraphs>484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Helvetica</vt:lpstr>
      <vt:lpstr>Lucida Fax</vt:lpstr>
      <vt:lpstr>Symbol</vt:lpstr>
      <vt:lpstr>Tahoma</vt:lpstr>
      <vt:lpstr>Times New Roman</vt:lpstr>
      <vt:lpstr>Wingdings</vt:lpstr>
      <vt:lpstr>Blueprint</vt:lpstr>
      <vt:lpstr>Visio</vt:lpstr>
      <vt:lpstr>Fourier Transform</vt:lpstr>
      <vt:lpstr>Primitive Roots of Unity</vt:lpstr>
      <vt:lpstr>Square Roots of Unity (√1)</vt:lpstr>
      <vt:lpstr>Cubic Roots of Unity (√(3&amp;1))</vt:lpstr>
      <vt:lpstr>4th Roots of Unity (√(4&amp;1))</vt:lpstr>
      <vt:lpstr>6th Roots of Unity (√(6&amp;1))</vt:lpstr>
      <vt:lpstr>8th Roots of Unity (√(8&amp;1))</vt:lpstr>
      <vt:lpstr>Properties: Primitive Roots of Unity</vt:lpstr>
      <vt:lpstr>Discrete Fourier Transform (DFT)</vt:lpstr>
      <vt:lpstr>2-point DFT</vt:lpstr>
      <vt:lpstr>4-point DFT</vt:lpstr>
      <vt:lpstr>4-point DFT</vt:lpstr>
      <vt:lpstr>4-point DFT</vt:lpstr>
      <vt:lpstr>4-point DFT</vt:lpstr>
      <vt:lpstr>4-point DFT</vt:lpstr>
      <vt:lpstr>4-point DFT</vt:lpstr>
      <vt:lpstr>4-point DFT</vt:lpstr>
      <vt:lpstr>4-point DFT</vt:lpstr>
      <vt:lpstr>FFT: Fast Fourier Transform</vt:lpstr>
      <vt:lpstr>FFT: Fast Fourier Transform</vt:lpstr>
      <vt:lpstr>FFT: Fast Fourier Transform</vt:lpstr>
      <vt:lpstr>FFT: Fast Fourier Transform</vt:lpstr>
      <vt:lpstr>Perfect Shuffle</vt:lpstr>
      <vt:lpstr>Perfect Shuffle</vt:lpstr>
      <vt:lpstr>PowerPoint Presentation</vt:lpstr>
      <vt:lpstr>4-point FFT calculation</vt:lpstr>
      <vt:lpstr>4-point FFT calculation</vt:lpstr>
      <vt:lpstr>PowerPoint Presentation</vt:lpstr>
      <vt:lpstr>PowerPoint Presentation</vt:lpstr>
      <vt:lpstr>[1, 3, 2, 5]  ⇒┴"after shuffle" [1, 2, 3, 5] </vt:lpstr>
      <vt:lpstr>[1, 2, 3, 4, 3, 2, 1, 5]  ⇒┴"after shuffle" [1, 3, 3, 1, 2, 2, 4, 5] </vt:lpstr>
      <vt:lpstr>Convolution</vt:lpstr>
      <vt:lpstr>The Fast Fourier Transform</vt:lpstr>
      <vt:lpstr>FFT: Divide and Conquer</vt:lpstr>
      <vt:lpstr>Thanks</vt:lpstr>
      <vt:lpstr>PowerPoint Presentation</vt:lpstr>
      <vt:lpstr>Non-recursive FFT</vt:lpstr>
      <vt:lpstr>Non-recursive FFT</vt:lpstr>
    </vt:vector>
  </TitlesOfParts>
  <Company>UC-Irvine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FFT</dc:title>
  <dc:creator/>
  <cp:lastModifiedBy>MSG</cp:lastModifiedBy>
  <cp:revision>1309</cp:revision>
  <dcterms:created xsi:type="dcterms:W3CDTF">2002-01-21T02:22:10Z</dcterms:created>
  <dcterms:modified xsi:type="dcterms:W3CDTF">2025-02-13T03:38:52Z</dcterms:modified>
</cp:coreProperties>
</file>