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1"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366"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0cb99e4c08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0cb99e4c08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0bfbd88d99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0bfbd88d9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0bfbd88d99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0bfbd88d9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0bfbd88d9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0bfbd88d9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0bfbd88d99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0bfbd88d99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0bfbd88d99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0bfbd88d99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0bfbd88d99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0bfbd88d99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0bfbd88d99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0bfbd88d99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0bfbd88d99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0bfbd88d99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0bfbd88d9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0bfbd88d9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0cb99e4c0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0cb99e4c0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0bfbd88d99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0bfbd88d99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0cb99e4c08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0cb99e4c08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0cb99e4c08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0cb99e4c08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0cb99e4c08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0cb99e4c08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0cb99e4c08_0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0cb99e4c08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0cb99e4c08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0cb99e4c08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0cb99e4c08_0_2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0cb99e4c08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0cb99e4c08_0_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0cb99e4c08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cb99e4c08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cb99e4c0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0cb99e4c0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0cb99e4c0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0cb99e4c08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0cb99e4c0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0bfbd88d9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0bfbd88d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0cb99e4c08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0cb99e4c08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0cb99e4c08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0cb99e4c0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0cb99e4c08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0cb99e4c0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openxmlformats.org/officeDocument/2006/relationships/hyperlink" Target="https://en.wikipedia.org/wiki/Linux" TargetMode="External"/><Relationship Id="rId13" Type="http://schemas.openxmlformats.org/officeDocument/2006/relationships/hyperlink" Target="https://en.wikipedia.org/wiki/Git" TargetMode="External"/><Relationship Id="rId18" Type="http://schemas.openxmlformats.org/officeDocument/2006/relationships/hyperlink" Target="https://en.wikipedia.org/wiki/Android_(operating_system)" TargetMode="External"/><Relationship Id="rId3" Type="http://schemas.openxmlformats.org/officeDocument/2006/relationships/image" Target="../media/image3.png"/><Relationship Id="rId21" Type="http://schemas.openxmlformats.org/officeDocument/2006/relationships/hyperlink" Target="https://en.wikipedia.org/wiki/Codebase" TargetMode="External"/><Relationship Id="rId7" Type="http://schemas.openxmlformats.org/officeDocument/2006/relationships/hyperlink" Target="https://en.wikipedia.org/wiki/Windows" TargetMode="External"/><Relationship Id="rId12" Type="http://schemas.openxmlformats.org/officeDocument/2006/relationships/hyperlink" Target="https://en.wikipedia.org/wiki/Intelligent_code_completion" TargetMode="External"/><Relationship Id="rId17" Type="http://schemas.openxmlformats.org/officeDocument/2006/relationships/hyperlink" Target="https://en.wikipedia.org/wiki/Google" TargetMode="External"/><Relationship Id="rId2" Type="http://schemas.openxmlformats.org/officeDocument/2006/relationships/notesSlide" Target="../notesSlides/notesSlide14.xml"/><Relationship Id="rId16" Type="http://schemas.openxmlformats.org/officeDocument/2006/relationships/hyperlink" Target="https://en.wikipedia.org/wiki/Software_development_kit" TargetMode="External"/><Relationship Id="rId20" Type="http://schemas.openxmlformats.org/officeDocument/2006/relationships/hyperlink" Target="https://en.wikipedia.org/wiki/Microsoft_Windows" TargetMode="External"/><Relationship Id="rId1" Type="http://schemas.openxmlformats.org/officeDocument/2006/relationships/slideLayout" Target="../slideLayouts/slideLayout11.xml"/><Relationship Id="rId6" Type="http://schemas.openxmlformats.org/officeDocument/2006/relationships/hyperlink" Target="https://en.wikipedia.org/wiki/Microsoft" TargetMode="External"/><Relationship Id="rId11" Type="http://schemas.openxmlformats.org/officeDocument/2006/relationships/hyperlink" Target="https://en.wikipedia.org/wiki/Syntax_highlighting" TargetMode="External"/><Relationship Id="rId5" Type="http://schemas.openxmlformats.org/officeDocument/2006/relationships/hyperlink" Target="https://en.wikipedia.org/wiki/Source-code_editor" TargetMode="External"/><Relationship Id="rId15" Type="http://schemas.openxmlformats.org/officeDocument/2006/relationships/hyperlink" Target="https://en.wikipedia.org/wiki/User_interface" TargetMode="External"/><Relationship Id="rId10" Type="http://schemas.openxmlformats.org/officeDocument/2006/relationships/hyperlink" Target="https://en.wikipedia.org/wiki/Debugging" TargetMode="External"/><Relationship Id="rId19" Type="http://schemas.openxmlformats.org/officeDocument/2006/relationships/hyperlink" Target="https://en.wikipedia.org/wiki/IOS" TargetMode="External"/><Relationship Id="rId4" Type="http://schemas.openxmlformats.org/officeDocument/2006/relationships/image" Target="../media/image2.png"/><Relationship Id="rId9" Type="http://schemas.openxmlformats.org/officeDocument/2006/relationships/hyperlink" Target="https://en.wikipedia.org/wiki/MacOS" TargetMode="External"/><Relationship Id="rId14" Type="http://schemas.openxmlformats.org/officeDocument/2006/relationships/hyperlink" Target="https://en.wikipedia.org/wiki/Open-source_softwar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1.xml"/><Relationship Id="rId5" Type="http://schemas.openxmlformats.org/officeDocument/2006/relationships/image" Target="../media/image1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8" Type="http://schemas.openxmlformats.org/officeDocument/2006/relationships/hyperlink" Target="https://ieeexplore.ieee.org/document/7476636" TargetMode="External"/><Relationship Id="rId3" Type="http://schemas.openxmlformats.org/officeDocument/2006/relationships/image" Target="../media/image3.png"/><Relationship Id="rId7" Type="http://schemas.openxmlformats.org/officeDocument/2006/relationships/hyperlink" Target="https://ieeexplore.ieee.org/document/7010585/references#references" TargetMode="External"/><Relationship Id="rId2" Type="http://schemas.openxmlformats.org/officeDocument/2006/relationships/notesSlide" Target="../notesSlides/notesSlide26.xml"/><Relationship Id="rId1" Type="http://schemas.openxmlformats.org/officeDocument/2006/relationships/slideLayout" Target="../slideLayouts/slideLayout11.xml"/><Relationship Id="rId6" Type="http://schemas.openxmlformats.org/officeDocument/2006/relationships/hyperlink" Target="https://code.visualstudio.com/" TargetMode="External"/><Relationship Id="rId11" Type="http://schemas.openxmlformats.org/officeDocument/2006/relationships/hyperlink" Target="https://www.irjmets.com/uploadedfiles/paper/volume2/issue_8_august_2020/3180/1628083124.pdf" TargetMode="External"/><Relationship Id="rId5" Type="http://schemas.openxmlformats.org/officeDocument/2006/relationships/hyperlink" Target="https://flutter.dev/" TargetMode="External"/><Relationship Id="rId10" Type="http://schemas.openxmlformats.org/officeDocument/2006/relationships/hyperlink" Target="https://www.diva-portal.org/smash/get/diva2:1480395/FULLTEXT01.pdf" TargetMode="External"/><Relationship Id="rId4" Type="http://schemas.openxmlformats.org/officeDocument/2006/relationships/image" Target="../media/image2.png"/><Relationship Id="rId9" Type="http://schemas.openxmlformats.org/officeDocument/2006/relationships/hyperlink" Target="https://ijesc.org/upload/b3930ac14331fd1b425af8cd1c341d41.Cross%20Platform%20Development%20using%20Flutter%20(1).pdf"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44575"/>
            <a:ext cx="8055000" cy="11220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Clr>
                <a:schemeClr val="dk1"/>
              </a:buClr>
              <a:buSzPts val="990"/>
              <a:buFont typeface="Arial"/>
              <a:buNone/>
            </a:pPr>
            <a:r>
              <a:rPr lang="en" sz="2440" b="1">
                <a:solidFill>
                  <a:srgbClr val="000066"/>
                </a:solidFill>
              </a:rPr>
              <a:t>    </a:t>
            </a:r>
            <a:r>
              <a:rPr lang="en" sz="2440" b="1">
                <a:solidFill>
                  <a:srgbClr val="000066"/>
                </a:solidFill>
                <a:latin typeface="Times New Roman"/>
                <a:ea typeface="Times New Roman"/>
                <a:cs typeface="Times New Roman"/>
                <a:sym typeface="Times New Roman"/>
              </a:rPr>
              <a:t>RNS INSTITUTE OF TECHNOLOGY</a:t>
            </a:r>
            <a:endParaRPr sz="2440" b="1">
              <a:solidFill>
                <a:srgbClr val="000066"/>
              </a:solidFill>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ts val="990"/>
              <a:buFont typeface="Arial"/>
              <a:buNone/>
            </a:pPr>
            <a:r>
              <a:rPr lang="en" sz="1360" b="1">
                <a:solidFill>
                  <a:srgbClr val="000066"/>
                </a:solidFill>
                <a:latin typeface="Times New Roman"/>
                <a:ea typeface="Times New Roman"/>
                <a:cs typeface="Times New Roman"/>
                <a:sym typeface="Times New Roman"/>
              </a:rPr>
              <a:t>BENGALURU - 98</a:t>
            </a:r>
            <a:endParaRPr sz="1360" b="1">
              <a:solidFill>
                <a:srgbClr val="000066"/>
              </a:solidFill>
              <a:latin typeface="Times New Roman"/>
              <a:ea typeface="Times New Roman"/>
              <a:cs typeface="Times New Roman"/>
              <a:sym typeface="Times New Roman"/>
            </a:endParaRPr>
          </a:p>
          <a:p>
            <a:pPr marL="0" lvl="0" indent="0" algn="ctr" rtl="0">
              <a:spcBef>
                <a:spcPts val="0"/>
              </a:spcBef>
              <a:spcAft>
                <a:spcPts val="0"/>
              </a:spcAft>
              <a:buSzPts val="990"/>
              <a:buNone/>
            </a:pPr>
            <a:endParaRPr sz="4680"/>
          </a:p>
        </p:txBody>
      </p:sp>
      <p:sp>
        <p:nvSpPr>
          <p:cNvPr id="55" name="Google Shape;55;p13"/>
          <p:cNvSpPr txBox="1">
            <a:spLocks noGrp="1"/>
          </p:cNvSpPr>
          <p:nvPr>
            <p:ph type="subTitle" idx="1"/>
          </p:nvPr>
        </p:nvSpPr>
        <p:spPr>
          <a:xfrm>
            <a:off x="392300" y="1073975"/>
            <a:ext cx="8520600" cy="792600"/>
          </a:xfrm>
          <a:prstGeom prst="rect">
            <a:avLst/>
          </a:prstGeom>
        </p:spPr>
        <p:txBody>
          <a:bodyPr spcFirstLastPara="1" wrap="square" lIns="91425" tIns="91425" rIns="91425" bIns="91425" anchor="t" anchorCtr="0">
            <a:normAutofit fontScale="25000" lnSpcReduction="20000"/>
          </a:bodyPr>
          <a:lstStyle/>
          <a:p>
            <a:pPr marL="0" lvl="0" indent="0" algn="ctr" rtl="0">
              <a:lnSpc>
                <a:spcPct val="115000"/>
              </a:lnSpc>
              <a:spcBef>
                <a:spcPts val="0"/>
              </a:spcBef>
              <a:spcAft>
                <a:spcPts val="0"/>
              </a:spcAft>
              <a:buNone/>
            </a:pPr>
            <a:r>
              <a:rPr lang="en" sz="6986" b="1">
                <a:solidFill>
                  <a:srgbClr val="C00000"/>
                </a:solidFill>
                <a:latin typeface="Times New Roman"/>
                <a:ea typeface="Times New Roman"/>
                <a:cs typeface="Times New Roman"/>
                <a:sym typeface="Times New Roman"/>
              </a:rPr>
              <a:t>DEPARTMENT OF INFORMATION SCIENCE &amp; ENGINEERING</a:t>
            </a:r>
            <a:endParaRPr sz="6986" b="1">
              <a:solidFill>
                <a:srgbClr val="C00000"/>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275"/>
              <a:buFont typeface="Arial"/>
              <a:buNone/>
            </a:pPr>
            <a:r>
              <a:rPr lang="en" sz="6986" b="1">
                <a:solidFill>
                  <a:srgbClr val="C00000"/>
                </a:solidFill>
                <a:latin typeface="Times New Roman"/>
                <a:ea typeface="Times New Roman"/>
                <a:cs typeface="Times New Roman"/>
                <a:sym typeface="Times New Roman"/>
              </a:rPr>
              <a:t>                                              </a:t>
            </a:r>
            <a:r>
              <a:rPr lang="en" sz="7386" b="1">
                <a:solidFill>
                  <a:srgbClr val="002060"/>
                </a:solidFill>
                <a:latin typeface="Times New Roman"/>
                <a:ea typeface="Times New Roman"/>
                <a:cs typeface="Times New Roman"/>
                <a:sym typeface="Times New Roman"/>
              </a:rPr>
              <a:t>Presentation on Internship</a:t>
            </a:r>
            <a:endParaRPr sz="7386" b="1">
              <a:solidFill>
                <a:srgbClr val="002060"/>
              </a:solidFill>
              <a:latin typeface="Times New Roman"/>
              <a:ea typeface="Times New Roman"/>
              <a:cs typeface="Times New Roman"/>
              <a:sym typeface="Times New Roman"/>
            </a:endParaRPr>
          </a:p>
          <a:p>
            <a:pPr marL="0" lvl="0" indent="0" algn="l" rtl="0">
              <a:spcBef>
                <a:spcPts val="0"/>
              </a:spcBef>
              <a:spcAft>
                <a:spcPts val="0"/>
              </a:spcAft>
              <a:buNone/>
            </a:pPr>
            <a:endParaRPr sz="3221"/>
          </a:p>
        </p:txBody>
      </p:sp>
      <p:sp>
        <p:nvSpPr>
          <p:cNvPr id="56" name="Google Shape;56;p13"/>
          <p:cNvSpPr txBox="1"/>
          <p:nvPr/>
        </p:nvSpPr>
        <p:spPr>
          <a:xfrm>
            <a:off x="1624975" y="1756650"/>
            <a:ext cx="55599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400" b="1" i="1">
                <a:solidFill>
                  <a:srgbClr val="FF0000"/>
                </a:solidFill>
              </a:rPr>
              <a:t>        </a:t>
            </a:r>
            <a:r>
              <a:rPr lang="en" sz="3400" b="1" i="1">
                <a:solidFill>
                  <a:srgbClr val="FF0000"/>
                </a:solidFill>
                <a:latin typeface="Times New Roman"/>
                <a:ea typeface="Times New Roman"/>
                <a:cs typeface="Times New Roman"/>
                <a:sym typeface="Times New Roman"/>
              </a:rPr>
              <a:t> Quiz Application </a:t>
            </a:r>
            <a:endParaRPr>
              <a:latin typeface="Times New Roman"/>
              <a:ea typeface="Times New Roman"/>
              <a:cs typeface="Times New Roman"/>
              <a:sym typeface="Times New Roman"/>
            </a:endParaRPr>
          </a:p>
        </p:txBody>
      </p:sp>
      <p:sp>
        <p:nvSpPr>
          <p:cNvPr id="57" name="Google Shape;57;p13"/>
          <p:cNvSpPr txBox="1"/>
          <p:nvPr/>
        </p:nvSpPr>
        <p:spPr>
          <a:xfrm>
            <a:off x="3161850" y="2464650"/>
            <a:ext cx="2820300" cy="10467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chemeClr val="dk1"/>
              </a:buClr>
              <a:buSzPts val="1100"/>
              <a:buFont typeface="Arial"/>
              <a:buNone/>
            </a:pPr>
            <a:r>
              <a:rPr lang="en" sz="2100" b="1">
                <a:solidFill>
                  <a:srgbClr val="C00000"/>
                </a:solidFill>
              </a:rPr>
              <a:t>     </a:t>
            </a:r>
            <a:r>
              <a:rPr lang="en" sz="2100" b="1">
                <a:solidFill>
                  <a:srgbClr val="C00000"/>
                </a:solidFill>
                <a:latin typeface="Times New Roman"/>
                <a:ea typeface="Times New Roman"/>
                <a:cs typeface="Times New Roman"/>
                <a:sym typeface="Times New Roman"/>
              </a:rPr>
              <a:t>Sharanya J</a:t>
            </a:r>
            <a:endParaRPr sz="2100" b="1">
              <a:solidFill>
                <a:srgbClr val="C00000"/>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1100"/>
              <a:buFont typeface="Arial"/>
              <a:buNone/>
            </a:pPr>
            <a:r>
              <a:rPr lang="en" sz="2100" b="1">
                <a:solidFill>
                  <a:srgbClr val="000066"/>
                </a:solidFill>
                <a:latin typeface="Times New Roman"/>
                <a:ea typeface="Times New Roman"/>
                <a:cs typeface="Times New Roman"/>
                <a:sym typeface="Times New Roman"/>
              </a:rPr>
              <a:t>USN: 1RN18IS096</a:t>
            </a:r>
            <a:endParaRPr sz="2100" b="1">
              <a:solidFill>
                <a:srgbClr val="000066"/>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58" name="Google Shape;58;p13"/>
          <p:cNvSpPr txBox="1"/>
          <p:nvPr/>
        </p:nvSpPr>
        <p:spPr>
          <a:xfrm>
            <a:off x="241725" y="3881125"/>
            <a:ext cx="3854400" cy="1285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sz="1600" b="1">
                <a:solidFill>
                  <a:srgbClr val="262626"/>
                </a:solidFill>
              </a:rPr>
              <a:t>Internal Guide</a:t>
            </a:r>
            <a:endParaRPr sz="1600" b="1">
              <a:solidFill>
                <a:srgbClr val="262626"/>
              </a:solidFill>
            </a:endParaRPr>
          </a:p>
          <a:p>
            <a:pPr marL="0" lvl="0" indent="0" algn="ctr" rtl="0">
              <a:lnSpc>
                <a:spcPct val="115000"/>
              </a:lnSpc>
              <a:spcBef>
                <a:spcPts val="0"/>
              </a:spcBef>
              <a:spcAft>
                <a:spcPts val="0"/>
              </a:spcAft>
              <a:buClr>
                <a:schemeClr val="dk1"/>
              </a:buClr>
              <a:buSzPts val="1100"/>
              <a:buFont typeface="Arial"/>
              <a:buNone/>
            </a:pPr>
            <a:r>
              <a:rPr lang="en" sz="1800" b="1">
                <a:solidFill>
                  <a:srgbClr val="000066"/>
                </a:solidFill>
              </a:rPr>
              <a:t>Dr. Mamatha G</a:t>
            </a:r>
            <a:endParaRPr sz="1800" b="1">
              <a:solidFill>
                <a:srgbClr val="000066"/>
              </a:solidFill>
            </a:endParaRPr>
          </a:p>
          <a:p>
            <a:pPr marL="0" lvl="0" indent="0" algn="ctr" rtl="0">
              <a:lnSpc>
                <a:spcPct val="115000"/>
              </a:lnSpc>
              <a:spcBef>
                <a:spcPts val="0"/>
              </a:spcBef>
              <a:spcAft>
                <a:spcPts val="0"/>
              </a:spcAft>
              <a:buClr>
                <a:schemeClr val="dk1"/>
              </a:buClr>
              <a:buSzPts val="1100"/>
              <a:buFont typeface="Arial"/>
              <a:buNone/>
            </a:pPr>
            <a:r>
              <a:rPr lang="en" sz="1600">
                <a:solidFill>
                  <a:srgbClr val="262626"/>
                </a:solidFill>
              </a:rPr>
              <a:t>Prof, Dept of  ISE, RNSIT</a:t>
            </a:r>
            <a:endParaRPr sz="1600">
              <a:solidFill>
                <a:srgbClr val="262626"/>
              </a:solidFill>
            </a:endParaRPr>
          </a:p>
          <a:p>
            <a:pPr marL="0" lvl="0" indent="0" algn="l" rtl="0">
              <a:spcBef>
                <a:spcPts val="0"/>
              </a:spcBef>
              <a:spcAft>
                <a:spcPts val="0"/>
              </a:spcAft>
              <a:buNone/>
            </a:pPr>
            <a:endParaRPr/>
          </a:p>
        </p:txBody>
      </p:sp>
      <p:sp>
        <p:nvSpPr>
          <p:cNvPr id="59" name="Google Shape;59;p13"/>
          <p:cNvSpPr txBox="1"/>
          <p:nvPr/>
        </p:nvSpPr>
        <p:spPr>
          <a:xfrm>
            <a:off x="4901700" y="3903925"/>
            <a:ext cx="4242300" cy="1285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sz="1600" b="1" dirty="0">
                <a:solidFill>
                  <a:srgbClr val="262626"/>
                </a:solidFill>
              </a:rPr>
              <a:t>External Guide</a:t>
            </a:r>
            <a:endParaRPr sz="1600" b="1" dirty="0">
              <a:solidFill>
                <a:srgbClr val="262626"/>
              </a:solidFill>
            </a:endParaRPr>
          </a:p>
          <a:p>
            <a:pPr marL="0" lvl="0" indent="0" algn="ctr" rtl="0">
              <a:lnSpc>
                <a:spcPct val="115000"/>
              </a:lnSpc>
              <a:spcBef>
                <a:spcPts val="0"/>
              </a:spcBef>
              <a:spcAft>
                <a:spcPts val="0"/>
              </a:spcAft>
              <a:buClr>
                <a:schemeClr val="dk1"/>
              </a:buClr>
              <a:buSzPts val="1100"/>
              <a:buFont typeface="Arial"/>
              <a:buNone/>
            </a:pPr>
            <a:r>
              <a:rPr lang="en" sz="1800" b="1" dirty="0">
                <a:solidFill>
                  <a:srgbClr val="000066"/>
                </a:solidFill>
              </a:rPr>
              <a:t>Mr. Akshay DR</a:t>
            </a:r>
            <a:endParaRPr sz="1800" b="1" dirty="0">
              <a:solidFill>
                <a:srgbClr val="000066"/>
              </a:solidFill>
            </a:endParaRPr>
          </a:p>
          <a:p>
            <a:pPr marL="0" lvl="0" indent="0" algn="ctr" rtl="0">
              <a:lnSpc>
                <a:spcPct val="115000"/>
              </a:lnSpc>
              <a:spcBef>
                <a:spcPts val="0"/>
              </a:spcBef>
              <a:spcAft>
                <a:spcPts val="0"/>
              </a:spcAft>
              <a:buClr>
                <a:schemeClr val="dk1"/>
              </a:buClr>
              <a:buSzPts val="1100"/>
              <a:buFont typeface="Arial"/>
              <a:buNone/>
            </a:pPr>
            <a:r>
              <a:rPr lang="en" sz="1600" dirty="0">
                <a:solidFill>
                  <a:srgbClr val="262626"/>
                </a:solidFill>
              </a:rPr>
              <a:t>Director, JP Nagar, Bangalore</a:t>
            </a:r>
            <a:endParaRPr sz="1600" dirty="0">
              <a:solidFill>
                <a:srgbClr val="262626"/>
              </a:solidFill>
            </a:endParaRPr>
          </a:p>
          <a:p>
            <a:pPr marL="0" lvl="0" indent="0" algn="l" rtl="0">
              <a:spcBef>
                <a:spcPts val="0"/>
              </a:spcBef>
              <a:spcAft>
                <a:spcPts val="0"/>
              </a:spcAft>
              <a:buNone/>
            </a:pPr>
            <a:endParaRPr dirty="0"/>
          </a:p>
        </p:txBody>
      </p:sp>
      <p:pic>
        <p:nvPicPr>
          <p:cNvPr id="60" name="Google Shape;60;p13"/>
          <p:cNvPicPr preferRelativeResize="0"/>
          <p:nvPr/>
        </p:nvPicPr>
        <p:blipFill>
          <a:blip r:embed="rId3">
            <a:alphaModFix/>
          </a:blip>
          <a:stretch>
            <a:fillRect/>
          </a:stretch>
        </p:blipFill>
        <p:spPr>
          <a:xfrm>
            <a:off x="5982150" y="3270875"/>
            <a:ext cx="1941250" cy="491000"/>
          </a:xfrm>
          <a:prstGeom prst="rect">
            <a:avLst/>
          </a:prstGeom>
          <a:noFill/>
          <a:ln>
            <a:noFill/>
          </a:ln>
        </p:spPr>
      </p:pic>
      <p:sp>
        <p:nvSpPr>
          <p:cNvPr id="61" name="Google Shape;61;p13"/>
          <p:cNvSpPr txBox="1"/>
          <p:nvPr/>
        </p:nvSpPr>
        <p:spPr>
          <a:xfrm>
            <a:off x="5398358" y="3598775"/>
            <a:ext cx="3622800" cy="7188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sz="1500" b="1" dirty="0">
                <a:solidFill>
                  <a:srgbClr val="C00000"/>
                </a:solidFill>
              </a:rPr>
              <a:t>ENMAZ Engineering Services Pvt.Ltd.</a:t>
            </a:r>
            <a:r>
              <a:rPr lang="en" sz="1800" b="1" dirty="0">
                <a:solidFill>
                  <a:srgbClr val="C00000"/>
                </a:solidFill>
              </a:rPr>
              <a:t> </a:t>
            </a:r>
            <a:endParaRPr sz="1800" b="1" dirty="0">
              <a:solidFill>
                <a:srgbClr val="C00000"/>
              </a:solidFill>
            </a:endParaRPr>
          </a:p>
          <a:p>
            <a:pPr marL="0" lvl="0" indent="0" algn="l" rtl="0">
              <a:spcBef>
                <a:spcPts val="0"/>
              </a:spcBef>
              <a:spcAft>
                <a:spcPts val="0"/>
              </a:spcAft>
              <a:buNone/>
            </a:pPr>
            <a:endParaRPr dirty="0"/>
          </a:p>
        </p:txBody>
      </p:sp>
      <p:pic>
        <p:nvPicPr>
          <p:cNvPr id="62" name="Google Shape;62;p13"/>
          <p:cNvPicPr preferRelativeResize="0"/>
          <p:nvPr/>
        </p:nvPicPr>
        <p:blipFill>
          <a:blip r:embed="rId4">
            <a:alphaModFix/>
          </a:blip>
          <a:stretch>
            <a:fillRect/>
          </a:stretch>
        </p:blipFill>
        <p:spPr>
          <a:xfrm>
            <a:off x="8020575" y="0"/>
            <a:ext cx="1123425" cy="918825"/>
          </a:xfrm>
          <a:prstGeom prst="rect">
            <a:avLst/>
          </a:prstGeom>
          <a:noFill/>
          <a:ln>
            <a:noFill/>
          </a:ln>
        </p:spPr>
      </p:pic>
      <p:pic>
        <p:nvPicPr>
          <p:cNvPr id="63" name="Google Shape;63;p13"/>
          <p:cNvPicPr preferRelativeResize="0"/>
          <p:nvPr/>
        </p:nvPicPr>
        <p:blipFill>
          <a:blip r:embed="rId5">
            <a:alphaModFix/>
          </a:blip>
          <a:stretch>
            <a:fillRect/>
          </a:stretch>
        </p:blipFill>
        <p:spPr>
          <a:xfrm>
            <a:off x="58400" y="0"/>
            <a:ext cx="885534" cy="918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p:nvPr/>
        </p:nvSpPr>
        <p:spPr>
          <a:xfrm>
            <a:off x="1899900" y="120863"/>
            <a:ext cx="50376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b="1" dirty="0">
                <a:solidFill>
                  <a:srgbClr val="2F5597"/>
                </a:solidFill>
                <a:latin typeface="Times New Roman"/>
                <a:ea typeface="Times New Roman"/>
                <a:cs typeface="Times New Roman"/>
                <a:sym typeface="Times New Roman"/>
              </a:rPr>
              <a:t>        </a:t>
            </a:r>
            <a:r>
              <a:rPr lang="en" sz="2800" b="1" dirty="0">
                <a:solidFill>
                  <a:srgbClr val="2F5597"/>
                </a:solidFill>
                <a:latin typeface="Times New Roman"/>
                <a:ea typeface="Times New Roman"/>
                <a:cs typeface="Times New Roman"/>
                <a:sym typeface="Times New Roman"/>
              </a:rPr>
              <a:t>SYSTEM DESIGN</a:t>
            </a:r>
            <a:endParaRPr dirty="0">
              <a:latin typeface="Times New Roman"/>
              <a:ea typeface="Times New Roman"/>
              <a:cs typeface="Times New Roman"/>
              <a:sym typeface="Times New Roman"/>
            </a:endParaRPr>
          </a:p>
        </p:txBody>
      </p:sp>
      <p:pic>
        <p:nvPicPr>
          <p:cNvPr id="142" name="Google Shape;142;p22"/>
          <p:cNvPicPr preferRelativeResize="0"/>
          <p:nvPr/>
        </p:nvPicPr>
        <p:blipFill>
          <a:blip r:embed="rId3">
            <a:alphaModFix/>
          </a:blip>
          <a:stretch>
            <a:fillRect/>
          </a:stretch>
        </p:blipFill>
        <p:spPr>
          <a:xfrm>
            <a:off x="58400" y="0"/>
            <a:ext cx="885534" cy="918825"/>
          </a:xfrm>
          <a:prstGeom prst="rect">
            <a:avLst/>
          </a:prstGeom>
          <a:noFill/>
          <a:ln>
            <a:noFill/>
          </a:ln>
        </p:spPr>
      </p:pic>
      <p:pic>
        <p:nvPicPr>
          <p:cNvPr id="143" name="Google Shape;143;p22"/>
          <p:cNvPicPr preferRelativeResize="0"/>
          <p:nvPr/>
        </p:nvPicPr>
        <p:blipFill>
          <a:blip r:embed="rId4">
            <a:alphaModFix/>
          </a:blip>
          <a:stretch>
            <a:fillRect/>
          </a:stretch>
        </p:blipFill>
        <p:spPr>
          <a:xfrm>
            <a:off x="8020575" y="0"/>
            <a:ext cx="1123425" cy="918825"/>
          </a:xfrm>
          <a:prstGeom prst="rect">
            <a:avLst/>
          </a:prstGeom>
          <a:noFill/>
          <a:ln>
            <a:noFill/>
          </a:ln>
        </p:spPr>
      </p:pic>
      <p:sp>
        <p:nvSpPr>
          <p:cNvPr id="144" name="Google Shape;144;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pic>
        <p:nvPicPr>
          <p:cNvPr id="145" name="Google Shape;145;p22"/>
          <p:cNvPicPr preferRelativeResize="0"/>
          <p:nvPr/>
        </p:nvPicPr>
        <p:blipFill>
          <a:blip r:embed="rId5">
            <a:alphaModFix/>
          </a:blip>
          <a:stretch>
            <a:fillRect/>
          </a:stretch>
        </p:blipFill>
        <p:spPr>
          <a:xfrm>
            <a:off x="1216588" y="918825"/>
            <a:ext cx="6710826" cy="3919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
        <p:nvSpPr>
          <p:cNvPr id="151" name="Google Shape;151;p23"/>
          <p:cNvSpPr txBox="1"/>
          <p:nvPr/>
        </p:nvSpPr>
        <p:spPr>
          <a:xfrm>
            <a:off x="297450" y="1129050"/>
            <a:ext cx="8549100" cy="36480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Flutter is organized around layers. Each layer is built upon the previous. </a:t>
            </a:r>
            <a:endParaRPr sz="15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500">
              <a:solidFill>
                <a:schemeClr val="dk1"/>
              </a:solidFill>
              <a:latin typeface="Times New Roman"/>
              <a:ea typeface="Times New Roman"/>
              <a:cs typeface="Times New Roman"/>
              <a:sym typeface="Times New Roman"/>
            </a:endParaRPr>
          </a:p>
          <a:p>
            <a:pPr marL="457200" lvl="0" indent="-323850" algn="l" rtl="0">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From the diagram, we can see the low-level part of Flutter is an Engine </a:t>
            </a:r>
            <a:r>
              <a:rPr lang="en" sz="1500" b="1">
                <a:solidFill>
                  <a:schemeClr val="dk1"/>
                </a:solidFill>
                <a:latin typeface="Times New Roman"/>
                <a:ea typeface="Times New Roman"/>
                <a:cs typeface="Times New Roman"/>
                <a:sym typeface="Times New Roman"/>
              </a:rPr>
              <a:t>built in C++</a:t>
            </a:r>
            <a:r>
              <a:rPr lang="en" sz="1500">
                <a:solidFill>
                  <a:schemeClr val="dk1"/>
                </a:solidFill>
                <a:latin typeface="Times New Roman"/>
                <a:ea typeface="Times New Roman"/>
                <a:cs typeface="Times New Roman"/>
                <a:sym typeface="Times New Roman"/>
              </a:rPr>
              <a:t>. </a:t>
            </a:r>
            <a:endParaRPr sz="15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500">
              <a:solidFill>
                <a:schemeClr val="dk1"/>
              </a:solidFill>
              <a:latin typeface="Times New Roman"/>
              <a:ea typeface="Times New Roman"/>
              <a:cs typeface="Times New Roman"/>
              <a:sym typeface="Times New Roman"/>
            </a:endParaRPr>
          </a:p>
          <a:p>
            <a:pPr marL="457200" lvl="0" indent="-323850" algn="l" rtl="0">
              <a:spcBef>
                <a:spcPts val="0"/>
              </a:spcBef>
              <a:spcAft>
                <a:spcPts val="0"/>
              </a:spcAft>
              <a:buClr>
                <a:srgbClr val="090909"/>
              </a:buClr>
              <a:buSzPts val="1500"/>
              <a:buFont typeface="Times New Roman"/>
              <a:buChar char="●"/>
            </a:pPr>
            <a:r>
              <a:rPr lang="en" sz="1500">
                <a:solidFill>
                  <a:srgbClr val="090909"/>
                </a:solidFill>
                <a:highlight>
                  <a:srgbClr val="FFFFFF"/>
                </a:highlight>
                <a:latin typeface="Times New Roman"/>
                <a:ea typeface="Times New Roman"/>
                <a:cs typeface="Times New Roman"/>
                <a:sym typeface="Times New Roman"/>
              </a:rPr>
              <a:t>It provides libraries to handle animation, gestures, rendering, widgets and more. </a:t>
            </a:r>
            <a:endParaRPr sz="1500">
              <a:solidFill>
                <a:srgbClr val="090909"/>
              </a:solidFill>
              <a:highlight>
                <a:srgbClr val="FFFFFF"/>
              </a:highlight>
              <a:latin typeface="Times New Roman"/>
              <a:ea typeface="Times New Roman"/>
              <a:cs typeface="Times New Roman"/>
              <a:sym typeface="Times New Roman"/>
            </a:endParaRPr>
          </a:p>
          <a:p>
            <a:pPr marL="457200" lvl="0" indent="0" algn="l" rtl="0">
              <a:spcBef>
                <a:spcPts val="0"/>
              </a:spcBef>
              <a:spcAft>
                <a:spcPts val="0"/>
              </a:spcAft>
              <a:buNone/>
            </a:pPr>
            <a:endParaRPr sz="1500">
              <a:solidFill>
                <a:srgbClr val="090909"/>
              </a:solidFill>
              <a:highlight>
                <a:srgbClr val="FFFFFF"/>
              </a:highlight>
              <a:latin typeface="Times New Roman"/>
              <a:ea typeface="Times New Roman"/>
              <a:cs typeface="Times New Roman"/>
              <a:sym typeface="Times New Roman"/>
            </a:endParaRPr>
          </a:p>
          <a:p>
            <a:pPr marL="457200" lvl="0" indent="-323850" algn="l" rtl="0">
              <a:spcBef>
                <a:spcPts val="0"/>
              </a:spcBef>
              <a:spcAft>
                <a:spcPts val="0"/>
              </a:spcAft>
              <a:buClr>
                <a:srgbClr val="090909"/>
              </a:buClr>
              <a:buSzPts val="1500"/>
              <a:buFont typeface="Times New Roman"/>
              <a:buChar char="●"/>
            </a:pPr>
            <a:r>
              <a:rPr lang="en" sz="1500">
                <a:solidFill>
                  <a:srgbClr val="090909"/>
                </a:solidFill>
                <a:highlight>
                  <a:srgbClr val="FFFFFF"/>
                </a:highlight>
                <a:latin typeface="Times New Roman"/>
                <a:ea typeface="Times New Roman"/>
                <a:cs typeface="Times New Roman"/>
                <a:sym typeface="Times New Roman"/>
              </a:rPr>
              <a:t>With all this layer the developer can do more with less code by using elements on the top or go down to customize some behavior of its app</a:t>
            </a:r>
            <a:endParaRPr sz="1500">
              <a:solidFill>
                <a:srgbClr val="090909"/>
              </a:solidFill>
              <a:highlight>
                <a:srgbClr val="FFFFFF"/>
              </a:highlight>
              <a:latin typeface="Times New Roman"/>
              <a:ea typeface="Times New Roman"/>
              <a:cs typeface="Times New Roman"/>
              <a:sym typeface="Times New Roman"/>
            </a:endParaRPr>
          </a:p>
          <a:p>
            <a:pPr marL="457200" lvl="0" indent="0" algn="l" rtl="0">
              <a:spcBef>
                <a:spcPts val="0"/>
              </a:spcBef>
              <a:spcAft>
                <a:spcPts val="0"/>
              </a:spcAft>
              <a:buNone/>
            </a:pPr>
            <a:endParaRPr sz="1500">
              <a:solidFill>
                <a:srgbClr val="090909"/>
              </a:solidFill>
              <a:highlight>
                <a:srgbClr val="FFFFFF"/>
              </a:highlight>
              <a:latin typeface="Times New Roman"/>
              <a:ea typeface="Times New Roman"/>
              <a:cs typeface="Times New Roman"/>
              <a:sym typeface="Times New Roman"/>
            </a:endParaRPr>
          </a:p>
          <a:p>
            <a:pPr marL="457200" lvl="0" indent="-323850" algn="l" rtl="0">
              <a:spcBef>
                <a:spcPts val="0"/>
              </a:spcBef>
              <a:spcAft>
                <a:spcPts val="0"/>
              </a:spcAft>
              <a:buSzPts val="1500"/>
              <a:buFont typeface="Times New Roman"/>
              <a:buChar char="●"/>
            </a:pPr>
            <a:r>
              <a:rPr lang="en" sz="1500">
                <a:latin typeface="Times New Roman"/>
                <a:ea typeface="Times New Roman"/>
                <a:cs typeface="Times New Roman"/>
                <a:sym typeface="Times New Roman"/>
              </a:rPr>
              <a:t>Basic building block services and foundational classes, such as animation, gestures, and painting, offer commonly used abstractions over the underlying foundation.</a:t>
            </a: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457200" lvl="0" indent="-323850" algn="l" rtl="0">
              <a:spcBef>
                <a:spcPts val="0"/>
              </a:spcBef>
              <a:spcAft>
                <a:spcPts val="0"/>
              </a:spcAft>
              <a:buSzPts val="1500"/>
              <a:buFont typeface="Times New Roman"/>
              <a:buChar char="●"/>
            </a:pPr>
            <a:r>
              <a:rPr lang="en" sz="1500">
                <a:latin typeface="Times New Roman"/>
                <a:ea typeface="Times New Roman"/>
                <a:cs typeface="Times New Roman"/>
                <a:sym typeface="Times New Roman"/>
              </a:rPr>
              <a:t>The rendering layer brings forth an abstraction for working with layout and building a tree of renderable objects.</a:t>
            </a:r>
            <a:endParaRPr sz="1600">
              <a:solidFill>
                <a:schemeClr val="dk1"/>
              </a:solidFill>
              <a:highlight>
                <a:srgbClr val="F9F9F9"/>
              </a:highlight>
              <a:latin typeface="Times New Roman"/>
              <a:ea typeface="Times New Roman"/>
              <a:cs typeface="Times New Roman"/>
              <a:sym typeface="Times New Roman"/>
            </a:endParaRPr>
          </a:p>
          <a:p>
            <a:pPr marL="457200" lvl="0" indent="0" algn="l" rtl="0">
              <a:spcBef>
                <a:spcPts val="0"/>
              </a:spcBef>
              <a:spcAft>
                <a:spcPts val="0"/>
              </a:spcAft>
              <a:buNone/>
            </a:pPr>
            <a:endParaRPr sz="1500">
              <a:solidFill>
                <a:schemeClr val="dk1"/>
              </a:solidFill>
              <a:highlight>
                <a:srgbClr val="F9F9F9"/>
              </a:highlight>
              <a:latin typeface="Times New Roman"/>
              <a:ea typeface="Times New Roman"/>
              <a:cs typeface="Times New Roman"/>
              <a:sym typeface="Times New Roman"/>
            </a:endParaRPr>
          </a:p>
        </p:txBody>
      </p:sp>
      <p:pic>
        <p:nvPicPr>
          <p:cNvPr id="152" name="Google Shape;152;p23"/>
          <p:cNvPicPr preferRelativeResize="0"/>
          <p:nvPr/>
        </p:nvPicPr>
        <p:blipFill>
          <a:blip r:embed="rId3">
            <a:alphaModFix/>
          </a:blip>
          <a:stretch>
            <a:fillRect/>
          </a:stretch>
        </p:blipFill>
        <p:spPr>
          <a:xfrm>
            <a:off x="58400" y="0"/>
            <a:ext cx="885534" cy="918825"/>
          </a:xfrm>
          <a:prstGeom prst="rect">
            <a:avLst/>
          </a:prstGeom>
          <a:noFill/>
          <a:ln>
            <a:noFill/>
          </a:ln>
        </p:spPr>
      </p:pic>
      <p:pic>
        <p:nvPicPr>
          <p:cNvPr id="153" name="Google Shape;153;p23"/>
          <p:cNvPicPr preferRelativeResize="0"/>
          <p:nvPr/>
        </p:nvPicPr>
        <p:blipFill>
          <a:blip r:embed="rId4">
            <a:alphaModFix/>
          </a:blip>
          <a:stretch>
            <a:fillRect/>
          </a:stretch>
        </p:blipFill>
        <p:spPr>
          <a:xfrm>
            <a:off x="8020575" y="0"/>
            <a:ext cx="1123425" cy="918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
        <p:nvSpPr>
          <p:cNvPr id="159" name="Google Shape;159;p24"/>
          <p:cNvSpPr txBox="1"/>
          <p:nvPr/>
        </p:nvSpPr>
        <p:spPr>
          <a:xfrm>
            <a:off x="322350" y="1121200"/>
            <a:ext cx="8451000" cy="35418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The widgets layer introduces the reactive programming model. Each class in the widgets layer corresponds with a render object in the rendering layer. Besides, the widgets layer allows defining combinations of reusable classes.</a:t>
            </a:r>
            <a:endParaRPr sz="1500">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1500">
              <a:latin typeface="Times New Roman"/>
              <a:ea typeface="Times New Roman"/>
              <a:cs typeface="Times New Roman"/>
              <a:sym typeface="Times New Roman"/>
            </a:endParaRPr>
          </a:p>
          <a:p>
            <a:pPr marL="457200" lvl="0" indent="-323850" algn="l" rtl="0">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The Cupertino and Material libraries provide all-inclusive sets of controls that implement the iOS or Material design languages through the use of the widget layer composition.</a:t>
            </a:r>
            <a:endParaRPr sz="1600">
              <a:solidFill>
                <a:schemeClr val="dk1"/>
              </a:solidFill>
              <a:highlight>
                <a:srgbClr val="F9F9F9"/>
              </a:highlight>
              <a:latin typeface="Times New Roman"/>
              <a:ea typeface="Times New Roman"/>
              <a:cs typeface="Times New Roman"/>
              <a:sym typeface="Times New Roman"/>
            </a:endParaRPr>
          </a:p>
          <a:p>
            <a:pPr marL="0" lvl="0" indent="0" algn="l" rtl="0">
              <a:lnSpc>
                <a:spcPct val="132000"/>
              </a:lnSpc>
              <a:spcBef>
                <a:spcPts val="2400"/>
              </a:spcBef>
              <a:spcAft>
                <a:spcPts val="0"/>
              </a:spcAft>
              <a:buNone/>
            </a:pPr>
            <a:endParaRPr sz="1500">
              <a:solidFill>
                <a:schemeClr val="dk1"/>
              </a:solidFill>
              <a:highlight>
                <a:srgbClr val="F9F9F9"/>
              </a:highlight>
            </a:endParaRPr>
          </a:p>
          <a:p>
            <a:pPr marL="0" lvl="0" indent="0" algn="l" rtl="0">
              <a:lnSpc>
                <a:spcPct val="132000"/>
              </a:lnSpc>
              <a:spcBef>
                <a:spcPts val="2400"/>
              </a:spcBef>
              <a:spcAft>
                <a:spcPts val="0"/>
              </a:spcAft>
              <a:buNone/>
            </a:pPr>
            <a:endParaRPr sz="1500">
              <a:solidFill>
                <a:schemeClr val="dk1"/>
              </a:solidFill>
              <a:highlight>
                <a:srgbClr val="F9F9F9"/>
              </a:highlight>
            </a:endParaRPr>
          </a:p>
          <a:p>
            <a:pPr marL="0" lvl="0" indent="0" algn="l" rtl="0">
              <a:lnSpc>
                <a:spcPct val="132000"/>
              </a:lnSpc>
              <a:spcBef>
                <a:spcPts val="2400"/>
              </a:spcBef>
              <a:spcAft>
                <a:spcPts val="2400"/>
              </a:spcAft>
              <a:buClr>
                <a:schemeClr val="dk1"/>
              </a:buClr>
              <a:buSzPts val="1100"/>
              <a:buFont typeface="Arial"/>
              <a:buNone/>
            </a:pPr>
            <a:endParaRPr sz="1500">
              <a:solidFill>
                <a:schemeClr val="dk1"/>
              </a:solidFill>
              <a:highlight>
                <a:srgbClr val="F9F9F9"/>
              </a:highlight>
            </a:endParaRPr>
          </a:p>
        </p:txBody>
      </p:sp>
      <p:pic>
        <p:nvPicPr>
          <p:cNvPr id="160" name="Google Shape;160;p24"/>
          <p:cNvPicPr preferRelativeResize="0"/>
          <p:nvPr/>
        </p:nvPicPr>
        <p:blipFill>
          <a:blip r:embed="rId3">
            <a:alphaModFix/>
          </a:blip>
          <a:stretch>
            <a:fillRect/>
          </a:stretch>
        </p:blipFill>
        <p:spPr>
          <a:xfrm>
            <a:off x="58400" y="0"/>
            <a:ext cx="885534" cy="918825"/>
          </a:xfrm>
          <a:prstGeom prst="rect">
            <a:avLst/>
          </a:prstGeom>
          <a:noFill/>
          <a:ln>
            <a:noFill/>
          </a:ln>
        </p:spPr>
      </p:pic>
      <p:pic>
        <p:nvPicPr>
          <p:cNvPr id="161" name="Google Shape;161;p24"/>
          <p:cNvPicPr preferRelativeResize="0"/>
          <p:nvPr/>
        </p:nvPicPr>
        <p:blipFill>
          <a:blip r:embed="rId4">
            <a:alphaModFix/>
          </a:blip>
          <a:stretch>
            <a:fillRect/>
          </a:stretch>
        </p:blipFill>
        <p:spPr>
          <a:xfrm>
            <a:off x="8020575" y="0"/>
            <a:ext cx="1123425" cy="918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pic>
        <p:nvPicPr>
          <p:cNvPr id="167" name="Google Shape;167;p25"/>
          <p:cNvPicPr preferRelativeResize="0"/>
          <p:nvPr/>
        </p:nvPicPr>
        <p:blipFill>
          <a:blip r:embed="rId3">
            <a:alphaModFix/>
          </a:blip>
          <a:stretch>
            <a:fillRect/>
          </a:stretch>
        </p:blipFill>
        <p:spPr>
          <a:xfrm>
            <a:off x="58400" y="0"/>
            <a:ext cx="885534" cy="918825"/>
          </a:xfrm>
          <a:prstGeom prst="rect">
            <a:avLst/>
          </a:prstGeom>
          <a:noFill/>
          <a:ln>
            <a:noFill/>
          </a:ln>
        </p:spPr>
      </p:pic>
      <p:pic>
        <p:nvPicPr>
          <p:cNvPr id="168" name="Google Shape;168;p25"/>
          <p:cNvPicPr preferRelativeResize="0"/>
          <p:nvPr/>
        </p:nvPicPr>
        <p:blipFill>
          <a:blip r:embed="rId4">
            <a:alphaModFix/>
          </a:blip>
          <a:stretch>
            <a:fillRect/>
          </a:stretch>
        </p:blipFill>
        <p:spPr>
          <a:xfrm>
            <a:off x="8020575" y="0"/>
            <a:ext cx="1123425" cy="918825"/>
          </a:xfrm>
          <a:prstGeom prst="rect">
            <a:avLst/>
          </a:prstGeom>
          <a:noFill/>
          <a:ln>
            <a:noFill/>
          </a:ln>
        </p:spPr>
      </p:pic>
      <p:sp>
        <p:nvSpPr>
          <p:cNvPr id="169" name="Google Shape;169;p25"/>
          <p:cNvSpPr txBox="1"/>
          <p:nvPr/>
        </p:nvSpPr>
        <p:spPr>
          <a:xfrm>
            <a:off x="1096325" y="715550"/>
            <a:ext cx="5521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dirty="0">
                <a:latin typeface="Times New Roman" panose="02020603050405020304" pitchFamily="18" charset="0"/>
                <a:cs typeface="Times New Roman" panose="02020603050405020304" pitchFamily="18" charset="0"/>
              </a:rPr>
              <a:t>Basic Widgets:</a:t>
            </a:r>
            <a:endParaRPr sz="1800" b="1" dirty="0">
              <a:latin typeface="Times New Roman" panose="02020603050405020304" pitchFamily="18" charset="0"/>
              <a:cs typeface="Times New Roman" panose="02020603050405020304" pitchFamily="18" charset="0"/>
            </a:endParaRPr>
          </a:p>
        </p:txBody>
      </p:sp>
      <p:sp>
        <p:nvSpPr>
          <p:cNvPr id="170" name="Google Shape;170;p25"/>
          <p:cNvSpPr txBox="1"/>
          <p:nvPr/>
        </p:nvSpPr>
        <p:spPr>
          <a:xfrm>
            <a:off x="943934" y="1177250"/>
            <a:ext cx="7935600" cy="3848100"/>
          </a:xfrm>
          <a:prstGeom prst="rect">
            <a:avLst/>
          </a:prstGeom>
          <a:noFill/>
          <a:ln>
            <a:noFill/>
          </a:ln>
        </p:spPr>
        <p:txBody>
          <a:bodyPr spcFirstLastPara="1" wrap="square" lIns="91425" tIns="91425" rIns="91425" bIns="91425" anchor="t" anchorCtr="0">
            <a:spAutoFit/>
          </a:bodyPr>
          <a:lstStyle/>
          <a:p>
            <a:pPr marL="139700" marR="609600" lvl="0" indent="0" algn="just" rtl="0">
              <a:lnSpc>
                <a:spcPct val="100000"/>
              </a:lnSpc>
              <a:spcBef>
                <a:spcPts val="0"/>
              </a:spcBef>
              <a:spcAft>
                <a:spcPts val="0"/>
              </a:spcAft>
              <a:buNone/>
            </a:pPr>
            <a:r>
              <a:rPr lang="en" dirty="0">
                <a:solidFill>
                  <a:srgbClr val="090909"/>
                </a:solidFill>
                <a:highlight>
                  <a:srgbClr val="FFFFFF"/>
                </a:highlight>
                <a:latin typeface="Times New Roman"/>
                <a:ea typeface="Times New Roman"/>
                <a:cs typeface="Times New Roman"/>
                <a:sym typeface="Times New Roman"/>
              </a:rPr>
              <a:t>In Flutter, everything is a widget nested inside another widget. It comes with beautiful, customizable widgets and we can control the behavior of each widget and also styling becomes easy.</a:t>
            </a:r>
            <a:endParaRPr dirty="0">
              <a:solidFill>
                <a:srgbClr val="090909"/>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dirty="0">
                <a:solidFill>
                  <a:srgbClr val="090909"/>
                </a:solidFill>
                <a:highlight>
                  <a:srgbClr val="FFFFFF"/>
                </a:highlight>
                <a:latin typeface="Times New Roman"/>
                <a:ea typeface="Times New Roman"/>
                <a:cs typeface="Times New Roman"/>
                <a:sym typeface="Times New Roman"/>
              </a:rPr>
              <a:t>  </a:t>
            </a:r>
            <a:endParaRPr dirty="0">
              <a:solidFill>
                <a:srgbClr val="090909"/>
              </a:solidFill>
              <a:highlight>
                <a:srgbClr val="FFFFFF"/>
              </a:highlight>
              <a:latin typeface="Times New Roman"/>
              <a:ea typeface="Times New Roman"/>
              <a:cs typeface="Times New Roman"/>
              <a:sym typeface="Times New Roman"/>
            </a:endParaRPr>
          </a:p>
          <a:p>
            <a:pPr marL="457200" lvl="0" indent="-317500" algn="l" rtl="0">
              <a:lnSpc>
                <a:spcPct val="150000"/>
              </a:lnSpc>
              <a:spcBef>
                <a:spcPts val="0"/>
              </a:spcBef>
              <a:spcAft>
                <a:spcPts val="0"/>
              </a:spcAft>
              <a:buSzPts val="1400"/>
              <a:buFont typeface="Times New Roman"/>
              <a:buChar char="●"/>
            </a:pPr>
            <a:r>
              <a:rPr lang="en" dirty="0">
                <a:latin typeface="Times New Roman"/>
                <a:ea typeface="Times New Roman"/>
                <a:cs typeface="Times New Roman"/>
                <a:sym typeface="Times New Roman"/>
              </a:rPr>
              <a:t>Text</a:t>
            </a:r>
            <a:endParaRPr dirty="0">
              <a:latin typeface="Times New Roman"/>
              <a:ea typeface="Times New Roman"/>
              <a:cs typeface="Times New Roman"/>
              <a:sym typeface="Times New Roman"/>
            </a:endParaRPr>
          </a:p>
          <a:p>
            <a:pPr marL="457200" lvl="0" indent="-317500" algn="l" rtl="0">
              <a:lnSpc>
                <a:spcPct val="150000"/>
              </a:lnSpc>
              <a:spcBef>
                <a:spcPts val="0"/>
              </a:spcBef>
              <a:spcAft>
                <a:spcPts val="0"/>
              </a:spcAft>
              <a:buSzPts val="1400"/>
              <a:buFont typeface="Times New Roman"/>
              <a:buChar char="●"/>
            </a:pPr>
            <a:r>
              <a:rPr lang="en" dirty="0">
                <a:latin typeface="Times New Roman"/>
                <a:ea typeface="Times New Roman"/>
                <a:cs typeface="Times New Roman"/>
                <a:sym typeface="Times New Roman"/>
              </a:rPr>
              <a:t>Row</a:t>
            </a:r>
            <a:endParaRPr dirty="0">
              <a:latin typeface="Times New Roman"/>
              <a:ea typeface="Times New Roman"/>
              <a:cs typeface="Times New Roman"/>
              <a:sym typeface="Times New Roman"/>
            </a:endParaRPr>
          </a:p>
          <a:p>
            <a:pPr marL="457200" lvl="0" indent="-317500" algn="l" rtl="0">
              <a:lnSpc>
                <a:spcPct val="150000"/>
              </a:lnSpc>
              <a:spcBef>
                <a:spcPts val="0"/>
              </a:spcBef>
              <a:spcAft>
                <a:spcPts val="0"/>
              </a:spcAft>
              <a:buSzPts val="1400"/>
              <a:buFont typeface="Times New Roman"/>
              <a:buChar char="●"/>
            </a:pPr>
            <a:r>
              <a:rPr lang="en" dirty="0">
                <a:latin typeface="Times New Roman"/>
                <a:ea typeface="Times New Roman"/>
                <a:cs typeface="Times New Roman"/>
                <a:sym typeface="Times New Roman"/>
              </a:rPr>
              <a:t>Column</a:t>
            </a:r>
            <a:endParaRPr dirty="0">
              <a:latin typeface="Times New Roman"/>
              <a:ea typeface="Times New Roman"/>
              <a:cs typeface="Times New Roman"/>
              <a:sym typeface="Times New Roman"/>
            </a:endParaRPr>
          </a:p>
          <a:p>
            <a:pPr marL="457200" lvl="0" indent="-317500" algn="l" rtl="0">
              <a:lnSpc>
                <a:spcPct val="150000"/>
              </a:lnSpc>
              <a:spcBef>
                <a:spcPts val="0"/>
              </a:spcBef>
              <a:spcAft>
                <a:spcPts val="0"/>
              </a:spcAft>
              <a:buSzPts val="1400"/>
              <a:buFont typeface="Times New Roman"/>
              <a:buChar char="●"/>
            </a:pPr>
            <a:r>
              <a:rPr lang="en" dirty="0">
                <a:latin typeface="Times New Roman"/>
                <a:ea typeface="Times New Roman"/>
                <a:cs typeface="Times New Roman"/>
                <a:sym typeface="Times New Roman"/>
              </a:rPr>
              <a:t>Image</a:t>
            </a:r>
            <a:endParaRPr dirty="0">
              <a:latin typeface="Times New Roman"/>
              <a:ea typeface="Times New Roman"/>
              <a:cs typeface="Times New Roman"/>
              <a:sym typeface="Times New Roman"/>
            </a:endParaRPr>
          </a:p>
          <a:p>
            <a:pPr marL="457200" lvl="0" indent="-317500" algn="l" rtl="0">
              <a:lnSpc>
                <a:spcPct val="150000"/>
              </a:lnSpc>
              <a:spcBef>
                <a:spcPts val="0"/>
              </a:spcBef>
              <a:spcAft>
                <a:spcPts val="0"/>
              </a:spcAft>
              <a:buSzPts val="1400"/>
              <a:buFont typeface="Times New Roman"/>
              <a:buChar char="●"/>
            </a:pPr>
            <a:r>
              <a:rPr lang="en" dirty="0">
                <a:latin typeface="Times New Roman"/>
                <a:ea typeface="Times New Roman"/>
                <a:cs typeface="Times New Roman"/>
                <a:sym typeface="Times New Roman"/>
              </a:rPr>
              <a:t>Icon</a:t>
            </a:r>
            <a:endParaRPr dirty="0">
              <a:latin typeface="Times New Roman"/>
              <a:ea typeface="Times New Roman"/>
              <a:cs typeface="Times New Roman"/>
              <a:sym typeface="Times New Roman"/>
            </a:endParaRPr>
          </a:p>
          <a:p>
            <a:pPr marL="457200" lvl="0" indent="-317500" algn="l" rtl="0">
              <a:lnSpc>
                <a:spcPct val="150000"/>
              </a:lnSpc>
              <a:spcBef>
                <a:spcPts val="0"/>
              </a:spcBef>
              <a:spcAft>
                <a:spcPts val="0"/>
              </a:spcAft>
              <a:buSzPts val="1400"/>
              <a:buFont typeface="Times New Roman"/>
              <a:buChar char="●"/>
            </a:pPr>
            <a:r>
              <a:rPr lang="en" dirty="0">
                <a:latin typeface="Times New Roman"/>
                <a:ea typeface="Times New Roman"/>
                <a:cs typeface="Times New Roman"/>
                <a:sym typeface="Times New Roman"/>
              </a:rPr>
              <a:t>Scaffold </a:t>
            </a:r>
            <a:endParaRPr dirty="0">
              <a:latin typeface="Times New Roman"/>
              <a:ea typeface="Times New Roman"/>
              <a:cs typeface="Times New Roman"/>
              <a:sym typeface="Times New Roman"/>
            </a:endParaRPr>
          </a:p>
          <a:p>
            <a:pPr marL="457200" lvl="0" indent="-317500" algn="l" rtl="0">
              <a:lnSpc>
                <a:spcPct val="150000"/>
              </a:lnSpc>
              <a:spcBef>
                <a:spcPts val="0"/>
              </a:spcBef>
              <a:spcAft>
                <a:spcPts val="0"/>
              </a:spcAft>
              <a:buSzPts val="1400"/>
              <a:buFont typeface="Times New Roman"/>
              <a:buChar char="●"/>
            </a:pPr>
            <a:r>
              <a:rPr lang="en" dirty="0">
                <a:latin typeface="Times New Roman"/>
                <a:ea typeface="Times New Roman"/>
                <a:cs typeface="Times New Roman"/>
                <a:sym typeface="Times New Roman"/>
              </a:rPr>
              <a:t>Button</a:t>
            </a:r>
            <a:endParaRPr dirty="0">
              <a:latin typeface="Times New Roman"/>
              <a:ea typeface="Times New Roman"/>
              <a:cs typeface="Times New Roman"/>
              <a:sym typeface="Times New Roman"/>
            </a:endParaRPr>
          </a:p>
          <a:p>
            <a:pPr marL="457200" lvl="0" indent="-317500" algn="l" rtl="0">
              <a:lnSpc>
                <a:spcPct val="150000"/>
              </a:lnSpc>
              <a:spcBef>
                <a:spcPts val="0"/>
              </a:spcBef>
              <a:spcAft>
                <a:spcPts val="0"/>
              </a:spcAft>
              <a:buSzPts val="1400"/>
              <a:buFont typeface="Times New Roman"/>
              <a:buChar char="●"/>
            </a:pPr>
            <a:r>
              <a:rPr lang="en" dirty="0">
                <a:latin typeface="Times New Roman"/>
                <a:ea typeface="Times New Roman"/>
                <a:cs typeface="Times New Roman"/>
                <a:sym typeface="Times New Roman"/>
              </a:rPr>
              <a:t>AppBar</a:t>
            </a:r>
            <a:endParaRPr dirty="0">
              <a:latin typeface="Times New Roman"/>
              <a:ea typeface="Times New Roman"/>
              <a:cs typeface="Times New Roman"/>
              <a:sym typeface="Times New Roman"/>
            </a:endParaRPr>
          </a:p>
          <a:p>
            <a:pPr marL="457200" lvl="0" indent="-317500" algn="l" rtl="0">
              <a:lnSpc>
                <a:spcPct val="150000"/>
              </a:lnSpc>
              <a:spcBef>
                <a:spcPts val="0"/>
              </a:spcBef>
              <a:spcAft>
                <a:spcPts val="0"/>
              </a:spcAft>
              <a:buSzPts val="1400"/>
              <a:buFont typeface="Times New Roman"/>
              <a:buChar char="●"/>
            </a:pPr>
            <a:r>
              <a:rPr lang="en" dirty="0">
                <a:latin typeface="Times New Roman"/>
                <a:ea typeface="Times New Roman"/>
                <a:cs typeface="Times New Roman"/>
                <a:sym typeface="Times New Roman"/>
              </a:rPr>
              <a:t>Container</a:t>
            </a:r>
            <a:endParaRPr dirty="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pic>
        <p:nvPicPr>
          <p:cNvPr id="176" name="Google Shape;176;p26"/>
          <p:cNvPicPr preferRelativeResize="0"/>
          <p:nvPr/>
        </p:nvPicPr>
        <p:blipFill>
          <a:blip r:embed="rId3">
            <a:alphaModFix/>
          </a:blip>
          <a:stretch>
            <a:fillRect/>
          </a:stretch>
        </p:blipFill>
        <p:spPr>
          <a:xfrm>
            <a:off x="58400" y="0"/>
            <a:ext cx="885534" cy="918825"/>
          </a:xfrm>
          <a:prstGeom prst="rect">
            <a:avLst/>
          </a:prstGeom>
          <a:noFill/>
          <a:ln>
            <a:noFill/>
          </a:ln>
        </p:spPr>
      </p:pic>
      <p:pic>
        <p:nvPicPr>
          <p:cNvPr id="177" name="Google Shape;177;p26"/>
          <p:cNvPicPr preferRelativeResize="0"/>
          <p:nvPr/>
        </p:nvPicPr>
        <p:blipFill>
          <a:blip r:embed="rId4">
            <a:alphaModFix/>
          </a:blip>
          <a:stretch>
            <a:fillRect/>
          </a:stretch>
        </p:blipFill>
        <p:spPr>
          <a:xfrm>
            <a:off x="8020575" y="0"/>
            <a:ext cx="1123425" cy="918825"/>
          </a:xfrm>
          <a:prstGeom prst="rect">
            <a:avLst/>
          </a:prstGeom>
          <a:noFill/>
          <a:ln>
            <a:noFill/>
          </a:ln>
        </p:spPr>
      </p:pic>
      <p:sp>
        <p:nvSpPr>
          <p:cNvPr id="178" name="Google Shape;178;p26"/>
          <p:cNvSpPr txBox="1"/>
          <p:nvPr/>
        </p:nvSpPr>
        <p:spPr>
          <a:xfrm>
            <a:off x="2144300" y="241725"/>
            <a:ext cx="64890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dirty="0">
                <a:solidFill>
                  <a:srgbClr val="2F5597"/>
                </a:solidFill>
                <a:latin typeface="Times New Roman"/>
                <a:ea typeface="Times New Roman"/>
                <a:cs typeface="Times New Roman"/>
                <a:sym typeface="Times New Roman"/>
              </a:rPr>
              <a:t>IMPLEMENTATION</a:t>
            </a:r>
            <a:endParaRPr sz="2800" b="1" dirty="0">
              <a:solidFill>
                <a:srgbClr val="2F5597"/>
              </a:solidFill>
              <a:latin typeface="Times New Roman"/>
              <a:ea typeface="Times New Roman"/>
              <a:cs typeface="Times New Roman"/>
              <a:sym typeface="Times New Roman"/>
            </a:endParaRPr>
          </a:p>
        </p:txBody>
      </p:sp>
      <p:sp>
        <p:nvSpPr>
          <p:cNvPr id="179" name="Google Shape;179;p26"/>
          <p:cNvSpPr txBox="1"/>
          <p:nvPr/>
        </p:nvSpPr>
        <p:spPr>
          <a:xfrm>
            <a:off x="462500" y="1429525"/>
            <a:ext cx="8016600" cy="3312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chemeClr val="dk1"/>
                </a:solidFill>
                <a:latin typeface="Times New Roman"/>
                <a:ea typeface="Times New Roman"/>
                <a:cs typeface="Times New Roman"/>
                <a:sym typeface="Times New Roman"/>
              </a:rPr>
              <a:t>About Visual Studio Code </a:t>
            </a:r>
            <a:endParaRPr sz="1500" b="1">
              <a:solidFill>
                <a:schemeClr val="dk1"/>
              </a:solidFill>
              <a:latin typeface="Times New Roman"/>
              <a:ea typeface="Times New Roman"/>
              <a:cs typeface="Times New Roman"/>
              <a:sym typeface="Times New Roman"/>
            </a:endParaRPr>
          </a:p>
          <a:p>
            <a:pPr marL="0" lvl="0" indent="0" algn="just" rtl="0">
              <a:lnSpc>
                <a:spcPct val="100000"/>
              </a:lnSpc>
              <a:spcBef>
                <a:spcPts val="800"/>
              </a:spcBef>
              <a:spcAft>
                <a:spcPts val="0"/>
              </a:spcAft>
              <a:buClr>
                <a:schemeClr val="dk1"/>
              </a:buClr>
              <a:buSzPts val="1100"/>
              <a:buFont typeface="Arial"/>
              <a:buNone/>
            </a:pPr>
            <a:r>
              <a:rPr lang="en" sz="1500">
                <a:solidFill>
                  <a:srgbClr val="202122"/>
                </a:solidFill>
                <a:highlight>
                  <a:srgbClr val="FFFFFF"/>
                </a:highlight>
                <a:latin typeface="Times New Roman"/>
                <a:ea typeface="Times New Roman"/>
                <a:cs typeface="Times New Roman"/>
                <a:sym typeface="Times New Roman"/>
              </a:rPr>
              <a:t>Visual Studio Code</a:t>
            </a:r>
            <a:r>
              <a:rPr lang="en" sz="1500" b="1">
                <a:solidFill>
                  <a:srgbClr val="202122"/>
                </a:solidFill>
                <a:highlight>
                  <a:srgbClr val="FFFFFF"/>
                </a:highlight>
                <a:latin typeface="Times New Roman"/>
                <a:ea typeface="Times New Roman"/>
                <a:cs typeface="Times New Roman"/>
                <a:sym typeface="Times New Roman"/>
              </a:rPr>
              <a:t> </a:t>
            </a:r>
            <a:r>
              <a:rPr lang="en" sz="1500">
                <a:solidFill>
                  <a:srgbClr val="202122"/>
                </a:solidFill>
                <a:highlight>
                  <a:srgbClr val="FFFFFF"/>
                </a:highlight>
                <a:latin typeface="Times New Roman"/>
                <a:ea typeface="Times New Roman"/>
                <a:cs typeface="Times New Roman"/>
                <a:sym typeface="Times New Roman"/>
              </a:rPr>
              <a:t>is a</a:t>
            </a:r>
            <a:r>
              <a:rPr lang="en" sz="1500" b="1">
                <a:solidFill>
                  <a:srgbClr val="202122"/>
                </a:solidFill>
                <a:highlight>
                  <a:srgbClr val="FFFFFF"/>
                </a:highlight>
                <a:latin typeface="Times New Roman"/>
                <a:ea typeface="Times New Roman"/>
                <a:cs typeface="Times New Roman"/>
                <a:sym typeface="Times New Roman"/>
              </a:rPr>
              <a:t> </a:t>
            </a:r>
            <a:r>
              <a:rPr lang="en" sz="1500">
                <a:solidFill>
                  <a:schemeClr val="dk1"/>
                </a:solidFill>
                <a:highlight>
                  <a:srgbClr val="FFFFFF"/>
                </a:highlight>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source-code editor</a:t>
            </a:r>
            <a:r>
              <a:rPr lang="en" sz="1500" b="1">
                <a:solidFill>
                  <a:srgbClr val="202122"/>
                </a:solidFill>
                <a:highlight>
                  <a:srgbClr val="FFFFFF"/>
                </a:highlight>
                <a:latin typeface="Times New Roman"/>
                <a:ea typeface="Times New Roman"/>
                <a:cs typeface="Times New Roman"/>
                <a:sym typeface="Times New Roman"/>
              </a:rPr>
              <a:t> </a:t>
            </a:r>
            <a:r>
              <a:rPr lang="en" sz="1500">
                <a:solidFill>
                  <a:srgbClr val="202122"/>
                </a:solidFill>
                <a:highlight>
                  <a:srgbClr val="FFFFFF"/>
                </a:highlight>
                <a:latin typeface="Times New Roman"/>
                <a:ea typeface="Times New Roman"/>
                <a:cs typeface="Times New Roman"/>
                <a:sym typeface="Times New Roman"/>
              </a:rPr>
              <a:t>made by</a:t>
            </a:r>
            <a:r>
              <a:rPr lang="en" sz="1500" b="1">
                <a:solidFill>
                  <a:srgbClr val="202122"/>
                </a:solidFill>
                <a:highlight>
                  <a:srgbClr val="FFFFFF"/>
                </a:highlight>
                <a:latin typeface="Times New Roman"/>
                <a:ea typeface="Times New Roman"/>
                <a:cs typeface="Times New Roman"/>
                <a:sym typeface="Times New Roman"/>
              </a:rPr>
              <a:t> </a:t>
            </a:r>
            <a:r>
              <a:rPr lang="en" sz="1500">
                <a:solidFill>
                  <a:schemeClr val="dk1"/>
                </a:solidFill>
                <a:highlight>
                  <a:srgbClr val="FFFFFF"/>
                </a:highlight>
                <a:uFill>
                  <a:noFill/>
                </a:u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Microsoft</a:t>
            </a:r>
            <a:r>
              <a:rPr lang="en" sz="1500">
                <a:solidFill>
                  <a:schemeClr val="dk1"/>
                </a:solidFill>
                <a:highlight>
                  <a:srgbClr val="FFFFFF"/>
                </a:highlight>
                <a:latin typeface="Times New Roman"/>
                <a:ea typeface="Times New Roman"/>
                <a:cs typeface="Times New Roman"/>
                <a:sym typeface="Times New Roman"/>
              </a:rPr>
              <a:t> for </a:t>
            </a:r>
            <a:r>
              <a:rPr lang="en" sz="1500">
                <a:solidFill>
                  <a:schemeClr val="dk1"/>
                </a:solidFill>
                <a:highlight>
                  <a:srgbClr val="FFFFFF"/>
                </a:highlight>
                <a:uFill>
                  <a:noFill/>
                </a:u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Windows</a:t>
            </a:r>
            <a:r>
              <a:rPr lang="en" sz="1500">
                <a:solidFill>
                  <a:schemeClr val="dk1"/>
                </a:solidFill>
                <a:highlight>
                  <a:srgbClr val="FFFFFF"/>
                </a:highlight>
                <a:latin typeface="Times New Roman"/>
                <a:ea typeface="Times New Roman"/>
                <a:cs typeface="Times New Roman"/>
                <a:sym typeface="Times New Roman"/>
              </a:rPr>
              <a:t>, </a:t>
            </a:r>
            <a:r>
              <a:rPr lang="en" sz="1500">
                <a:solidFill>
                  <a:schemeClr val="dk1"/>
                </a:solidFill>
                <a:highlight>
                  <a:srgbClr val="FFFFFF"/>
                </a:highlight>
                <a:uFill>
                  <a:noFill/>
                </a:uFill>
                <a:latin typeface="Times New Roman"/>
                <a:ea typeface="Times New Roman"/>
                <a:cs typeface="Times New Roman"/>
                <a:sym typeface="Times New Roman"/>
                <a:hlinkClick r:id="rId8">
                  <a:extLst>
                    <a:ext uri="{A12FA001-AC4F-418D-AE19-62706E023703}">
                      <ahyp:hlinkClr xmlns:ahyp="http://schemas.microsoft.com/office/drawing/2018/hyperlinkcolor" val="tx"/>
                    </a:ext>
                  </a:extLst>
                </a:hlinkClick>
              </a:rPr>
              <a:t>Linux</a:t>
            </a:r>
            <a:r>
              <a:rPr lang="en" sz="1500">
                <a:solidFill>
                  <a:schemeClr val="dk1"/>
                </a:solidFill>
                <a:highlight>
                  <a:srgbClr val="FFFFFF"/>
                </a:highlight>
                <a:latin typeface="Times New Roman"/>
                <a:ea typeface="Times New Roman"/>
                <a:cs typeface="Times New Roman"/>
                <a:sym typeface="Times New Roman"/>
              </a:rPr>
              <a:t> and </a:t>
            </a:r>
            <a:r>
              <a:rPr lang="en" sz="1500">
                <a:solidFill>
                  <a:schemeClr val="dk1"/>
                </a:solidFill>
                <a:highlight>
                  <a:srgbClr val="FFFFFF"/>
                </a:highlight>
                <a:uFill>
                  <a:noFill/>
                </a:uFill>
                <a:latin typeface="Times New Roman"/>
                <a:ea typeface="Times New Roman"/>
                <a:cs typeface="Times New Roman"/>
                <a:sym typeface="Times New Roman"/>
                <a:hlinkClick r:id="rId9">
                  <a:extLst>
                    <a:ext uri="{A12FA001-AC4F-418D-AE19-62706E023703}">
                      <ahyp:hlinkClr xmlns:ahyp="http://schemas.microsoft.com/office/drawing/2018/hyperlinkcolor" val="tx"/>
                    </a:ext>
                  </a:extLst>
                </a:hlinkClick>
              </a:rPr>
              <a:t>macOS</a:t>
            </a:r>
            <a:r>
              <a:rPr lang="en" sz="1500">
                <a:solidFill>
                  <a:schemeClr val="dk1"/>
                </a:solidFill>
                <a:highlight>
                  <a:srgbClr val="FFFFFF"/>
                </a:highlight>
                <a:latin typeface="Times New Roman"/>
                <a:ea typeface="Times New Roman"/>
                <a:cs typeface="Times New Roman"/>
                <a:sym typeface="Times New Roman"/>
              </a:rPr>
              <a:t>.</a:t>
            </a:r>
            <a:r>
              <a:rPr lang="en" sz="1500" b="1">
                <a:solidFill>
                  <a:srgbClr val="202122"/>
                </a:solidFill>
                <a:highlight>
                  <a:srgbClr val="FFFFFF"/>
                </a:highlight>
                <a:latin typeface="Times New Roman"/>
                <a:ea typeface="Times New Roman"/>
                <a:cs typeface="Times New Roman"/>
                <a:sym typeface="Times New Roman"/>
              </a:rPr>
              <a:t>   </a:t>
            </a:r>
            <a:endParaRPr sz="1500" b="1">
              <a:solidFill>
                <a:srgbClr val="202122"/>
              </a:solidFill>
              <a:highlight>
                <a:srgbClr val="FFFFFF"/>
              </a:highlight>
              <a:latin typeface="Times New Roman"/>
              <a:ea typeface="Times New Roman"/>
              <a:cs typeface="Times New Roman"/>
              <a:sym typeface="Times New Roman"/>
            </a:endParaRPr>
          </a:p>
          <a:p>
            <a:pPr marL="0" lvl="0" indent="0" algn="just" rtl="0">
              <a:lnSpc>
                <a:spcPct val="100000"/>
              </a:lnSpc>
              <a:spcBef>
                <a:spcPts val="1200"/>
              </a:spcBef>
              <a:spcAft>
                <a:spcPts val="0"/>
              </a:spcAft>
              <a:buClr>
                <a:schemeClr val="dk1"/>
              </a:buClr>
              <a:buSzPts val="1100"/>
              <a:buFont typeface="Arial"/>
              <a:buNone/>
            </a:pPr>
            <a:r>
              <a:rPr lang="en" sz="1500" b="1">
                <a:solidFill>
                  <a:srgbClr val="202122"/>
                </a:solidFill>
                <a:highlight>
                  <a:srgbClr val="FFFFFF"/>
                </a:highlight>
                <a:latin typeface="Times New Roman"/>
                <a:ea typeface="Times New Roman"/>
                <a:cs typeface="Times New Roman"/>
                <a:sym typeface="Times New Roman"/>
              </a:rPr>
              <a:t> </a:t>
            </a:r>
            <a:r>
              <a:rPr lang="en" sz="1500">
                <a:solidFill>
                  <a:schemeClr val="dk1"/>
                </a:solidFill>
                <a:latin typeface="Times New Roman"/>
                <a:ea typeface="Times New Roman"/>
                <a:cs typeface="Times New Roman"/>
                <a:sym typeface="Times New Roman"/>
              </a:rPr>
              <a:t>Features include support for </a:t>
            </a:r>
            <a:r>
              <a:rPr lang="en" sz="1500">
                <a:solidFill>
                  <a:schemeClr val="dk1"/>
                </a:solidFill>
                <a:uFill>
                  <a:noFill/>
                </a:uFill>
                <a:latin typeface="Times New Roman"/>
                <a:ea typeface="Times New Roman"/>
                <a:cs typeface="Times New Roman"/>
                <a:sym typeface="Times New Roman"/>
                <a:hlinkClick r:id="rId10">
                  <a:extLst>
                    <a:ext uri="{A12FA001-AC4F-418D-AE19-62706E023703}">
                      <ahyp:hlinkClr xmlns:ahyp="http://schemas.microsoft.com/office/drawing/2018/hyperlinkcolor" val="tx"/>
                    </a:ext>
                  </a:extLst>
                </a:hlinkClick>
              </a:rPr>
              <a:t>debugging</a:t>
            </a:r>
            <a:r>
              <a:rPr lang="en" sz="1500">
                <a:solidFill>
                  <a:schemeClr val="dk1"/>
                </a:solidFill>
                <a:latin typeface="Times New Roman"/>
                <a:ea typeface="Times New Roman"/>
                <a:cs typeface="Times New Roman"/>
                <a:sym typeface="Times New Roman"/>
              </a:rPr>
              <a:t>, </a:t>
            </a:r>
            <a:r>
              <a:rPr lang="en" sz="1500">
                <a:solidFill>
                  <a:schemeClr val="dk1"/>
                </a:solidFill>
                <a:uFill>
                  <a:noFill/>
                </a:uFill>
                <a:latin typeface="Times New Roman"/>
                <a:ea typeface="Times New Roman"/>
                <a:cs typeface="Times New Roman"/>
                <a:sym typeface="Times New Roman"/>
                <a:hlinkClick r:id="rId11">
                  <a:extLst>
                    <a:ext uri="{A12FA001-AC4F-418D-AE19-62706E023703}">
                      <ahyp:hlinkClr xmlns:ahyp="http://schemas.microsoft.com/office/drawing/2018/hyperlinkcolor" val="tx"/>
                    </a:ext>
                  </a:extLst>
                </a:hlinkClick>
              </a:rPr>
              <a:t>syntax highlighting</a:t>
            </a:r>
            <a:r>
              <a:rPr lang="en" sz="1500">
                <a:solidFill>
                  <a:schemeClr val="dk1"/>
                </a:solidFill>
                <a:latin typeface="Times New Roman"/>
                <a:ea typeface="Times New Roman"/>
                <a:cs typeface="Times New Roman"/>
                <a:sym typeface="Times New Roman"/>
              </a:rPr>
              <a:t>, </a:t>
            </a:r>
            <a:r>
              <a:rPr lang="en" sz="1500">
                <a:solidFill>
                  <a:schemeClr val="dk1"/>
                </a:solidFill>
                <a:uFill>
                  <a:noFill/>
                </a:uFill>
                <a:latin typeface="Times New Roman"/>
                <a:ea typeface="Times New Roman"/>
                <a:cs typeface="Times New Roman"/>
                <a:sym typeface="Times New Roman"/>
                <a:hlinkClick r:id="rId12">
                  <a:extLst>
                    <a:ext uri="{A12FA001-AC4F-418D-AE19-62706E023703}">
                      <ahyp:hlinkClr xmlns:ahyp="http://schemas.microsoft.com/office/drawing/2018/hyperlinkcolor" val="tx"/>
                    </a:ext>
                  </a:extLst>
                </a:hlinkClick>
              </a:rPr>
              <a:t>intelligent code completion</a:t>
            </a:r>
            <a:r>
              <a:rPr lang="en" sz="1500">
                <a:solidFill>
                  <a:schemeClr val="dk1"/>
                </a:solidFill>
                <a:latin typeface="Times New Roman"/>
                <a:ea typeface="Times New Roman"/>
                <a:cs typeface="Times New Roman"/>
                <a:sym typeface="Times New Roman"/>
              </a:rPr>
              <a:t> code</a:t>
            </a:r>
            <a:endParaRPr sz="1500">
              <a:solidFill>
                <a:schemeClr val="dk1"/>
              </a:solidFill>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en" sz="1500">
                <a:solidFill>
                  <a:schemeClr val="dk1"/>
                </a:solidFill>
                <a:latin typeface="Times New Roman"/>
                <a:ea typeface="Times New Roman"/>
                <a:cs typeface="Times New Roman"/>
                <a:sym typeface="Times New Roman"/>
              </a:rPr>
              <a:t> refactoring and embedded </a:t>
            </a:r>
            <a:r>
              <a:rPr lang="en" sz="1500">
                <a:solidFill>
                  <a:schemeClr val="dk1"/>
                </a:solidFill>
                <a:uFill>
                  <a:noFill/>
                </a:uFill>
                <a:latin typeface="Times New Roman"/>
                <a:ea typeface="Times New Roman"/>
                <a:cs typeface="Times New Roman"/>
                <a:sym typeface="Times New Roman"/>
                <a:hlinkClick r:id="rId13">
                  <a:extLst>
                    <a:ext uri="{A12FA001-AC4F-418D-AE19-62706E023703}">
                      <ahyp:hlinkClr xmlns:ahyp="http://schemas.microsoft.com/office/drawing/2018/hyperlinkcolor" val="tx"/>
                    </a:ext>
                  </a:extLst>
                </a:hlinkClick>
              </a:rPr>
              <a:t>Git</a:t>
            </a:r>
            <a:r>
              <a:rPr lang="en"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15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500" b="1">
                <a:solidFill>
                  <a:schemeClr val="dk1"/>
                </a:solidFill>
                <a:latin typeface="Times New Roman"/>
                <a:ea typeface="Times New Roman"/>
                <a:cs typeface="Times New Roman"/>
                <a:sym typeface="Times New Roman"/>
              </a:rPr>
              <a:t>About Flutter</a:t>
            </a:r>
            <a:endParaRPr sz="1500" b="1">
              <a:solidFill>
                <a:schemeClr val="dk1"/>
              </a:solidFill>
              <a:latin typeface="Times New Roman"/>
              <a:ea typeface="Times New Roman"/>
              <a:cs typeface="Times New Roman"/>
              <a:sym typeface="Times New Roman"/>
            </a:endParaRPr>
          </a:p>
          <a:p>
            <a:pPr marL="0" marR="330200" lvl="0" indent="0" algn="just" rtl="0">
              <a:lnSpc>
                <a:spcPct val="150000"/>
              </a:lnSpc>
              <a:spcBef>
                <a:spcPts val="600"/>
              </a:spcBef>
              <a:spcAft>
                <a:spcPts val="0"/>
              </a:spcAft>
              <a:buClr>
                <a:schemeClr val="dk1"/>
              </a:buClr>
              <a:buSzPts val="1100"/>
              <a:buFont typeface="Arial"/>
              <a:buNone/>
            </a:pPr>
            <a:r>
              <a:rPr lang="en" sz="1500">
                <a:solidFill>
                  <a:schemeClr val="dk1"/>
                </a:solidFill>
                <a:highlight>
                  <a:srgbClr val="FFFFFF"/>
                </a:highlight>
                <a:latin typeface="Times New Roman"/>
                <a:ea typeface="Times New Roman"/>
                <a:cs typeface="Times New Roman"/>
                <a:sym typeface="Times New Roman"/>
              </a:rPr>
              <a:t>Flutter is an </a:t>
            </a:r>
            <a:r>
              <a:rPr lang="en" sz="1500">
                <a:solidFill>
                  <a:schemeClr val="dk1"/>
                </a:solidFill>
                <a:highlight>
                  <a:srgbClr val="FFFFFF"/>
                </a:highlight>
                <a:uFill>
                  <a:noFill/>
                </a:uFill>
                <a:latin typeface="Times New Roman"/>
                <a:ea typeface="Times New Roman"/>
                <a:cs typeface="Times New Roman"/>
                <a:sym typeface="Times New Roman"/>
                <a:hlinkClick r:id="rId14">
                  <a:extLst>
                    <a:ext uri="{A12FA001-AC4F-418D-AE19-62706E023703}">
                      <ahyp:hlinkClr xmlns:ahyp="http://schemas.microsoft.com/office/drawing/2018/hyperlinkcolor" val="tx"/>
                    </a:ext>
                  </a:extLst>
                </a:hlinkClick>
              </a:rPr>
              <a:t>open-source</a:t>
            </a:r>
            <a:r>
              <a:rPr lang="en" sz="1500">
                <a:solidFill>
                  <a:schemeClr val="dk1"/>
                </a:solidFill>
                <a:highlight>
                  <a:srgbClr val="FFFFFF"/>
                </a:highlight>
                <a:latin typeface="Times New Roman"/>
                <a:ea typeface="Times New Roman"/>
                <a:cs typeface="Times New Roman"/>
                <a:sym typeface="Times New Roman"/>
              </a:rPr>
              <a:t> </a:t>
            </a:r>
            <a:r>
              <a:rPr lang="en" sz="1500">
                <a:solidFill>
                  <a:schemeClr val="dk1"/>
                </a:solidFill>
                <a:highlight>
                  <a:srgbClr val="FFFFFF"/>
                </a:highlight>
                <a:uFill>
                  <a:noFill/>
                </a:uFill>
                <a:latin typeface="Times New Roman"/>
                <a:ea typeface="Times New Roman"/>
                <a:cs typeface="Times New Roman"/>
                <a:sym typeface="Times New Roman"/>
                <a:hlinkClick r:id="rId15">
                  <a:extLst>
                    <a:ext uri="{A12FA001-AC4F-418D-AE19-62706E023703}">
                      <ahyp:hlinkClr xmlns:ahyp="http://schemas.microsoft.com/office/drawing/2018/hyperlinkcolor" val="tx"/>
                    </a:ext>
                  </a:extLst>
                </a:hlinkClick>
              </a:rPr>
              <a:t>UI</a:t>
            </a:r>
            <a:r>
              <a:rPr lang="en" sz="1500">
                <a:solidFill>
                  <a:schemeClr val="dk1"/>
                </a:solidFill>
                <a:highlight>
                  <a:srgbClr val="FFFFFF"/>
                </a:highlight>
                <a:latin typeface="Times New Roman"/>
                <a:ea typeface="Times New Roman"/>
                <a:cs typeface="Times New Roman"/>
                <a:sym typeface="Times New Roman"/>
              </a:rPr>
              <a:t> </a:t>
            </a:r>
            <a:r>
              <a:rPr lang="en" sz="1500">
                <a:solidFill>
                  <a:schemeClr val="dk1"/>
                </a:solidFill>
                <a:highlight>
                  <a:srgbClr val="FFFFFF"/>
                </a:highlight>
                <a:uFill>
                  <a:noFill/>
                </a:uFill>
                <a:latin typeface="Times New Roman"/>
                <a:ea typeface="Times New Roman"/>
                <a:cs typeface="Times New Roman"/>
                <a:sym typeface="Times New Roman"/>
                <a:hlinkClick r:id="rId16">
                  <a:extLst>
                    <a:ext uri="{A12FA001-AC4F-418D-AE19-62706E023703}">
                      <ahyp:hlinkClr xmlns:ahyp="http://schemas.microsoft.com/office/drawing/2018/hyperlinkcolor" val="tx"/>
                    </a:ext>
                  </a:extLst>
                </a:hlinkClick>
              </a:rPr>
              <a:t>software development kit</a:t>
            </a:r>
            <a:r>
              <a:rPr lang="en" sz="1500">
                <a:solidFill>
                  <a:schemeClr val="dk1"/>
                </a:solidFill>
                <a:highlight>
                  <a:srgbClr val="FFFFFF"/>
                </a:highlight>
                <a:latin typeface="Times New Roman"/>
                <a:ea typeface="Times New Roman"/>
                <a:cs typeface="Times New Roman"/>
                <a:sym typeface="Times New Roman"/>
              </a:rPr>
              <a:t> created by </a:t>
            </a:r>
            <a:r>
              <a:rPr lang="en" sz="1500">
                <a:solidFill>
                  <a:schemeClr val="dk1"/>
                </a:solidFill>
                <a:highlight>
                  <a:srgbClr val="FFFFFF"/>
                </a:highlight>
                <a:uFill>
                  <a:noFill/>
                </a:uFill>
                <a:latin typeface="Times New Roman"/>
                <a:ea typeface="Times New Roman"/>
                <a:cs typeface="Times New Roman"/>
                <a:sym typeface="Times New Roman"/>
                <a:hlinkClick r:id="rId17">
                  <a:extLst>
                    <a:ext uri="{A12FA001-AC4F-418D-AE19-62706E023703}">
                      <ahyp:hlinkClr xmlns:ahyp="http://schemas.microsoft.com/office/drawing/2018/hyperlinkcolor" val="tx"/>
                    </a:ext>
                  </a:extLst>
                </a:hlinkClick>
              </a:rPr>
              <a:t>Google</a:t>
            </a:r>
            <a:r>
              <a:rPr lang="en" sz="1500">
                <a:solidFill>
                  <a:schemeClr val="dk1"/>
                </a:solidFill>
                <a:highlight>
                  <a:srgbClr val="FFFFFF"/>
                </a:highlight>
                <a:latin typeface="Times New Roman"/>
                <a:ea typeface="Times New Roman"/>
                <a:cs typeface="Times New Roman"/>
                <a:sym typeface="Times New Roman"/>
              </a:rPr>
              <a:t>. It is used to develop cross platform applications for </a:t>
            </a:r>
            <a:r>
              <a:rPr lang="en" sz="1500">
                <a:solidFill>
                  <a:schemeClr val="dk1"/>
                </a:solidFill>
                <a:highlight>
                  <a:srgbClr val="FFFFFF"/>
                </a:highlight>
                <a:uFill>
                  <a:noFill/>
                </a:uFill>
                <a:latin typeface="Times New Roman"/>
                <a:ea typeface="Times New Roman"/>
                <a:cs typeface="Times New Roman"/>
                <a:sym typeface="Times New Roman"/>
                <a:hlinkClick r:id="rId18">
                  <a:extLst>
                    <a:ext uri="{A12FA001-AC4F-418D-AE19-62706E023703}">
                      <ahyp:hlinkClr xmlns:ahyp="http://schemas.microsoft.com/office/drawing/2018/hyperlinkcolor" val="tx"/>
                    </a:ext>
                  </a:extLst>
                </a:hlinkClick>
              </a:rPr>
              <a:t>Android</a:t>
            </a:r>
            <a:r>
              <a:rPr lang="en" sz="1500">
                <a:solidFill>
                  <a:schemeClr val="dk1"/>
                </a:solidFill>
                <a:highlight>
                  <a:srgbClr val="FFFFFF"/>
                </a:highlight>
                <a:latin typeface="Times New Roman"/>
                <a:ea typeface="Times New Roman"/>
                <a:cs typeface="Times New Roman"/>
                <a:sym typeface="Times New Roman"/>
              </a:rPr>
              <a:t>, </a:t>
            </a:r>
            <a:r>
              <a:rPr lang="en" sz="1500">
                <a:solidFill>
                  <a:schemeClr val="dk1"/>
                </a:solidFill>
                <a:highlight>
                  <a:srgbClr val="FFFFFF"/>
                </a:highlight>
                <a:uFill>
                  <a:noFill/>
                </a:uFill>
                <a:latin typeface="Times New Roman"/>
                <a:ea typeface="Times New Roman"/>
                <a:cs typeface="Times New Roman"/>
                <a:sym typeface="Times New Roman"/>
                <a:hlinkClick r:id="rId19">
                  <a:extLst>
                    <a:ext uri="{A12FA001-AC4F-418D-AE19-62706E023703}">
                      <ahyp:hlinkClr xmlns:ahyp="http://schemas.microsoft.com/office/drawing/2018/hyperlinkcolor" val="tx"/>
                    </a:ext>
                  </a:extLst>
                </a:hlinkClick>
              </a:rPr>
              <a:t>iOS</a:t>
            </a:r>
            <a:r>
              <a:rPr lang="en" sz="1500">
                <a:solidFill>
                  <a:schemeClr val="dk1"/>
                </a:solidFill>
                <a:highlight>
                  <a:srgbClr val="FFFFFF"/>
                </a:highlight>
                <a:latin typeface="Times New Roman"/>
                <a:ea typeface="Times New Roman"/>
                <a:cs typeface="Times New Roman"/>
                <a:sym typeface="Times New Roman"/>
              </a:rPr>
              <a:t>, </a:t>
            </a:r>
            <a:r>
              <a:rPr lang="en" sz="1500">
                <a:solidFill>
                  <a:schemeClr val="dk1"/>
                </a:solidFill>
                <a:highlight>
                  <a:srgbClr val="FFFFFF"/>
                </a:highlight>
                <a:uFill>
                  <a:noFill/>
                </a:uFill>
                <a:latin typeface="Times New Roman"/>
                <a:ea typeface="Times New Roman"/>
                <a:cs typeface="Times New Roman"/>
                <a:sym typeface="Times New Roman"/>
                <a:hlinkClick r:id="rId8">
                  <a:extLst>
                    <a:ext uri="{A12FA001-AC4F-418D-AE19-62706E023703}">
                      <ahyp:hlinkClr xmlns:ahyp="http://schemas.microsoft.com/office/drawing/2018/hyperlinkcolor" val="tx"/>
                    </a:ext>
                  </a:extLst>
                </a:hlinkClick>
              </a:rPr>
              <a:t>Linux</a:t>
            </a:r>
            <a:r>
              <a:rPr lang="en" sz="1500">
                <a:solidFill>
                  <a:schemeClr val="dk1"/>
                </a:solidFill>
                <a:highlight>
                  <a:srgbClr val="FFFFFF"/>
                </a:highlight>
                <a:latin typeface="Times New Roman"/>
                <a:ea typeface="Times New Roman"/>
                <a:cs typeface="Times New Roman"/>
                <a:sym typeface="Times New Roman"/>
              </a:rPr>
              <a:t>, </a:t>
            </a:r>
            <a:r>
              <a:rPr lang="en" sz="1500">
                <a:solidFill>
                  <a:schemeClr val="dk1"/>
                </a:solidFill>
                <a:highlight>
                  <a:srgbClr val="FFFFFF"/>
                </a:highlight>
                <a:uFill>
                  <a:noFill/>
                </a:uFill>
                <a:latin typeface="Times New Roman"/>
                <a:ea typeface="Times New Roman"/>
                <a:cs typeface="Times New Roman"/>
                <a:sym typeface="Times New Roman"/>
                <a:hlinkClick r:id="rId9">
                  <a:extLst>
                    <a:ext uri="{A12FA001-AC4F-418D-AE19-62706E023703}">
                      <ahyp:hlinkClr xmlns:ahyp="http://schemas.microsoft.com/office/drawing/2018/hyperlinkcolor" val="tx"/>
                    </a:ext>
                  </a:extLst>
                </a:hlinkClick>
              </a:rPr>
              <a:t>Mac</a:t>
            </a:r>
            <a:r>
              <a:rPr lang="en" sz="1500">
                <a:solidFill>
                  <a:schemeClr val="dk1"/>
                </a:solidFill>
                <a:highlight>
                  <a:srgbClr val="FFFFFF"/>
                </a:highlight>
                <a:latin typeface="Times New Roman"/>
                <a:ea typeface="Times New Roman"/>
                <a:cs typeface="Times New Roman"/>
                <a:sym typeface="Times New Roman"/>
              </a:rPr>
              <a:t>, </a:t>
            </a:r>
            <a:r>
              <a:rPr lang="en" sz="1500">
                <a:solidFill>
                  <a:schemeClr val="dk1"/>
                </a:solidFill>
                <a:highlight>
                  <a:srgbClr val="FFFFFF"/>
                </a:highlight>
                <a:uFill>
                  <a:noFill/>
                </a:uFill>
                <a:latin typeface="Times New Roman"/>
                <a:ea typeface="Times New Roman"/>
                <a:cs typeface="Times New Roman"/>
                <a:sym typeface="Times New Roman"/>
                <a:hlinkClick r:id="rId20">
                  <a:extLst>
                    <a:ext uri="{A12FA001-AC4F-418D-AE19-62706E023703}">
                      <ahyp:hlinkClr xmlns:ahyp="http://schemas.microsoft.com/office/drawing/2018/hyperlinkcolor" val="tx"/>
                    </a:ext>
                  </a:extLst>
                </a:hlinkClick>
              </a:rPr>
              <a:t>Windows</a:t>
            </a:r>
            <a:r>
              <a:rPr lang="en" sz="1500">
                <a:solidFill>
                  <a:schemeClr val="dk1"/>
                </a:solidFill>
                <a:highlight>
                  <a:srgbClr val="FFFFFF"/>
                </a:highlight>
                <a:latin typeface="Times New Roman"/>
                <a:ea typeface="Times New Roman"/>
                <a:cs typeface="Times New Roman"/>
                <a:sym typeface="Times New Roman"/>
              </a:rPr>
              <a:t>, </a:t>
            </a:r>
            <a:r>
              <a:rPr lang="en" sz="1500">
                <a:solidFill>
                  <a:schemeClr val="dk1"/>
                </a:solidFill>
                <a:latin typeface="Times New Roman"/>
                <a:ea typeface="Times New Roman"/>
                <a:cs typeface="Times New Roman"/>
                <a:sym typeface="Times New Roman"/>
              </a:rPr>
              <a:t>Fuchsia,Web</a:t>
            </a:r>
            <a:r>
              <a:rPr lang="en" sz="1500">
                <a:solidFill>
                  <a:schemeClr val="dk1"/>
                </a:solidFill>
                <a:highlight>
                  <a:srgbClr val="FFFFFF"/>
                </a:highlight>
                <a:latin typeface="Times New Roman"/>
                <a:ea typeface="Times New Roman"/>
                <a:cs typeface="Times New Roman"/>
                <a:sym typeface="Times New Roman"/>
              </a:rPr>
              <a:t>,  and the web from a single </a:t>
            </a:r>
            <a:r>
              <a:rPr lang="en" sz="1500">
                <a:solidFill>
                  <a:schemeClr val="dk1"/>
                </a:solidFill>
                <a:highlight>
                  <a:srgbClr val="FFFFFF"/>
                </a:highlight>
                <a:uFill>
                  <a:noFill/>
                </a:uFill>
                <a:latin typeface="Times New Roman"/>
                <a:ea typeface="Times New Roman"/>
                <a:cs typeface="Times New Roman"/>
                <a:sym typeface="Times New Roman"/>
                <a:hlinkClick r:id="rId21">
                  <a:extLst>
                    <a:ext uri="{A12FA001-AC4F-418D-AE19-62706E023703}">
                      <ahyp:hlinkClr xmlns:ahyp="http://schemas.microsoft.com/office/drawing/2018/hyperlinkcolor" val="tx"/>
                    </a:ext>
                  </a:extLst>
                </a:hlinkClick>
              </a:rPr>
              <a:t>codebase</a:t>
            </a:r>
            <a:r>
              <a:rPr lang="en" sz="1500">
                <a:solidFill>
                  <a:schemeClr val="dk1"/>
                </a:solidFill>
                <a:highlight>
                  <a:srgbClr val="FFFFFF"/>
                </a:highlight>
                <a:latin typeface="Times New Roman"/>
                <a:ea typeface="Times New Roman"/>
                <a:cs typeface="Times New Roman"/>
                <a:sym typeface="Times New Roman"/>
              </a:rPr>
              <a:t>.</a:t>
            </a:r>
            <a:endParaRPr sz="1500">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b="1">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
        <p:nvSpPr>
          <p:cNvPr id="185" name="Google Shape;185;p27"/>
          <p:cNvSpPr txBox="1"/>
          <p:nvPr/>
        </p:nvSpPr>
        <p:spPr>
          <a:xfrm>
            <a:off x="0" y="1479425"/>
            <a:ext cx="6516900" cy="2616600"/>
          </a:xfrm>
          <a:prstGeom prst="rect">
            <a:avLst/>
          </a:prstGeom>
          <a:noFill/>
          <a:ln>
            <a:noFill/>
          </a:ln>
        </p:spPr>
        <p:txBody>
          <a:bodyPr spcFirstLastPara="1" wrap="square" lIns="91425" tIns="91425" rIns="91425" bIns="91425" anchor="t" anchorCtr="0">
            <a:spAutoFit/>
          </a:bodyPr>
          <a:lstStyle/>
          <a:p>
            <a:pPr marL="0" marR="330200" lvl="0" indent="0" algn="just" rtl="0">
              <a:lnSpc>
                <a:spcPct val="100000"/>
              </a:lnSpc>
              <a:spcBef>
                <a:spcPts val="12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     </a:t>
            </a:r>
            <a:r>
              <a:rPr lang="en" sz="1100">
                <a:solidFill>
                  <a:schemeClr val="dk1"/>
                </a:solidFill>
                <a:latin typeface="Times New Roman"/>
                <a:ea typeface="Times New Roman"/>
                <a:cs typeface="Times New Roman"/>
                <a:sym typeface="Times New Roman"/>
              </a:rPr>
              <a:t>import 'package:flutter/material.dart';</a:t>
            </a:r>
            <a:endParaRPr sz="1100">
              <a:solidFill>
                <a:schemeClr val="dk1"/>
              </a:solidFill>
              <a:latin typeface="Times New Roman"/>
              <a:ea typeface="Times New Roman"/>
              <a:cs typeface="Times New Roman"/>
              <a:sym typeface="Times New Roman"/>
            </a:endParaRPr>
          </a:p>
          <a:p>
            <a:pPr marL="0" marR="330200" lvl="0" indent="0" algn="just" rtl="0">
              <a:lnSpc>
                <a:spcPct val="100000"/>
              </a:lnSpc>
              <a:spcBef>
                <a:spcPts val="120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 	import 'package:get/get_navigation/src/root/get_material_app.dart';</a:t>
            </a:r>
            <a:endParaRPr sz="1100">
              <a:solidFill>
                <a:schemeClr val="dk1"/>
              </a:solidFill>
              <a:latin typeface="Times New Roman"/>
              <a:ea typeface="Times New Roman"/>
              <a:cs typeface="Times New Roman"/>
              <a:sym typeface="Times New Roman"/>
            </a:endParaRPr>
          </a:p>
          <a:p>
            <a:pPr marL="0" marR="330200" lvl="0" indent="0" algn="just" rtl="0">
              <a:lnSpc>
                <a:spcPct val="100000"/>
              </a:lnSpc>
              <a:spcBef>
                <a:spcPts val="120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 	import 'package:quiz_app/screens/welcome/welcome_screen.dart';</a:t>
            </a:r>
            <a:endParaRPr sz="1100">
              <a:solidFill>
                <a:schemeClr val="dk1"/>
              </a:solidFill>
              <a:latin typeface="Times New Roman"/>
              <a:ea typeface="Times New Roman"/>
              <a:cs typeface="Times New Roman"/>
              <a:sym typeface="Times New Roman"/>
            </a:endParaRPr>
          </a:p>
          <a:p>
            <a:pPr marL="0" marR="330200" lvl="0" indent="0" algn="just" rtl="0">
              <a:lnSpc>
                <a:spcPct val="100000"/>
              </a:lnSpc>
              <a:spcBef>
                <a:spcPts val="120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 	void main() {</a:t>
            </a:r>
            <a:endParaRPr sz="1100">
              <a:solidFill>
                <a:schemeClr val="dk1"/>
              </a:solidFill>
              <a:latin typeface="Times New Roman"/>
              <a:ea typeface="Times New Roman"/>
              <a:cs typeface="Times New Roman"/>
              <a:sym typeface="Times New Roman"/>
            </a:endParaRPr>
          </a:p>
          <a:p>
            <a:pPr marL="0" marR="330200" lvl="0" indent="0" algn="just" rtl="0">
              <a:lnSpc>
                <a:spcPct val="100000"/>
              </a:lnSpc>
              <a:spcBef>
                <a:spcPts val="120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     runApp(MyApp());</a:t>
            </a:r>
            <a:endParaRPr sz="1100">
              <a:solidFill>
                <a:schemeClr val="dk1"/>
              </a:solidFill>
              <a:latin typeface="Times New Roman"/>
              <a:ea typeface="Times New Roman"/>
              <a:cs typeface="Times New Roman"/>
              <a:sym typeface="Times New Roman"/>
            </a:endParaRPr>
          </a:p>
          <a:p>
            <a:pPr marL="0" marR="330200" lvl="0" indent="0" algn="just" rtl="0">
              <a:lnSpc>
                <a:spcPct val="100000"/>
              </a:lnSpc>
              <a:spcBef>
                <a:spcPts val="120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 	}</a:t>
            </a:r>
            <a:endParaRPr sz="1100">
              <a:solidFill>
                <a:schemeClr val="dk1"/>
              </a:solidFill>
              <a:latin typeface="Times New Roman"/>
              <a:ea typeface="Times New Roman"/>
              <a:cs typeface="Times New Roman"/>
              <a:sym typeface="Times New Roman"/>
            </a:endParaRPr>
          </a:p>
          <a:p>
            <a:pPr marL="0" marR="330200" lvl="0" indent="0" algn="just" rtl="0">
              <a:lnSpc>
                <a:spcPct val="100000"/>
              </a:lnSpc>
              <a:spcBef>
                <a:spcPts val="120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	</a:t>
            </a:r>
            <a:endParaRPr sz="1100">
              <a:solidFill>
                <a:schemeClr val="dk1"/>
              </a:solidFill>
              <a:latin typeface="Times New Roman"/>
              <a:ea typeface="Times New Roman"/>
              <a:cs typeface="Times New Roman"/>
              <a:sym typeface="Times New Roman"/>
            </a:endParaRPr>
          </a:p>
          <a:p>
            <a:pPr marL="0" marR="330200" lvl="0" indent="0" algn="just" rtl="0">
              <a:lnSpc>
                <a:spcPct val="100000"/>
              </a:lnSpc>
              <a:spcBef>
                <a:spcPts val="1200"/>
              </a:spcBef>
              <a:spcAft>
                <a:spcPts val="1200"/>
              </a:spcAft>
              <a:buNone/>
            </a:pPr>
            <a:r>
              <a:rPr lang="en" sz="700">
                <a:solidFill>
                  <a:schemeClr val="dk1"/>
                </a:solidFill>
                <a:latin typeface="Times New Roman"/>
                <a:ea typeface="Times New Roman"/>
                <a:cs typeface="Times New Roman"/>
                <a:sym typeface="Times New Roman"/>
              </a:rPr>
              <a:t>  </a:t>
            </a:r>
            <a:endParaRPr sz="700">
              <a:latin typeface="Times New Roman"/>
              <a:ea typeface="Times New Roman"/>
              <a:cs typeface="Times New Roman"/>
              <a:sym typeface="Times New Roman"/>
            </a:endParaRPr>
          </a:p>
        </p:txBody>
      </p:sp>
      <p:pic>
        <p:nvPicPr>
          <p:cNvPr id="186" name="Google Shape;186;p27"/>
          <p:cNvPicPr preferRelativeResize="0"/>
          <p:nvPr/>
        </p:nvPicPr>
        <p:blipFill>
          <a:blip r:embed="rId3">
            <a:alphaModFix/>
          </a:blip>
          <a:stretch>
            <a:fillRect/>
          </a:stretch>
        </p:blipFill>
        <p:spPr>
          <a:xfrm>
            <a:off x="58400" y="0"/>
            <a:ext cx="885534" cy="918825"/>
          </a:xfrm>
          <a:prstGeom prst="rect">
            <a:avLst/>
          </a:prstGeom>
          <a:noFill/>
          <a:ln>
            <a:noFill/>
          </a:ln>
        </p:spPr>
      </p:pic>
      <p:pic>
        <p:nvPicPr>
          <p:cNvPr id="187" name="Google Shape;187;p27"/>
          <p:cNvPicPr preferRelativeResize="0"/>
          <p:nvPr/>
        </p:nvPicPr>
        <p:blipFill>
          <a:blip r:embed="rId4">
            <a:alphaModFix/>
          </a:blip>
          <a:stretch>
            <a:fillRect/>
          </a:stretch>
        </p:blipFill>
        <p:spPr>
          <a:xfrm>
            <a:off x="8020575" y="0"/>
            <a:ext cx="1123425" cy="918825"/>
          </a:xfrm>
          <a:prstGeom prst="rect">
            <a:avLst/>
          </a:prstGeom>
          <a:noFill/>
          <a:ln>
            <a:noFill/>
          </a:ln>
        </p:spPr>
      </p:pic>
      <p:sp>
        <p:nvSpPr>
          <p:cNvPr id="188" name="Google Shape;188;p27"/>
          <p:cNvSpPr txBox="1"/>
          <p:nvPr/>
        </p:nvSpPr>
        <p:spPr>
          <a:xfrm>
            <a:off x="5232903" y="1446867"/>
            <a:ext cx="4075200" cy="2940000"/>
          </a:xfrm>
          <a:prstGeom prst="rect">
            <a:avLst/>
          </a:prstGeom>
          <a:noFill/>
          <a:ln>
            <a:noFill/>
          </a:ln>
        </p:spPr>
        <p:txBody>
          <a:bodyPr spcFirstLastPara="1" wrap="square" lIns="91425" tIns="91425" rIns="91425" bIns="91425" anchor="t" anchorCtr="0">
            <a:spAutoFit/>
          </a:bodyPr>
          <a:lstStyle/>
          <a:p>
            <a:pPr marL="0" marR="330200" lvl="0" indent="0" algn="just" rtl="0">
              <a:spcBef>
                <a:spcPts val="1200"/>
              </a:spcBef>
              <a:spcAft>
                <a:spcPts val="0"/>
              </a:spcAft>
              <a:buNone/>
            </a:pPr>
            <a:r>
              <a:rPr lang="en" sz="1100" dirty="0">
                <a:solidFill>
                  <a:schemeClr val="dk1"/>
                </a:solidFill>
                <a:latin typeface="Times New Roman"/>
                <a:ea typeface="Times New Roman"/>
                <a:cs typeface="Times New Roman"/>
                <a:sym typeface="Times New Roman"/>
              </a:rPr>
              <a:t>class MyApp extends StatelessWidget { </a:t>
            </a:r>
            <a:endParaRPr sz="1100" dirty="0">
              <a:solidFill>
                <a:schemeClr val="dk1"/>
              </a:solidFill>
              <a:latin typeface="Times New Roman"/>
              <a:ea typeface="Times New Roman"/>
              <a:cs typeface="Times New Roman"/>
              <a:sym typeface="Times New Roman"/>
            </a:endParaRPr>
          </a:p>
          <a:p>
            <a:pPr marL="0" marR="330200" lvl="0" indent="0" algn="just" rtl="0">
              <a:spcBef>
                <a:spcPts val="1200"/>
              </a:spcBef>
              <a:spcAft>
                <a:spcPts val="0"/>
              </a:spcAft>
              <a:buClr>
                <a:schemeClr val="dk1"/>
              </a:buClr>
              <a:buSzPts val="1100"/>
              <a:buFont typeface="Arial"/>
              <a:buNone/>
            </a:pPr>
            <a:r>
              <a:rPr lang="en" sz="1100" dirty="0">
                <a:solidFill>
                  <a:schemeClr val="dk1"/>
                </a:solidFill>
                <a:latin typeface="Times New Roman"/>
                <a:ea typeface="Times New Roman"/>
                <a:cs typeface="Times New Roman"/>
                <a:sym typeface="Times New Roman"/>
              </a:rPr>
              <a:t>@override</a:t>
            </a:r>
            <a:endParaRPr sz="1100" dirty="0">
              <a:solidFill>
                <a:schemeClr val="dk1"/>
              </a:solidFill>
              <a:latin typeface="Times New Roman"/>
              <a:ea typeface="Times New Roman"/>
              <a:cs typeface="Times New Roman"/>
              <a:sym typeface="Times New Roman"/>
            </a:endParaRPr>
          </a:p>
          <a:p>
            <a:pPr marL="0" marR="330200" lvl="0" indent="0" algn="just" rtl="0">
              <a:spcBef>
                <a:spcPts val="1200"/>
              </a:spcBef>
              <a:spcAft>
                <a:spcPts val="0"/>
              </a:spcAft>
              <a:buClr>
                <a:schemeClr val="dk1"/>
              </a:buClr>
              <a:buSzPts val="1100"/>
              <a:buFont typeface="Arial"/>
              <a:buNone/>
            </a:pPr>
            <a:r>
              <a:rPr lang="en" sz="1100" dirty="0">
                <a:solidFill>
                  <a:schemeClr val="dk1"/>
                </a:solidFill>
                <a:latin typeface="Times New Roman"/>
                <a:ea typeface="Times New Roman"/>
                <a:cs typeface="Times New Roman"/>
                <a:sym typeface="Times New Roman"/>
              </a:rPr>
              <a:t>      Widget build(BuildContext context) {</a:t>
            </a:r>
            <a:endParaRPr sz="1100" dirty="0">
              <a:solidFill>
                <a:schemeClr val="dk1"/>
              </a:solidFill>
              <a:latin typeface="Times New Roman"/>
              <a:ea typeface="Times New Roman"/>
              <a:cs typeface="Times New Roman"/>
              <a:sym typeface="Times New Roman"/>
            </a:endParaRPr>
          </a:p>
          <a:p>
            <a:pPr marL="0" marR="330200" lvl="0" indent="0" algn="just" rtl="0">
              <a:spcBef>
                <a:spcPts val="1200"/>
              </a:spcBef>
              <a:spcAft>
                <a:spcPts val="0"/>
              </a:spcAft>
              <a:buClr>
                <a:schemeClr val="dk1"/>
              </a:buClr>
              <a:buSzPts val="1100"/>
              <a:buFont typeface="Arial"/>
              <a:buNone/>
            </a:pPr>
            <a:r>
              <a:rPr lang="en" sz="1100" dirty="0">
                <a:solidFill>
                  <a:schemeClr val="dk1"/>
                </a:solidFill>
                <a:latin typeface="Times New Roman"/>
                <a:ea typeface="Times New Roman"/>
                <a:cs typeface="Times New Roman"/>
                <a:sym typeface="Times New Roman"/>
              </a:rPr>
              <a:t>      return GetMaterialApp(</a:t>
            </a:r>
            <a:endParaRPr sz="1100" dirty="0">
              <a:solidFill>
                <a:schemeClr val="dk1"/>
              </a:solidFill>
              <a:latin typeface="Times New Roman"/>
              <a:ea typeface="Times New Roman"/>
              <a:cs typeface="Times New Roman"/>
              <a:sym typeface="Times New Roman"/>
            </a:endParaRPr>
          </a:p>
          <a:p>
            <a:pPr marL="0" marR="330200" lvl="0" indent="0" algn="just" rtl="0">
              <a:spcBef>
                <a:spcPts val="1200"/>
              </a:spcBef>
              <a:spcAft>
                <a:spcPts val="0"/>
              </a:spcAft>
              <a:buClr>
                <a:schemeClr val="dk1"/>
              </a:buClr>
              <a:buSzPts val="1100"/>
              <a:buFont typeface="Arial"/>
              <a:buNone/>
            </a:pPr>
            <a:r>
              <a:rPr lang="en" sz="1100" dirty="0">
                <a:solidFill>
                  <a:schemeClr val="dk1"/>
                </a:solidFill>
                <a:latin typeface="Times New Roman"/>
                <a:ea typeface="Times New Roman"/>
                <a:cs typeface="Times New Roman"/>
                <a:sym typeface="Times New Roman"/>
              </a:rPr>
              <a:t>      title: 'Quiz App',</a:t>
            </a:r>
            <a:endParaRPr sz="1100" dirty="0">
              <a:solidFill>
                <a:schemeClr val="dk1"/>
              </a:solidFill>
              <a:latin typeface="Times New Roman"/>
              <a:ea typeface="Times New Roman"/>
              <a:cs typeface="Times New Roman"/>
              <a:sym typeface="Times New Roman"/>
            </a:endParaRPr>
          </a:p>
          <a:p>
            <a:pPr marL="0" marR="330200" lvl="0" indent="0" algn="just" rtl="0">
              <a:spcBef>
                <a:spcPts val="1200"/>
              </a:spcBef>
              <a:spcAft>
                <a:spcPts val="0"/>
              </a:spcAft>
              <a:buClr>
                <a:schemeClr val="dk1"/>
              </a:buClr>
              <a:buSzPts val="1100"/>
              <a:buFont typeface="Arial"/>
              <a:buNone/>
            </a:pPr>
            <a:r>
              <a:rPr lang="en" sz="1100" dirty="0">
                <a:solidFill>
                  <a:schemeClr val="dk1"/>
                </a:solidFill>
                <a:latin typeface="Times New Roman"/>
                <a:ea typeface="Times New Roman"/>
                <a:cs typeface="Times New Roman"/>
                <a:sym typeface="Times New Roman"/>
              </a:rPr>
              <a:t>      debugShowCheckedModeBanner: false,</a:t>
            </a:r>
            <a:endParaRPr sz="1100" dirty="0">
              <a:solidFill>
                <a:schemeClr val="dk1"/>
              </a:solidFill>
              <a:latin typeface="Times New Roman"/>
              <a:ea typeface="Times New Roman"/>
              <a:cs typeface="Times New Roman"/>
              <a:sym typeface="Times New Roman"/>
            </a:endParaRPr>
          </a:p>
          <a:p>
            <a:pPr marL="0" marR="330200" lvl="0" indent="0" algn="just" rtl="0">
              <a:spcBef>
                <a:spcPts val="1200"/>
              </a:spcBef>
              <a:spcAft>
                <a:spcPts val="0"/>
              </a:spcAft>
              <a:buClr>
                <a:schemeClr val="dk1"/>
              </a:buClr>
              <a:buSzPts val="1100"/>
              <a:buFont typeface="Arial"/>
              <a:buNone/>
            </a:pPr>
            <a:r>
              <a:rPr lang="en" sz="1100" dirty="0">
                <a:solidFill>
                  <a:schemeClr val="dk1"/>
                </a:solidFill>
                <a:latin typeface="Times New Roman"/>
                <a:ea typeface="Times New Roman"/>
                <a:cs typeface="Times New Roman"/>
                <a:sym typeface="Times New Roman"/>
              </a:rPr>
              <a:t>      theme: ThemeData.dark(),</a:t>
            </a:r>
            <a:endParaRPr sz="1100" dirty="0">
              <a:solidFill>
                <a:schemeClr val="dk1"/>
              </a:solidFill>
              <a:latin typeface="Times New Roman"/>
              <a:ea typeface="Times New Roman"/>
              <a:cs typeface="Times New Roman"/>
              <a:sym typeface="Times New Roman"/>
            </a:endParaRPr>
          </a:p>
          <a:p>
            <a:pPr marL="0" marR="330200" lvl="0" indent="0" algn="just" rtl="0">
              <a:spcBef>
                <a:spcPts val="1200"/>
              </a:spcBef>
              <a:spcAft>
                <a:spcPts val="0"/>
              </a:spcAft>
              <a:buClr>
                <a:schemeClr val="dk1"/>
              </a:buClr>
              <a:buSzPts val="1100"/>
              <a:buFont typeface="Arial"/>
              <a:buNone/>
            </a:pPr>
            <a:r>
              <a:rPr lang="en" sz="1100" dirty="0">
                <a:solidFill>
                  <a:schemeClr val="dk1"/>
                </a:solidFill>
                <a:latin typeface="Times New Roman"/>
                <a:ea typeface="Times New Roman"/>
                <a:cs typeface="Times New Roman"/>
                <a:sym typeface="Times New Roman"/>
              </a:rPr>
              <a:t>      home: WelcomeScreen(),</a:t>
            </a:r>
            <a:endParaRPr sz="1100" dirty="0">
              <a:solidFill>
                <a:schemeClr val="dk1"/>
              </a:solidFill>
              <a:latin typeface="Times New Roman"/>
              <a:ea typeface="Times New Roman"/>
              <a:cs typeface="Times New Roman"/>
              <a:sym typeface="Times New Roman"/>
            </a:endParaRPr>
          </a:p>
          <a:p>
            <a:pPr marL="0" marR="330200" lvl="0" indent="0" algn="just" rtl="0">
              <a:spcBef>
                <a:spcPts val="1200"/>
              </a:spcBef>
              <a:spcAft>
                <a:spcPts val="1200"/>
              </a:spcAft>
              <a:buClr>
                <a:schemeClr val="dk1"/>
              </a:buClr>
              <a:buSzPts val="1100"/>
              <a:buFont typeface="Arial"/>
              <a:buNone/>
            </a:pPr>
            <a:r>
              <a:rPr lang="en" sz="1100" dirty="0">
                <a:solidFill>
                  <a:schemeClr val="dk1"/>
                </a:solidFill>
                <a:latin typeface="Times New Roman"/>
                <a:ea typeface="Times New Roman"/>
                <a:cs typeface="Times New Roman"/>
                <a:sym typeface="Times New Roman"/>
              </a:rPr>
              <a:t>    ); }</a:t>
            </a:r>
            <a:endParaRPr sz="1100" dirty="0"/>
          </a:p>
        </p:txBody>
      </p:sp>
      <p:sp>
        <p:nvSpPr>
          <p:cNvPr id="189" name="Google Shape;189;p27"/>
          <p:cNvSpPr txBox="1"/>
          <p:nvPr/>
        </p:nvSpPr>
        <p:spPr>
          <a:xfrm>
            <a:off x="252275" y="1079225"/>
            <a:ext cx="305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Times New Roman"/>
                <a:ea typeface="Times New Roman"/>
                <a:cs typeface="Times New Roman"/>
                <a:sym typeface="Times New Roman"/>
              </a:rPr>
              <a:t>Main.dart file</a:t>
            </a:r>
            <a:endParaRPr b="1">
              <a:latin typeface="Times New Roman"/>
              <a:ea typeface="Times New Roman"/>
              <a:cs typeface="Times New Roman"/>
              <a:sym typeface="Times New Roman"/>
            </a:endParaRPr>
          </a:p>
        </p:txBody>
      </p:sp>
      <p:sp>
        <p:nvSpPr>
          <p:cNvPr id="190" name="Google Shape;190;p27"/>
          <p:cNvSpPr txBox="1"/>
          <p:nvPr/>
        </p:nvSpPr>
        <p:spPr>
          <a:xfrm>
            <a:off x="196200" y="4428725"/>
            <a:ext cx="84510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chemeClr val="dk1"/>
                </a:solidFill>
                <a:latin typeface="Times New Roman"/>
                <a:ea typeface="Times New Roman"/>
                <a:cs typeface="Times New Roman"/>
                <a:sym typeface="Times New Roman"/>
              </a:rPr>
              <a:t>This is the main file. The execution starts from main.dart file. The class MyApp extends Stateless Widget and the home property calls the Welcome Screen function</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
        <p:nvSpPr>
          <p:cNvPr id="208" name="Google Shape;208;p29"/>
          <p:cNvSpPr txBox="1"/>
          <p:nvPr/>
        </p:nvSpPr>
        <p:spPr>
          <a:xfrm>
            <a:off x="303750" y="2571750"/>
            <a:ext cx="8717400" cy="3693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1200"/>
              </a:spcBef>
              <a:spcAft>
                <a:spcPts val="1200"/>
              </a:spcAft>
              <a:buNone/>
            </a:pPr>
            <a:endParaRPr sz="1200">
              <a:solidFill>
                <a:schemeClr val="dk1"/>
              </a:solidFill>
              <a:highlight>
                <a:srgbClr val="FFFFFF"/>
              </a:highlight>
            </a:endParaRPr>
          </a:p>
        </p:txBody>
      </p:sp>
      <p:pic>
        <p:nvPicPr>
          <p:cNvPr id="209" name="Google Shape;209;p29"/>
          <p:cNvPicPr preferRelativeResize="0"/>
          <p:nvPr/>
        </p:nvPicPr>
        <p:blipFill>
          <a:blip r:embed="rId3">
            <a:alphaModFix/>
          </a:blip>
          <a:stretch>
            <a:fillRect/>
          </a:stretch>
        </p:blipFill>
        <p:spPr>
          <a:xfrm>
            <a:off x="58400" y="0"/>
            <a:ext cx="652561" cy="677100"/>
          </a:xfrm>
          <a:prstGeom prst="rect">
            <a:avLst/>
          </a:prstGeom>
          <a:noFill/>
          <a:ln>
            <a:noFill/>
          </a:ln>
        </p:spPr>
      </p:pic>
      <p:pic>
        <p:nvPicPr>
          <p:cNvPr id="210" name="Google Shape;210;p29"/>
          <p:cNvPicPr preferRelativeResize="0"/>
          <p:nvPr/>
        </p:nvPicPr>
        <p:blipFill>
          <a:blip r:embed="rId4">
            <a:alphaModFix/>
          </a:blip>
          <a:stretch>
            <a:fillRect/>
          </a:stretch>
        </p:blipFill>
        <p:spPr>
          <a:xfrm>
            <a:off x="8020575" y="0"/>
            <a:ext cx="893562" cy="730825"/>
          </a:xfrm>
          <a:prstGeom prst="rect">
            <a:avLst/>
          </a:prstGeom>
          <a:noFill/>
          <a:ln>
            <a:noFill/>
          </a:ln>
        </p:spPr>
      </p:pic>
      <p:sp>
        <p:nvSpPr>
          <p:cNvPr id="211" name="Google Shape;211;p29"/>
          <p:cNvSpPr txBox="1"/>
          <p:nvPr/>
        </p:nvSpPr>
        <p:spPr>
          <a:xfrm>
            <a:off x="238250" y="840900"/>
            <a:ext cx="8338800" cy="4095963"/>
          </a:xfrm>
          <a:prstGeom prst="rect">
            <a:avLst/>
          </a:prstGeom>
          <a:noFill/>
          <a:ln>
            <a:noFill/>
          </a:ln>
        </p:spPr>
        <p:txBody>
          <a:bodyPr spcFirstLastPara="1" wrap="square" lIns="91425" tIns="91425" rIns="91425" bIns="91425" anchor="t" anchorCtr="0">
            <a:spAutoFit/>
          </a:bodyPr>
          <a:lstStyle/>
          <a:p>
            <a:pPr marL="0" marR="266700" lvl="0" indent="0" algn="just" rtl="0">
              <a:lnSpc>
                <a:spcPct val="150000"/>
              </a:lnSpc>
              <a:spcBef>
                <a:spcPts val="500"/>
              </a:spcBef>
              <a:spcAft>
                <a:spcPts val="0"/>
              </a:spcAft>
              <a:buNone/>
            </a:pPr>
            <a:r>
              <a:rPr lang="en" dirty="0">
                <a:solidFill>
                  <a:schemeClr val="dk1"/>
                </a:solidFill>
                <a:latin typeface="Times New Roman"/>
                <a:ea typeface="Times New Roman"/>
                <a:cs typeface="Times New Roman"/>
                <a:sym typeface="Times New Roman"/>
              </a:rPr>
              <a:t>The Questions for the quiz are given in the form of a List, which contains question ID, the question, suitable options for the question and the correct answer for the question. </a:t>
            </a:r>
            <a:endParaRPr sz="1200" dirty="0">
              <a:solidFill>
                <a:schemeClr val="dk1"/>
              </a:solidFill>
              <a:latin typeface="Times New Roman"/>
              <a:ea typeface="Times New Roman"/>
              <a:cs typeface="Times New Roman"/>
              <a:sym typeface="Times New Roman"/>
            </a:endParaRPr>
          </a:p>
          <a:p>
            <a:pPr marL="0" marR="330200" lvl="0" indent="0" algn="just" rtl="0">
              <a:lnSpc>
                <a:spcPct val="100000"/>
              </a:lnSpc>
              <a:spcBef>
                <a:spcPts val="1200"/>
              </a:spcBef>
              <a:spcAft>
                <a:spcPts val="0"/>
              </a:spcAft>
              <a:buClr>
                <a:schemeClr val="dk1"/>
              </a:buClr>
              <a:buSzPts val="1100"/>
              <a:buFont typeface="Arial"/>
              <a:buNone/>
            </a:pPr>
            <a:r>
              <a:rPr lang="en" sz="1200" dirty="0">
                <a:solidFill>
                  <a:schemeClr val="dk1"/>
                </a:solidFill>
                <a:latin typeface="Times New Roman"/>
                <a:ea typeface="Times New Roman"/>
                <a:cs typeface="Times New Roman"/>
                <a:sym typeface="Times New Roman"/>
              </a:rPr>
              <a:t>Question({this.id, this.question, this.answer, this.options});</a:t>
            </a:r>
            <a:endParaRPr sz="1200" dirty="0">
              <a:solidFill>
                <a:schemeClr val="dk1"/>
              </a:solidFill>
              <a:latin typeface="Times New Roman"/>
              <a:ea typeface="Times New Roman"/>
              <a:cs typeface="Times New Roman"/>
              <a:sym typeface="Times New Roman"/>
            </a:endParaRPr>
          </a:p>
          <a:p>
            <a:pPr marL="0" marR="330200" lvl="0" indent="0" algn="just" rtl="0">
              <a:lnSpc>
                <a:spcPct val="100000"/>
              </a:lnSpc>
              <a:spcBef>
                <a:spcPts val="1200"/>
              </a:spcBef>
              <a:spcAft>
                <a:spcPts val="0"/>
              </a:spcAft>
              <a:buClr>
                <a:schemeClr val="dk1"/>
              </a:buClr>
              <a:buSzPts val="1100"/>
              <a:buFont typeface="Arial"/>
              <a:buNone/>
            </a:pPr>
            <a:r>
              <a:rPr lang="en" sz="1200" dirty="0">
                <a:solidFill>
                  <a:schemeClr val="dk1"/>
                </a:solidFill>
                <a:latin typeface="Times New Roman"/>
                <a:ea typeface="Times New Roman"/>
                <a:cs typeface="Times New Roman"/>
                <a:sym typeface="Times New Roman"/>
              </a:rPr>
              <a:t> 	}</a:t>
            </a:r>
            <a:endParaRPr sz="1200" dirty="0">
              <a:solidFill>
                <a:schemeClr val="dk1"/>
              </a:solidFill>
              <a:latin typeface="Times New Roman"/>
              <a:ea typeface="Times New Roman"/>
              <a:cs typeface="Times New Roman"/>
              <a:sym typeface="Times New Roman"/>
            </a:endParaRPr>
          </a:p>
          <a:p>
            <a:pPr marL="0" marR="330200" lvl="0" indent="0" algn="just" rtl="0">
              <a:lnSpc>
                <a:spcPct val="100000"/>
              </a:lnSpc>
              <a:spcBef>
                <a:spcPts val="1200"/>
              </a:spcBef>
              <a:spcAft>
                <a:spcPts val="0"/>
              </a:spcAft>
              <a:buClr>
                <a:schemeClr val="dk1"/>
              </a:buClr>
              <a:buSzPts val="1100"/>
              <a:buFont typeface="Arial"/>
              <a:buNone/>
            </a:pPr>
            <a:r>
              <a:rPr lang="en" sz="1200" dirty="0">
                <a:solidFill>
                  <a:schemeClr val="dk1"/>
                </a:solidFill>
                <a:latin typeface="Times New Roman"/>
                <a:ea typeface="Times New Roman"/>
                <a:cs typeface="Times New Roman"/>
                <a:sym typeface="Times New Roman"/>
              </a:rPr>
              <a:t> 	const List sample_data = [</a:t>
            </a:r>
            <a:endParaRPr sz="1200" dirty="0">
              <a:solidFill>
                <a:schemeClr val="dk1"/>
              </a:solidFill>
              <a:latin typeface="Times New Roman"/>
              <a:ea typeface="Times New Roman"/>
              <a:cs typeface="Times New Roman"/>
              <a:sym typeface="Times New Roman"/>
            </a:endParaRPr>
          </a:p>
          <a:p>
            <a:pPr marL="0" marR="330200" lvl="0" indent="0" algn="just" rtl="0">
              <a:lnSpc>
                <a:spcPct val="100000"/>
              </a:lnSpc>
              <a:spcBef>
                <a:spcPts val="1200"/>
              </a:spcBef>
              <a:spcAft>
                <a:spcPts val="0"/>
              </a:spcAft>
              <a:buClr>
                <a:schemeClr val="dk1"/>
              </a:buClr>
              <a:buSzPts val="1100"/>
              <a:buFont typeface="Arial"/>
              <a:buNone/>
            </a:pPr>
            <a:r>
              <a:rPr lang="en" sz="1200" dirty="0">
                <a:solidFill>
                  <a:schemeClr val="dk1"/>
                </a:solidFill>
                <a:latin typeface="Times New Roman"/>
                <a:ea typeface="Times New Roman"/>
                <a:cs typeface="Times New Roman"/>
                <a:sym typeface="Times New Roman"/>
              </a:rPr>
              <a:t>     {</a:t>
            </a:r>
            <a:endParaRPr sz="1200" dirty="0">
              <a:solidFill>
                <a:schemeClr val="dk1"/>
              </a:solidFill>
              <a:latin typeface="Times New Roman"/>
              <a:ea typeface="Times New Roman"/>
              <a:cs typeface="Times New Roman"/>
              <a:sym typeface="Times New Roman"/>
            </a:endParaRPr>
          </a:p>
          <a:p>
            <a:pPr marL="0" marR="330200" lvl="0" indent="0" algn="just" rtl="0">
              <a:lnSpc>
                <a:spcPct val="100000"/>
              </a:lnSpc>
              <a:spcBef>
                <a:spcPts val="1200"/>
              </a:spcBef>
              <a:spcAft>
                <a:spcPts val="0"/>
              </a:spcAft>
              <a:buClr>
                <a:schemeClr val="dk1"/>
              </a:buClr>
              <a:buSzPts val="1100"/>
              <a:buFont typeface="Arial"/>
              <a:buNone/>
            </a:pPr>
            <a:r>
              <a:rPr lang="en" sz="1200" dirty="0">
                <a:solidFill>
                  <a:schemeClr val="dk1"/>
                </a:solidFill>
                <a:latin typeface="Times New Roman"/>
                <a:ea typeface="Times New Roman"/>
                <a:cs typeface="Times New Roman"/>
                <a:sym typeface="Times New Roman"/>
              </a:rPr>
              <a:t>        "id": 1,</a:t>
            </a:r>
            <a:endParaRPr sz="1200" dirty="0">
              <a:solidFill>
                <a:schemeClr val="dk1"/>
              </a:solidFill>
              <a:latin typeface="Times New Roman"/>
              <a:ea typeface="Times New Roman"/>
              <a:cs typeface="Times New Roman"/>
              <a:sym typeface="Times New Roman"/>
            </a:endParaRPr>
          </a:p>
          <a:p>
            <a:pPr marL="0" marR="330200" lvl="0" indent="0" algn="just" rtl="0">
              <a:lnSpc>
                <a:spcPct val="100000"/>
              </a:lnSpc>
              <a:spcBef>
                <a:spcPts val="1200"/>
              </a:spcBef>
              <a:spcAft>
                <a:spcPts val="0"/>
              </a:spcAft>
              <a:buClr>
                <a:schemeClr val="dk1"/>
              </a:buClr>
              <a:buSzPts val="1100"/>
              <a:buFont typeface="Arial"/>
              <a:buNone/>
            </a:pPr>
            <a:r>
              <a:rPr lang="en" sz="1200" dirty="0">
                <a:solidFill>
                  <a:schemeClr val="dk1"/>
                </a:solidFill>
                <a:latin typeface="Times New Roman"/>
                <a:ea typeface="Times New Roman"/>
                <a:cs typeface="Times New Roman"/>
                <a:sym typeface="Times New Roman"/>
              </a:rPr>
              <a:t>       "question": "Flutter is an open-source UI software development kit created by ______",</a:t>
            </a:r>
            <a:endParaRPr sz="1200" dirty="0">
              <a:solidFill>
                <a:schemeClr val="dk1"/>
              </a:solidFill>
              <a:latin typeface="Times New Roman"/>
              <a:ea typeface="Times New Roman"/>
              <a:cs typeface="Times New Roman"/>
              <a:sym typeface="Times New Roman"/>
            </a:endParaRPr>
          </a:p>
          <a:p>
            <a:pPr marL="0" marR="330200" lvl="0" indent="0" algn="just" rtl="0">
              <a:lnSpc>
                <a:spcPct val="100000"/>
              </a:lnSpc>
              <a:spcBef>
                <a:spcPts val="1200"/>
              </a:spcBef>
              <a:spcAft>
                <a:spcPts val="0"/>
              </a:spcAft>
              <a:buClr>
                <a:schemeClr val="dk1"/>
              </a:buClr>
              <a:buSzPts val="1100"/>
              <a:buFont typeface="Arial"/>
              <a:buNone/>
            </a:pPr>
            <a:r>
              <a:rPr lang="en" sz="1200" dirty="0">
                <a:solidFill>
                  <a:schemeClr val="dk1"/>
                </a:solidFill>
                <a:latin typeface="Times New Roman"/>
                <a:ea typeface="Times New Roman"/>
                <a:cs typeface="Times New Roman"/>
                <a:sym typeface="Times New Roman"/>
              </a:rPr>
              <a:t>       "options": ['Apple', 'Google', 'Facebook', 'Microsoft'],</a:t>
            </a:r>
            <a:endParaRPr sz="1200" dirty="0">
              <a:solidFill>
                <a:schemeClr val="dk1"/>
              </a:solidFill>
              <a:latin typeface="Times New Roman"/>
              <a:ea typeface="Times New Roman"/>
              <a:cs typeface="Times New Roman"/>
              <a:sym typeface="Times New Roman"/>
            </a:endParaRPr>
          </a:p>
          <a:p>
            <a:pPr marL="0" marR="330200" lvl="0" indent="0" algn="just" rtl="0">
              <a:lnSpc>
                <a:spcPct val="100000"/>
              </a:lnSpc>
              <a:spcBef>
                <a:spcPts val="1200"/>
              </a:spcBef>
              <a:spcAft>
                <a:spcPts val="0"/>
              </a:spcAft>
              <a:buClr>
                <a:schemeClr val="dk1"/>
              </a:buClr>
              <a:buSzPts val="1100"/>
              <a:buFont typeface="Arial"/>
              <a:buNone/>
            </a:pPr>
            <a:r>
              <a:rPr lang="en" sz="1200" dirty="0">
                <a:solidFill>
                  <a:schemeClr val="dk1"/>
                </a:solidFill>
                <a:latin typeface="Times New Roman"/>
                <a:ea typeface="Times New Roman"/>
                <a:cs typeface="Times New Roman"/>
                <a:sym typeface="Times New Roman"/>
              </a:rPr>
              <a:t>       "answer_index": 1,</a:t>
            </a:r>
            <a:endParaRPr sz="1200" dirty="0">
              <a:solidFill>
                <a:schemeClr val="dk1"/>
              </a:solidFill>
              <a:latin typeface="Times New Roman"/>
              <a:ea typeface="Times New Roman"/>
              <a:cs typeface="Times New Roman"/>
              <a:sym typeface="Times New Roman"/>
            </a:endParaRPr>
          </a:p>
          <a:p>
            <a:pPr marL="0" marR="330200" lvl="0" indent="0" algn="just" rtl="0">
              <a:lnSpc>
                <a:spcPct val="100000"/>
              </a:lnSpc>
              <a:spcBef>
                <a:spcPts val="1200"/>
              </a:spcBef>
              <a:spcAft>
                <a:spcPts val="1200"/>
              </a:spcAft>
              <a:buNone/>
            </a:pPr>
            <a:r>
              <a:rPr lang="en" sz="1200" dirty="0">
                <a:solidFill>
                  <a:schemeClr val="dk1"/>
                </a:solidFill>
                <a:latin typeface="Times New Roman"/>
                <a:ea typeface="Times New Roman"/>
                <a:cs typeface="Times New Roman"/>
                <a:sym typeface="Times New Roman"/>
              </a:rPr>
              <a:t>     },</a:t>
            </a:r>
            <a:endParaRPr sz="1200" dirty="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
        <p:nvSpPr>
          <p:cNvPr id="217" name="Google Shape;217;p30"/>
          <p:cNvSpPr txBox="1"/>
          <p:nvPr/>
        </p:nvSpPr>
        <p:spPr>
          <a:xfrm>
            <a:off x="168175" y="1107175"/>
            <a:ext cx="8535000" cy="3786600"/>
          </a:xfrm>
          <a:prstGeom prst="rect">
            <a:avLst/>
          </a:prstGeom>
          <a:noFill/>
          <a:ln>
            <a:noFill/>
          </a:ln>
        </p:spPr>
        <p:txBody>
          <a:bodyPr spcFirstLastPara="1" wrap="square" lIns="91425" tIns="91425" rIns="91425" bIns="91425" anchor="t" anchorCtr="0">
            <a:spAutoFit/>
          </a:bodyPr>
          <a:lstStyle/>
          <a:p>
            <a:pPr marL="457200" marR="406400" lvl="0" indent="-323850" algn="just" rtl="0">
              <a:lnSpc>
                <a:spcPct val="115000"/>
              </a:lnSpc>
              <a:spcBef>
                <a:spcPts val="60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The Progress bar is included in the Quiz application which acts as a timer. The user has to answer a question in 60 seconds, otherwise the user is awarded zero mark for that question. </a:t>
            </a:r>
            <a:endParaRPr sz="1500">
              <a:solidFill>
                <a:schemeClr val="dk1"/>
              </a:solidFill>
              <a:latin typeface="Times New Roman"/>
              <a:ea typeface="Times New Roman"/>
              <a:cs typeface="Times New Roman"/>
              <a:sym typeface="Times New Roman"/>
            </a:endParaRPr>
          </a:p>
          <a:p>
            <a:pPr marL="457200" marR="406400" lvl="0" indent="0" algn="just" rtl="0">
              <a:lnSpc>
                <a:spcPct val="115000"/>
              </a:lnSpc>
              <a:spcBef>
                <a:spcPts val="600"/>
              </a:spcBef>
              <a:spcAft>
                <a:spcPts val="0"/>
              </a:spcAft>
              <a:buNone/>
            </a:pPr>
            <a:endParaRPr sz="1500">
              <a:solidFill>
                <a:schemeClr val="dk1"/>
              </a:solidFill>
              <a:latin typeface="Times New Roman"/>
              <a:ea typeface="Times New Roman"/>
              <a:cs typeface="Times New Roman"/>
              <a:sym typeface="Times New Roman"/>
            </a:endParaRPr>
          </a:p>
          <a:p>
            <a:pPr marL="457200" marR="406400" lvl="0" indent="-323850" algn="just" rtl="0">
              <a:lnSpc>
                <a:spcPct val="115000"/>
              </a:lnSpc>
              <a:spcBef>
                <a:spcPts val="60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The Progress bar also includes an option called ’Skip’ to skip a question and move to the next question.</a:t>
            </a:r>
            <a:endParaRPr sz="1500">
              <a:solidFill>
                <a:schemeClr val="dk1"/>
              </a:solidFill>
              <a:latin typeface="Times New Roman"/>
              <a:ea typeface="Times New Roman"/>
              <a:cs typeface="Times New Roman"/>
              <a:sym typeface="Times New Roman"/>
            </a:endParaRPr>
          </a:p>
          <a:p>
            <a:pPr marL="457200" marR="406400" lvl="0" indent="0" algn="just" rtl="0">
              <a:lnSpc>
                <a:spcPct val="115000"/>
              </a:lnSpc>
              <a:spcBef>
                <a:spcPts val="600"/>
              </a:spcBef>
              <a:spcAft>
                <a:spcPts val="0"/>
              </a:spcAft>
              <a:buNone/>
            </a:pP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After each question, there is a delay of 3 seconds given before the next question is displayed. </a:t>
            </a:r>
            <a:endParaRPr sz="1500">
              <a:solidFill>
                <a:schemeClr val="dk1"/>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Once the last question is displayed, the screen is redirected to the last screen Score screen.</a:t>
            </a:r>
            <a:endParaRPr sz="1500">
              <a:solidFill>
                <a:schemeClr val="dk1"/>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If answer  selected by the user is same as the original answer fed into the program, the variable _numOfCorrectAns is incremented. At last, the Score screen function is called to display the scores.</a:t>
            </a:r>
            <a:endParaRPr sz="1500">
              <a:solidFill>
                <a:schemeClr val="dk1"/>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1200">
              <a:solidFill>
                <a:schemeClr val="dk1"/>
              </a:solidFill>
              <a:latin typeface="Times New Roman"/>
              <a:ea typeface="Times New Roman"/>
              <a:cs typeface="Times New Roman"/>
              <a:sym typeface="Times New Roman"/>
            </a:endParaRPr>
          </a:p>
        </p:txBody>
      </p:sp>
      <p:pic>
        <p:nvPicPr>
          <p:cNvPr id="218" name="Google Shape;218;p30"/>
          <p:cNvPicPr preferRelativeResize="0"/>
          <p:nvPr/>
        </p:nvPicPr>
        <p:blipFill>
          <a:blip r:embed="rId3">
            <a:alphaModFix/>
          </a:blip>
          <a:stretch>
            <a:fillRect/>
          </a:stretch>
        </p:blipFill>
        <p:spPr>
          <a:xfrm>
            <a:off x="58400" y="0"/>
            <a:ext cx="652561" cy="677100"/>
          </a:xfrm>
          <a:prstGeom prst="rect">
            <a:avLst/>
          </a:prstGeom>
          <a:noFill/>
          <a:ln>
            <a:noFill/>
          </a:ln>
        </p:spPr>
      </p:pic>
      <p:pic>
        <p:nvPicPr>
          <p:cNvPr id="219" name="Google Shape;219;p30"/>
          <p:cNvPicPr preferRelativeResize="0"/>
          <p:nvPr/>
        </p:nvPicPr>
        <p:blipFill>
          <a:blip r:embed="rId4">
            <a:alphaModFix/>
          </a:blip>
          <a:stretch>
            <a:fillRect/>
          </a:stretch>
        </p:blipFill>
        <p:spPr>
          <a:xfrm>
            <a:off x="8020575" y="0"/>
            <a:ext cx="893562" cy="730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
        <p:nvSpPr>
          <p:cNvPr id="225" name="Google Shape;225;p31"/>
          <p:cNvSpPr txBox="1"/>
          <p:nvPr/>
        </p:nvSpPr>
        <p:spPr>
          <a:xfrm>
            <a:off x="365708" y="730825"/>
            <a:ext cx="8381100" cy="4225200"/>
          </a:xfrm>
          <a:prstGeom prst="rect">
            <a:avLst/>
          </a:prstGeom>
          <a:noFill/>
          <a:ln>
            <a:noFill/>
          </a:ln>
        </p:spPr>
        <p:txBody>
          <a:bodyPr spcFirstLastPara="1" wrap="square" lIns="91425" tIns="91425" rIns="91425" bIns="91425" anchor="t" anchorCtr="0">
            <a:spAutoFit/>
          </a:bodyPr>
          <a:lstStyle/>
          <a:p>
            <a:pPr marL="0" marR="330200" lvl="0" indent="0" algn="just" rtl="0">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void checkAns(Question question, int selectedIndex) {_isAnswered = true;</a:t>
            </a:r>
            <a:endParaRPr sz="1300">
              <a:solidFill>
                <a:schemeClr val="dk1"/>
              </a:solidFill>
              <a:latin typeface="Times New Roman"/>
              <a:ea typeface="Times New Roman"/>
              <a:cs typeface="Times New Roman"/>
              <a:sym typeface="Times New Roman"/>
            </a:endParaRPr>
          </a:p>
          <a:p>
            <a:pPr marL="0" marR="330200" lvl="0" indent="0" algn="just" rtl="0">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    _correctAns = question.answer;</a:t>
            </a:r>
            <a:endParaRPr sz="1300">
              <a:solidFill>
                <a:schemeClr val="dk1"/>
              </a:solidFill>
              <a:latin typeface="Times New Roman"/>
              <a:ea typeface="Times New Roman"/>
              <a:cs typeface="Times New Roman"/>
              <a:sym typeface="Times New Roman"/>
            </a:endParaRPr>
          </a:p>
          <a:p>
            <a:pPr marL="0" marR="330200" lvl="0" indent="0" algn="just" rtl="0">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    _selectedAns = selectedIndex;</a:t>
            </a:r>
            <a:endParaRPr sz="1300">
              <a:solidFill>
                <a:schemeClr val="dk1"/>
              </a:solidFill>
              <a:latin typeface="Times New Roman"/>
              <a:ea typeface="Times New Roman"/>
              <a:cs typeface="Times New Roman"/>
              <a:sym typeface="Times New Roman"/>
            </a:endParaRPr>
          </a:p>
          <a:p>
            <a:pPr marL="0" marR="330200" lvl="0" indent="0" algn="just" rtl="0">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    if (_correctAns == _selectedAns) _numOfCorrectAns++;  // It will stop the counter</a:t>
            </a:r>
            <a:endParaRPr sz="1300">
              <a:solidFill>
                <a:schemeClr val="dk1"/>
              </a:solidFill>
              <a:latin typeface="Times New Roman"/>
              <a:ea typeface="Times New Roman"/>
              <a:cs typeface="Times New Roman"/>
              <a:sym typeface="Times New Roman"/>
            </a:endParaRPr>
          </a:p>
          <a:p>
            <a:pPr marL="0" marR="330200" lvl="0" indent="0" algn="just" rtl="0">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    _animationController.stop();</a:t>
            </a:r>
            <a:endParaRPr sz="1300">
              <a:solidFill>
                <a:schemeClr val="dk1"/>
              </a:solidFill>
              <a:latin typeface="Times New Roman"/>
              <a:ea typeface="Times New Roman"/>
              <a:cs typeface="Times New Roman"/>
              <a:sym typeface="Times New Roman"/>
            </a:endParaRPr>
          </a:p>
          <a:p>
            <a:pPr marL="0" marR="330200" lvl="0" indent="0" algn="just" rtl="0">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    update();</a:t>
            </a:r>
            <a:endParaRPr sz="1300">
              <a:solidFill>
                <a:schemeClr val="dk1"/>
              </a:solidFill>
              <a:latin typeface="Times New Roman"/>
              <a:ea typeface="Times New Roman"/>
              <a:cs typeface="Times New Roman"/>
              <a:sym typeface="Times New Roman"/>
            </a:endParaRPr>
          </a:p>
          <a:p>
            <a:pPr marL="0" marR="330200" lvl="0" indent="0" algn="just" rtl="0">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    // Once user select an ans after 3s it will go to the next qn</a:t>
            </a:r>
            <a:endParaRPr sz="1300">
              <a:solidFill>
                <a:schemeClr val="dk1"/>
              </a:solidFill>
              <a:latin typeface="Times New Roman"/>
              <a:ea typeface="Times New Roman"/>
              <a:cs typeface="Times New Roman"/>
              <a:sym typeface="Times New Roman"/>
            </a:endParaRPr>
          </a:p>
          <a:p>
            <a:pPr marL="0" marR="330200" lvl="0" indent="0" algn="just" rtl="0">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    Future.delayed(Duration(seconds: 3), () {</a:t>
            </a:r>
            <a:endParaRPr sz="1300">
              <a:solidFill>
                <a:schemeClr val="dk1"/>
              </a:solidFill>
              <a:latin typeface="Times New Roman"/>
              <a:ea typeface="Times New Roman"/>
              <a:cs typeface="Times New Roman"/>
              <a:sym typeface="Times New Roman"/>
            </a:endParaRPr>
          </a:p>
          <a:p>
            <a:pPr marL="0" marR="330200" lvl="0" indent="0" algn="just" rtl="0">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      nextQuestion();</a:t>
            </a:r>
            <a:endParaRPr sz="1300">
              <a:solidFill>
                <a:schemeClr val="dk1"/>
              </a:solidFill>
              <a:latin typeface="Times New Roman"/>
              <a:ea typeface="Times New Roman"/>
              <a:cs typeface="Times New Roman"/>
              <a:sym typeface="Times New Roman"/>
            </a:endParaRPr>
          </a:p>
          <a:p>
            <a:pPr marL="0" marR="330200" lvl="0" indent="0" algn="just" rtl="0">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    });</a:t>
            </a:r>
            <a:endParaRPr sz="13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p:txBody>
      </p:sp>
      <p:pic>
        <p:nvPicPr>
          <p:cNvPr id="226" name="Google Shape;226;p31"/>
          <p:cNvPicPr preferRelativeResize="0"/>
          <p:nvPr/>
        </p:nvPicPr>
        <p:blipFill>
          <a:blip r:embed="rId3">
            <a:alphaModFix/>
          </a:blip>
          <a:stretch>
            <a:fillRect/>
          </a:stretch>
        </p:blipFill>
        <p:spPr>
          <a:xfrm>
            <a:off x="58400" y="0"/>
            <a:ext cx="652561" cy="677100"/>
          </a:xfrm>
          <a:prstGeom prst="rect">
            <a:avLst/>
          </a:prstGeom>
          <a:noFill/>
          <a:ln>
            <a:noFill/>
          </a:ln>
        </p:spPr>
      </p:pic>
      <p:pic>
        <p:nvPicPr>
          <p:cNvPr id="227" name="Google Shape;227;p31"/>
          <p:cNvPicPr preferRelativeResize="0"/>
          <p:nvPr/>
        </p:nvPicPr>
        <p:blipFill>
          <a:blip r:embed="rId4">
            <a:alphaModFix/>
          </a:blip>
          <a:stretch>
            <a:fillRect/>
          </a:stretch>
        </p:blipFill>
        <p:spPr>
          <a:xfrm>
            <a:off x="8020575" y="0"/>
            <a:ext cx="893562" cy="730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pic>
        <p:nvPicPr>
          <p:cNvPr id="196" name="Google Shape;196;p28"/>
          <p:cNvPicPr preferRelativeResize="0"/>
          <p:nvPr/>
        </p:nvPicPr>
        <p:blipFill>
          <a:blip r:embed="rId3">
            <a:alphaModFix/>
          </a:blip>
          <a:stretch>
            <a:fillRect/>
          </a:stretch>
        </p:blipFill>
        <p:spPr>
          <a:xfrm>
            <a:off x="58400" y="0"/>
            <a:ext cx="885534" cy="918825"/>
          </a:xfrm>
          <a:prstGeom prst="rect">
            <a:avLst/>
          </a:prstGeom>
          <a:noFill/>
          <a:ln>
            <a:noFill/>
          </a:ln>
        </p:spPr>
      </p:pic>
      <p:pic>
        <p:nvPicPr>
          <p:cNvPr id="197" name="Google Shape;197;p28"/>
          <p:cNvPicPr preferRelativeResize="0"/>
          <p:nvPr/>
        </p:nvPicPr>
        <p:blipFill>
          <a:blip r:embed="rId4">
            <a:alphaModFix/>
          </a:blip>
          <a:stretch>
            <a:fillRect/>
          </a:stretch>
        </p:blipFill>
        <p:spPr>
          <a:xfrm>
            <a:off x="8020575" y="0"/>
            <a:ext cx="1123425" cy="918825"/>
          </a:xfrm>
          <a:prstGeom prst="rect">
            <a:avLst/>
          </a:prstGeom>
          <a:noFill/>
          <a:ln>
            <a:noFill/>
          </a:ln>
        </p:spPr>
      </p:pic>
      <p:pic>
        <p:nvPicPr>
          <p:cNvPr id="198" name="Google Shape;198;p28"/>
          <p:cNvPicPr preferRelativeResize="0"/>
          <p:nvPr/>
        </p:nvPicPr>
        <p:blipFill>
          <a:blip r:embed="rId5">
            <a:alphaModFix/>
          </a:blip>
          <a:stretch>
            <a:fillRect/>
          </a:stretch>
        </p:blipFill>
        <p:spPr>
          <a:xfrm>
            <a:off x="347825" y="1205365"/>
            <a:ext cx="4396191" cy="3363510"/>
          </a:xfrm>
          <a:prstGeom prst="rect">
            <a:avLst/>
          </a:prstGeom>
          <a:noFill/>
          <a:ln>
            <a:noFill/>
          </a:ln>
        </p:spPr>
      </p:pic>
      <p:pic>
        <p:nvPicPr>
          <p:cNvPr id="199" name="Google Shape;199;p28"/>
          <p:cNvPicPr preferRelativeResize="0"/>
          <p:nvPr/>
        </p:nvPicPr>
        <p:blipFill>
          <a:blip r:embed="rId6">
            <a:alphaModFix/>
          </a:blip>
          <a:stretch>
            <a:fillRect/>
          </a:stretch>
        </p:blipFill>
        <p:spPr>
          <a:xfrm>
            <a:off x="6005850" y="918825"/>
            <a:ext cx="1640625" cy="3650049"/>
          </a:xfrm>
          <a:prstGeom prst="rect">
            <a:avLst/>
          </a:prstGeom>
          <a:noFill/>
          <a:ln>
            <a:noFill/>
          </a:ln>
        </p:spPr>
      </p:pic>
      <p:sp>
        <p:nvSpPr>
          <p:cNvPr id="200" name="Google Shape;200;p28"/>
          <p:cNvSpPr txBox="1"/>
          <p:nvPr/>
        </p:nvSpPr>
        <p:spPr>
          <a:xfrm>
            <a:off x="518550" y="4624950"/>
            <a:ext cx="319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Times New Roman"/>
                <a:ea typeface="Times New Roman"/>
                <a:cs typeface="Times New Roman"/>
                <a:sym typeface="Times New Roman"/>
              </a:rPr>
              <a:t>             Widget tree for Welcome screen</a:t>
            </a:r>
            <a:endParaRPr dirty="0">
              <a:latin typeface="Times New Roman"/>
              <a:ea typeface="Times New Roman"/>
              <a:cs typeface="Times New Roman"/>
              <a:sym typeface="Times New Roman"/>
            </a:endParaRPr>
          </a:p>
        </p:txBody>
      </p:sp>
      <p:sp>
        <p:nvSpPr>
          <p:cNvPr id="201" name="Google Shape;201;p28"/>
          <p:cNvSpPr txBox="1"/>
          <p:nvPr/>
        </p:nvSpPr>
        <p:spPr>
          <a:xfrm>
            <a:off x="5921850" y="4659925"/>
            <a:ext cx="255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Times New Roman"/>
                <a:ea typeface="Times New Roman"/>
                <a:cs typeface="Times New Roman"/>
                <a:sym typeface="Times New Roman"/>
              </a:rPr>
              <a:t>   Welcome screen</a:t>
            </a:r>
            <a:endParaRPr>
              <a:latin typeface="Times New Roman"/>
              <a:ea typeface="Times New Roman"/>
              <a:cs typeface="Times New Roman"/>
              <a:sym typeface="Times New Roman"/>
            </a:endParaRPr>
          </a:p>
        </p:txBody>
      </p:sp>
      <p:sp>
        <p:nvSpPr>
          <p:cNvPr id="202" name="Google Shape;202;p28"/>
          <p:cNvSpPr txBox="1"/>
          <p:nvPr/>
        </p:nvSpPr>
        <p:spPr>
          <a:xfrm>
            <a:off x="1212433" y="977228"/>
            <a:ext cx="277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Welcome Screen</a:t>
            </a:r>
            <a:endParaRPr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4801781-80C8-492E-9EB5-6775A6E3F44A}"/>
              </a:ext>
            </a:extLst>
          </p:cNvPr>
          <p:cNvSpPr txBox="1"/>
          <p:nvPr/>
        </p:nvSpPr>
        <p:spPr>
          <a:xfrm>
            <a:off x="2818184" y="110756"/>
            <a:ext cx="4572000" cy="461665"/>
          </a:xfrm>
          <a:prstGeom prst="rect">
            <a:avLst/>
          </a:prstGeom>
          <a:noFill/>
        </p:spPr>
        <p:txBody>
          <a:bodyPr wrap="square">
            <a:spAutoFit/>
          </a:bodyPr>
          <a:lstStyle/>
          <a:p>
            <a:pPr marL="0" lvl="0" indent="0" algn="l" rtl="0">
              <a:spcBef>
                <a:spcPts val="0"/>
              </a:spcBef>
              <a:spcAft>
                <a:spcPts val="0"/>
              </a:spcAft>
              <a:buNone/>
            </a:pPr>
            <a:r>
              <a:rPr lang="en-IN" sz="2400" b="1" dirty="0">
                <a:solidFill>
                  <a:srgbClr val="2F5597"/>
                </a:solidFill>
                <a:latin typeface="Times New Roman"/>
                <a:ea typeface="Times New Roman"/>
                <a:cs typeface="Times New Roman"/>
                <a:sym typeface="Times New Roman"/>
              </a:rPr>
              <a:t>METHODOLOGY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p:nvPr/>
        </p:nvSpPr>
        <p:spPr>
          <a:xfrm>
            <a:off x="2994775" y="0"/>
            <a:ext cx="29544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b="1">
                <a:solidFill>
                  <a:srgbClr val="2F5597"/>
                </a:solidFill>
              </a:rPr>
              <a:t>  </a:t>
            </a:r>
            <a:r>
              <a:rPr lang="en" sz="3200" b="1">
                <a:solidFill>
                  <a:srgbClr val="2F5597"/>
                </a:solidFill>
                <a:latin typeface="Times New Roman"/>
                <a:ea typeface="Times New Roman"/>
                <a:cs typeface="Times New Roman"/>
                <a:sym typeface="Times New Roman"/>
              </a:rPr>
              <a:t> AGENDA</a:t>
            </a:r>
            <a:endParaRPr>
              <a:latin typeface="Times New Roman"/>
              <a:ea typeface="Times New Roman"/>
              <a:cs typeface="Times New Roman"/>
              <a:sym typeface="Times New Roman"/>
            </a:endParaRPr>
          </a:p>
        </p:txBody>
      </p:sp>
      <p:sp>
        <p:nvSpPr>
          <p:cNvPr id="70" name="Google Shape;70;p14"/>
          <p:cNvSpPr txBox="1"/>
          <p:nvPr/>
        </p:nvSpPr>
        <p:spPr>
          <a:xfrm>
            <a:off x="919825" y="918825"/>
            <a:ext cx="7104300" cy="3918991"/>
          </a:xfrm>
          <a:prstGeom prst="rect">
            <a:avLst/>
          </a:prstGeom>
          <a:noFill/>
          <a:ln>
            <a:noFill/>
          </a:ln>
        </p:spPr>
        <p:txBody>
          <a:bodyPr spcFirstLastPara="1" wrap="square" lIns="91425" tIns="91425" rIns="91425" bIns="91425" anchor="t" anchorCtr="0">
            <a:spAutoFit/>
          </a:bodyPr>
          <a:lstStyle/>
          <a:p>
            <a:pPr marL="457200" lvl="0" indent="-355600" algn="l" rtl="0">
              <a:lnSpc>
                <a:spcPct val="90000"/>
              </a:lnSpc>
              <a:spcBef>
                <a:spcPts val="1000"/>
              </a:spcBef>
              <a:spcAft>
                <a:spcPts val="0"/>
              </a:spcAft>
              <a:buClr>
                <a:schemeClr val="dk1"/>
              </a:buClr>
              <a:buSzPts val="2000"/>
              <a:buFont typeface="Times New Roman"/>
              <a:buChar char="❏"/>
            </a:pPr>
            <a:r>
              <a:rPr lang="en" sz="2000" dirty="0">
                <a:solidFill>
                  <a:schemeClr val="dk1"/>
                </a:solidFill>
                <a:latin typeface="Times New Roman"/>
                <a:ea typeface="Times New Roman"/>
                <a:cs typeface="Times New Roman"/>
                <a:sym typeface="Times New Roman"/>
              </a:rPr>
              <a:t>Abstract</a:t>
            </a:r>
            <a:endParaRPr sz="2000" dirty="0">
              <a:solidFill>
                <a:schemeClr val="dk1"/>
              </a:solidFill>
              <a:latin typeface="Times New Roman"/>
              <a:ea typeface="Times New Roman"/>
              <a:cs typeface="Times New Roman"/>
              <a:sym typeface="Times New Roman"/>
            </a:endParaRPr>
          </a:p>
          <a:p>
            <a:pPr marL="457200" lvl="0" indent="-355600" algn="l" rtl="0">
              <a:lnSpc>
                <a:spcPct val="90000"/>
              </a:lnSpc>
              <a:spcBef>
                <a:spcPts val="0"/>
              </a:spcBef>
              <a:spcAft>
                <a:spcPts val="0"/>
              </a:spcAft>
              <a:buClr>
                <a:schemeClr val="dk1"/>
              </a:buClr>
              <a:buSzPts val="2000"/>
              <a:buFont typeface="Times New Roman"/>
              <a:buChar char="❏"/>
            </a:pPr>
            <a:r>
              <a:rPr lang="en" sz="2000" dirty="0">
                <a:solidFill>
                  <a:schemeClr val="dk1"/>
                </a:solidFill>
                <a:latin typeface="Times New Roman"/>
                <a:ea typeface="Times New Roman"/>
                <a:cs typeface="Times New Roman"/>
                <a:sym typeface="Times New Roman"/>
              </a:rPr>
              <a:t>About the Company</a:t>
            </a:r>
            <a:endParaRPr sz="2000" dirty="0">
              <a:solidFill>
                <a:schemeClr val="dk1"/>
              </a:solidFill>
              <a:latin typeface="Times New Roman"/>
              <a:ea typeface="Times New Roman"/>
              <a:cs typeface="Times New Roman"/>
              <a:sym typeface="Times New Roman"/>
            </a:endParaRPr>
          </a:p>
          <a:p>
            <a:pPr marL="457200" lvl="0" indent="-355600" algn="l" rtl="0">
              <a:lnSpc>
                <a:spcPct val="90000"/>
              </a:lnSpc>
              <a:spcBef>
                <a:spcPts val="0"/>
              </a:spcBef>
              <a:spcAft>
                <a:spcPts val="0"/>
              </a:spcAft>
              <a:buClr>
                <a:schemeClr val="dk1"/>
              </a:buClr>
              <a:buSzPts val="2000"/>
              <a:buFont typeface="Times New Roman"/>
              <a:buChar char="❏"/>
            </a:pPr>
            <a:r>
              <a:rPr lang="en" sz="2000" dirty="0">
                <a:solidFill>
                  <a:schemeClr val="dk1"/>
                </a:solidFill>
                <a:latin typeface="Times New Roman"/>
                <a:ea typeface="Times New Roman"/>
                <a:cs typeface="Times New Roman"/>
                <a:sym typeface="Times New Roman"/>
              </a:rPr>
              <a:t>Introduction</a:t>
            </a:r>
            <a:endParaRPr sz="2000" dirty="0">
              <a:solidFill>
                <a:schemeClr val="dk1"/>
              </a:solidFill>
              <a:latin typeface="Times New Roman"/>
              <a:ea typeface="Times New Roman"/>
              <a:cs typeface="Times New Roman"/>
              <a:sym typeface="Times New Roman"/>
            </a:endParaRPr>
          </a:p>
          <a:p>
            <a:pPr marL="457200" lvl="0" indent="-355600" algn="l" rtl="0">
              <a:lnSpc>
                <a:spcPct val="90000"/>
              </a:lnSpc>
              <a:spcBef>
                <a:spcPts val="0"/>
              </a:spcBef>
              <a:spcAft>
                <a:spcPts val="0"/>
              </a:spcAft>
              <a:buClr>
                <a:schemeClr val="dk1"/>
              </a:buClr>
              <a:buSzPts val="2000"/>
              <a:buFont typeface="Times New Roman"/>
              <a:buChar char="❏"/>
            </a:pPr>
            <a:r>
              <a:rPr lang="en" sz="2000" dirty="0">
                <a:solidFill>
                  <a:schemeClr val="dk1"/>
                </a:solidFill>
                <a:latin typeface="Times New Roman"/>
                <a:ea typeface="Times New Roman"/>
                <a:cs typeface="Times New Roman"/>
                <a:sym typeface="Times New Roman"/>
              </a:rPr>
              <a:t>Literature Survey</a:t>
            </a:r>
            <a:endParaRPr sz="2000" dirty="0">
              <a:solidFill>
                <a:schemeClr val="dk1"/>
              </a:solidFill>
              <a:latin typeface="Times New Roman"/>
              <a:ea typeface="Times New Roman"/>
              <a:cs typeface="Times New Roman"/>
              <a:sym typeface="Times New Roman"/>
            </a:endParaRPr>
          </a:p>
          <a:p>
            <a:pPr marL="457200" lvl="0" indent="-355600" algn="l" rtl="0">
              <a:lnSpc>
                <a:spcPct val="90000"/>
              </a:lnSpc>
              <a:spcBef>
                <a:spcPts val="0"/>
              </a:spcBef>
              <a:spcAft>
                <a:spcPts val="0"/>
              </a:spcAft>
              <a:buClr>
                <a:schemeClr val="dk1"/>
              </a:buClr>
              <a:buSzPts val="2000"/>
              <a:buFont typeface="Times New Roman"/>
              <a:buChar char="❏"/>
            </a:pPr>
            <a:r>
              <a:rPr lang="en" sz="2000" dirty="0">
                <a:solidFill>
                  <a:schemeClr val="dk1"/>
                </a:solidFill>
                <a:latin typeface="Times New Roman"/>
                <a:ea typeface="Times New Roman"/>
                <a:cs typeface="Times New Roman"/>
                <a:sym typeface="Times New Roman"/>
              </a:rPr>
              <a:t>Requirements</a:t>
            </a:r>
            <a:endParaRPr sz="2000" dirty="0">
              <a:solidFill>
                <a:schemeClr val="dk1"/>
              </a:solidFill>
              <a:latin typeface="Times New Roman"/>
              <a:ea typeface="Times New Roman"/>
              <a:cs typeface="Times New Roman"/>
              <a:sym typeface="Times New Roman"/>
            </a:endParaRPr>
          </a:p>
          <a:p>
            <a:pPr marL="457200" lvl="0" indent="-355600" algn="l" rtl="0">
              <a:lnSpc>
                <a:spcPct val="90000"/>
              </a:lnSpc>
              <a:spcBef>
                <a:spcPts val="0"/>
              </a:spcBef>
              <a:spcAft>
                <a:spcPts val="0"/>
              </a:spcAft>
              <a:buClr>
                <a:schemeClr val="dk1"/>
              </a:buClr>
              <a:buSzPts val="2000"/>
              <a:buFont typeface="Times New Roman"/>
              <a:buChar char="❏"/>
            </a:pPr>
            <a:r>
              <a:rPr lang="en" sz="2000" dirty="0">
                <a:solidFill>
                  <a:schemeClr val="dk1"/>
                </a:solidFill>
                <a:latin typeface="Times New Roman"/>
                <a:ea typeface="Times New Roman"/>
                <a:cs typeface="Times New Roman"/>
                <a:sym typeface="Times New Roman"/>
              </a:rPr>
              <a:t>System Design</a:t>
            </a:r>
            <a:endParaRPr sz="2000" dirty="0">
              <a:solidFill>
                <a:schemeClr val="dk1"/>
              </a:solidFill>
              <a:latin typeface="Times New Roman"/>
              <a:ea typeface="Times New Roman"/>
              <a:cs typeface="Times New Roman"/>
              <a:sym typeface="Times New Roman"/>
            </a:endParaRPr>
          </a:p>
          <a:p>
            <a:pPr marL="457200" lvl="0" indent="-355600" algn="l" rtl="0">
              <a:lnSpc>
                <a:spcPct val="90000"/>
              </a:lnSpc>
              <a:spcBef>
                <a:spcPts val="0"/>
              </a:spcBef>
              <a:spcAft>
                <a:spcPts val="0"/>
              </a:spcAft>
              <a:buClr>
                <a:schemeClr val="dk1"/>
              </a:buClr>
              <a:buSzPts val="2000"/>
              <a:buFont typeface="Times New Roman"/>
              <a:buChar char="❏"/>
            </a:pPr>
            <a:r>
              <a:rPr lang="en" sz="2000" dirty="0">
                <a:solidFill>
                  <a:schemeClr val="dk1"/>
                </a:solidFill>
                <a:latin typeface="Times New Roman"/>
                <a:ea typeface="Times New Roman"/>
                <a:cs typeface="Times New Roman"/>
                <a:sym typeface="Times New Roman"/>
              </a:rPr>
              <a:t>Implementation</a:t>
            </a:r>
          </a:p>
          <a:p>
            <a:pPr marL="457200" lvl="0" indent="-355600" algn="l" rtl="0">
              <a:lnSpc>
                <a:spcPct val="90000"/>
              </a:lnSpc>
              <a:spcBef>
                <a:spcPts val="0"/>
              </a:spcBef>
              <a:spcAft>
                <a:spcPts val="0"/>
              </a:spcAft>
              <a:buClr>
                <a:schemeClr val="dk1"/>
              </a:buClr>
              <a:buSzPts val="2000"/>
              <a:buFont typeface="Times New Roman"/>
              <a:buChar char="❏"/>
            </a:pPr>
            <a:r>
              <a:rPr lang="en" sz="2000" dirty="0">
                <a:solidFill>
                  <a:schemeClr val="dk1"/>
                </a:solidFill>
                <a:latin typeface="Times New Roman"/>
                <a:ea typeface="Times New Roman"/>
                <a:cs typeface="Times New Roman"/>
                <a:sym typeface="Times New Roman"/>
              </a:rPr>
              <a:t>Methodology</a:t>
            </a:r>
            <a:endParaRPr sz="2000" dirty="0">
              <a:solidFill>
                <a:schemeClr val="dk1"/>
              </a:solidFill>
              <a:latin typeface="Times New Roman"/>
              <a:ea typeface="Times New Roman"/>
              <a:cs typeface="Times New Roman"/>
              <a:sym typeface="Times New Roman"/>
            </a:endParaRPr>
          </a:p>
          <a:p>
            <a:pPr marL="457200" lvl="0" indent="-355600" algn="l" rtl="0">
              <a:lnSpc>
                <a:spcPct val="90000"/>
              </a:lnSpc>
              <a:spcBef>
                <a:spcPts val="0"/>
              </a:spcBef>
              <a:spcAft>
                <a:spcPts val="0"/>
              </a:spcAft>
              <a:buClr>
                <a:schemeClr val="dk1"/>
              </a:buClr>
              <a:buSzPts val="2000"/>
              <a:buFont typeface="Times New Roman"/>
              <a:buChar char="❏"/>
            </a:pPr>
            <a:r>
              <a:rPr lang="en" sz="2000" dirty="0">
                <a:solidFill>
                  <a:schemeClr val="dk1"/>
                </a:solidFill>
                <a:latin typeface="Times New Roman"/>
                <a:ea typeface="Times New Roman"/>
                <a:cs typeface="Times New Roman"/>
                <a:sym typeface="Times New Roman"/>
              </a:rPr>
              <a:t>Results</a:t>
            </a:r>
            <a:endParaRPr sz="2000" dirty="0">
              <a:solidFill>
                <a:schemeClr val="dk1"/>
              </a:solidFill>
              <a:latin typeface="Times New Roman"/>
              <a:ea typeface="Times New Roman"/>
              <a:cs typeface="Times New Roman"/>
              <a:sym typeface="Times New Roman"/>
            </a:endParaRPr>
          </a:p>
          <a:p>
            <a:pPr marL="457200" lvl="0" indent="-355600" algn="l" rtl="0">
              <a:lnSpc>
                <a:spcPct val="90000"/>
              </a:lnSpc>
              <a:spcBef>
                <a:spcPts val="0"/>
              </a:spcBef>
              <a:spcAft>
                <a:spcPts val="0"/>
              </a:spcAft>
              <a:buClr>
                <a:schemeClr val="dk1"/>
              </a:buClr>
              <a:buSzPts val="2000"/>
              <a:buFont typeface="Times New Roman"/>
              <a:buChar char="❏"/>
            </a:pPr>
            <a:r>
              <a:rPr lang="en" sz="2000" dirty="0">
                <a:solidFill>
                  <a:schemeClr val="dk1"/>
                </a:solidFill>
                <a:latin typeface="Times New Roman"/>
                <a:ea typeface="Times New Roman"/>
                <a:cs typeface="Times New Roman"/>
                <a:sym typeface="Times New Roman"/>
              </a:rPr>
              <a:t>Conclusion and Future Enhancements</a:t>
            </a:r>
            <a:endParaRPr sz="2000" dirty="0">
              <a:solidFill>
                <a:schemeClr val="dk1"/>
              </a:solidFill>
              <a:latin typeface="Times New Roman"/>
              <a:ea typeface="Times New Roman"/>
              <a:cs typeface="Times New Roman"/>
              <a:sym typeface="Times New Roman"/>
            </a:endParaRPr>
          </a:p>
          <a:p>
            <a:pPr marL="457200" lvl="0" indent="-355600" algn="l" rtl="0">
              <a:lnSpc>
                <a:spcPct val="90000"/>
              </a:lnSpc>
              <a:spcBef>
                <a:spcPts val="0"/>
              </a:spcBef>
              <a:spcAft>
                <a:spcPts val="0"/>
              </a:spcAft>
              <a:buClr>
                <a:schemeClr val="dk1"/>
              </a:buClr>
              <a:buSzPts val="2000"/>
              <a:buFont typeface="Times New Roman"/>
              <a:buChar char="❏"/>
            </a:pPr>
            <a:r>
              <a:rPr lang="en" sz="2000" dirty="0">
                <a:solidFill>
                  <a:schemeClr val="dk1"/>
                </a:solidFill>
                <a:latin typeface="Times New Roman"/>
                <a:ea typeface="Times New Roman"/>
                <a:cs typeface="Times New Roman"/>
                <a:sym typeface="Times New Roman"/>
              </a:rPr>
              <a:t>References</a:t>
            </a:r>
            <a:endParaRPr sz="2000" dirty="0">
              <a:solidFill>
                <a:schemeClr val="dk1"/>
              </a:solidFill>
              <a:latin typeface="Times New Roman"/>
              <a:ea typeface="Times New Roman"/>
              <a:cs typeface="Times New Roman"/>
              <a:sym typeface="Times New Roman"/>
            </a:endParaRPr>
          </a:p>
          <a:p>
            <a:pPr marL="457200" lvl="0" indent="0" algn="l" rtl="0">
              <a:lnSpc>
                <a:spcPct val="90000"/>
              </a:lnSpc>
              <a:spcBef>
                <a:spcPts val="1000"/>
              </a:spcBef>
              <a:spcAft>
                <a:spcPts val="0"/>
              </a:spcAft>
              <a:buNone/>
            </a:pPr>
            <a:endParaRPr sz="2000" dirty="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000" dirty="0"/>
          </a:p>
        </p:txBody>
      </p:sp>
      <p:pic>
        <p:nvPicPr>
          <p:cNvPr id="71" name="Google Shape;71;p14"/>
          <p:cNvPicPr preferRelativeResize="0"/>
          <p:nvPr/>
        </p:nvPicPr>
        <p:blipFill>
          <a:blip r:embed="rId3">
            <a:alphaModFix/>
          </a:blip>
          <a:stretch>
            <a:fillRect/>
          </a:stretch>
        </p:blipFill>
        <p:spPr>
          <a:xfrm>
            <a:off x="8020575" y="0"/>
            <a:ext cx="1123425" cy="918825"/>
          </a:xfrm>
          <a:prstGeom prst="rect">
            <a:avLst/>
          </a:prstGeom>
          <a:noFill/>
          <a:ln>
            <a:noFill/>
          </a:ln>
        </p:spPr>
      </p:pic>
      <p:pic>
        <p:nvPicPr>
          <p:cNvPr id="72" name="Google Shape;72;p14"/>
          <p:cNvPicPr preferRelativeResize="0"/>
          <p:nvPr/>
        </p:nvPicPr>
        <p:blipFill>
          <a:blip r:embed="rId4">
            <a:alphaModFix/>
          </a:blip>
          <a:stretch>
            <a:fillRect/>
          </a:stretch>
        </p:blipFill>
        <p:spPr>
          <a:xfrm>
            <a:off x="58400" y="0"/>
            <a:ext cx="885534" cy="918825"/>
          </a:xfrm>
          <a:prstGeom prst="rect">
            <a:avLst/>
          </a:prstGeom>
          <a:noFill/>
          <a:ln>
            <a:noFill/>
          </a:ln>
        </p:spPr>
      </p:pic>
      <p:sp>
        <p:nvSpPr>
          <p:cNvPr id="73" name="Google Shape;7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r>
              <a:rPr lang="en" dirty="0">
                <a:solidFill>
                  <a:schemeClr val="bg2">
                    <a:lumMod val="60000"/>
                    <a:lumOff val="40000"/>
                  </a:schemeClr>
                </a:solidFill>
              </a:rPr>
              <a:t>2</a:t>
            </a:r>
            <a:endParaRPr dirty="0">
              <a:solidFill>
                <a:schemeClr val="bg2">
                  <a:lumMod val="60000"/>
                  <a:lumOff val="4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
        <p:nvSpPr>
          <p:cNvPr id="233" name="Google Shape;233;p32"/>
          <p:cNvSpPr txBox="1"/>
          <p:nvPr/>
        </p:nvSpPr>
        <p:spPr>
          <a:xfrm>
            <a:off x="588625" y="532575"/>
            <a:ext cx="7332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234" name="Google Shape;234;p32"/>
          <p:cNvPicPr preferRelativeResize="0"/>
          <p:nvPr/>
        </p:nvPicPr>
        <p:blipFill>
          <a:blip r:embed="rId3">
            <a:alphaModFix/>
          </a:blip>
          <a:stretch>
            <a:fillRect/>
          </a:stretch>
        </p:blipFill>
        <p:spPr>
          <a:xfrm>
            <a:off x="152400" y="1135225"/>
            <a:ext cx="4362124" cy="3405625"/>
          </a:xfrm>
          <a:prstGeom prst="rect">
            <a:avLst/>
          </a:prstGeom>
          <a:noFill/>
          <a:ln>
            <a:noFill/>
          </a:ln>
        </p:spPr>
      </p:pic>
      <p:pic>
        <p:nvPicPr>
          <p:cNvPr id="235" name="Google Shape;235;p32"/>
          <p:cNvPicPr preferRelativeResize="0"/>
          <p:nvPr/>
        </p:nvPicPr>
        <p:blipFill>
          <a:blip r:embed="rId4">
            <a:alphaModFix/>
          </a:blip>
          <a:stretch>
            <a:fillRect/>
          </a:stretch>
        </p:blipFill>
        <p:spPr>
          <a:xfrm>
            <a:off x="58400" y="0"/>
            <a:ext cx="652561" cy="677100"/>
          </a:xfrm>
          <a:prstGeom prst="rect">
            <a:avLst/>
          </a:prstGeom>
          <a:noFill/>
          <a:ln>
            <a:noFill/>
          </a:ln>
        </p:spPr>
      </p:pic>
      <p:pic>
        <p:nvPicPr>
          <p:cNvPr id="236" name="Google Shape;236;p32"/>
          <p:cNvPicPr preferRelativeResize="0"/>
          <p:nvPr/>
        </p:nvPicPr>
        <p:blipFill>
          <a:blip r:embed="rId5">
            <a:alphaModFix/>
          </a:blip>
          <a:stretch>
            <a:fillRect/>
          </a:stretch>
        </p:blipFill>
        <p:spPr>
          <a:xfrm>
            <a:off x="8020575" y="0"/>
            <a:ext cx="893562" cy="730825"/>
          </a:xfrm>
          <a:prstGeom prst="rect">
            <a:avLst/>
          </a:prstGeom>
          <a:noFill/>
          <a:ln>
            <a:noFill/>
          </a:ln>
        </p:spPr>
      </p:pic>
      <p:pic>
        <p:nvPicPr>
          <p:cNvPr id="237" name="Google Shape;237;p32"/>
          <p:cNvPicPr preferRelativeResize="0"/>
          <p:nvPr/>
        </p:nvPicPr>
        <p:blipFill>
          <a:blip r:embed="rId6">
            <a:alphaModFix/>
          </a:blip>
          <a:stretch>
            <a:fillRect/>
          </a:stretch>
        </p:blipFill>
        <p:spPr>
          <a:xfrm>
            <a:off x="6223550" y="682838"/>
            <a:ext cx="1697675" cy="3777800"/>
          </a:xfrm>
          <a:prstGeom prst="rect">
            <a:avLst/>
          </a:prstGeom>
          <a:noFill/>
          <a:ln>
            <a:noFill/>
          </a:ln>
        </p:spPr>
      </p:pic>
      <p:sp>
        <p:nvSpPr>
          <p:cNvPr id="238" name="Google Shape;238;p32"/>
          <p:cNvSpPr txBox="1"/>
          <p:nvPr/>
        </p:nvSpPr>
        <p:spPr>
          <a:xfrm>
            <a:off x="714775" y="4540850"/>
            <a:ext cx="319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Times New Roman"/>
                <a:ea typeface="Times New Roman"/>
                <a:cs typeface="Times New Roman"/>
                <a:sym typeface="Times New Roman"/>
              </a:rPr>
              <a:t>           Widget tree for Score screen</a:t>
            </a:r>
            <a:endParaRPr>
              <a:latin typeface="Times New Roman"/>
              <a:ea typeface="Times New Roman"/>
              <a:cs typeface="Times New Roman"/>
              <a:sym typeface="Times New Roman"/>
            </a:endParaRPr>
          </a:p>
        </p:txBody>
      </p:sp>
      <p:sp>
        <p:nvSpPr>
          <p:cNvPr id="239" name="Google Shape;239;p32"/>
          <p:cNvSpPr txBox="1"/>
          <p:nvPr/>
        </p:nvSpPr>
        <p:spPr>
          <a:xfrm>
            <a:off x="5868050" y="4540850"/>
            <a:ext cx="252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Times New Roman"/>
                <a:ea typeface="Times New Roman"/>
                <a:cs typeface="Times New Roman"/>
                <a:sym typeface="Times New Roman"/>
              </a:rPr>
              <a:t>            Score screen</a:t>
            </a:r>
            <a:endParaRPr>
              <a:latin typeface="Times New Roman"/>
              <a:ea typeface="Times New Roman"/>
              <a:cs typeface="Times New Roman"/>
              <a:sym typeface="Times New Roman"/>
            </a:endParaRPr>
          </a:p>
        </p:txBody>
      </p:sp>
      <p:sp>
        <p:nvSpPr>
          <p:cNvPr id="240" name="Google Shape;240;p32"/>
          <p:cNvSpPr txBox="1"/>
          <p:nvPr/>
        </p:nvSpPr>
        <p:spPr>
          <a:xfrm>
            <a:off x="616650" y="756800"/>
            <a:ext cx="274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                   Score Screen</a:t>
            </a:r>
            <a:endParaRPr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
        <p:nvSpPr>
          <p:cNvPr id="246" name="Google Shape;246;p33"/>
          <p:cNvSpPr txBox="1"/>
          <p:nvPr/>
        </p:nvSpPr>
        <p:spPr>
          <a:xfrm>
            <a:off x="2565025" y="-53725"/>
            <a:ext cx="38139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b="1">
                <a:solidFill>
                  <a:srgbClr val="2F5597"/>
                </a:solidFill>
                <a:latin typeface="Times New Roman"/>
                <a:ea typeface="Times New Roman"/>
                <a:cs typeface="Times New Roman"/>
                <a:sym typeface="Times New Roman"/>
              </a:rPr>
              <a:t>          Results</a:t>
            </a:r>
            <a:endParaRPr>
              <a:latin typeface="Times New Roman"/>
              <a:ea typeface="Times New Roman"/>
              <a:cs typeface="Times New Roman"/>
              <a:sym typeface="Times New Roman"/>
            </a:endParaRPr>
          </a:p>
        </p:txBody>
      </p:sp>
      <p:pic>
        <p:nvPicPr>
          <p:cNvPr id="247" name="Google Shape;247;p33"/>
          <p:cNvPicPr preferRelativeResize="0"/>
          <p:nvPr/>
        </p:nvPicPr>
        <p:blipFill>
          <a:blip r:embed="rId3">
            <a:alphaModFix/>
          </a:blip>
          <a:stretch>
            <a:fillRect/>
          </a:stretch>
        </p:blipFill>
        <p:spPr>
          <a:xfrm>
            <a:off x="58400" y="0"/>
            <a:ext cx="548700" cy="569343"/>
          </a:xfrm>
          <a:prstGeom prst="rect">
            <a:avLst/>
          </a:prstGeom>
          <a:noFill/>
          <a:ln>
            <a:noFill/>
          </a:ln>
        </p:spPr>
      </p:pic>
      <p:pic>
        <p:nvPicPr>
          <p:cNvPr id="248" name="Google Shape;248;p33"/>
          <p:cNvPicPr preferRelativeResize="0"/>
          <p:nvPr/>
        </p:nvPicPr>
        <p:blipFill>
          <a:blip r:embed="rId4">
            <a:alphaModFix/>
          </a:blip>
          <a:stretch>
            <a:fillRect/>
          </a:stretch>
        </p:blipFill>
        <p:spPr>
          <a:xfrm>
            <a:off x="8020575" y="0"/>
            <a:ext cx="893562" cy="730825"/>
          </a:xfrm>
          <a:prstGeom prst="rect">
            <a:avLst/>
          </a:prstGeom>
          <a:noFill/>
          <a:ln>
            <a:noFill/>
          </a:ln>
        </p:spPr>
      </p:pic>
      <p:pic>
        <p:nvPicPr>
          <p:cNvPr id="249" name="Google Shape;249;p33"/>
          <p:cNvPicPr preferRelativeResize="0"/>
          <p:nvPr/>
        </p:nvPicPr>
        <p:blipFill>
          <a:blip r:embed="rId5">
            <a:alphaModFix/>
          </a:blip>
          <a:stretch>
            <a:fillRect/>
          </a:stretch>
        </p:blipFill>
        <p:spPr>
          <a:xfrm>
            <a:off x="1130000" y="730825"/>
            <a:ext cx="1791675" cy="2912951"/>
          </a:xfrm>
          <a:prstGeom prst="rect">
            <a:avLst/>
          </a:prstGeom>
          <a:noFill/>
          <a:ln>
            <a:noFill/>
          </a:ln>
        </p:spPr>
      </p:pic>
      <p:sp>
        <p:nvSpPr>
          <p:cNvPr id="250" name="Google Shape;250;p33"/>
          <p:cNvSpPr txBox="1"/>
          <p:nvPr/>
        </p:nvSpPr>
        <p:spPr>
          <a:xfrm>
            <a:off x="544349" y="3643775"/>
            <a:ext cx="3529709" cy="1610667"/>
          </a:xfrm>
          <a:prstGeom prst="rect">
            <a:avLst/>
          </a:prstGeom>
          <a:noFill/>
          <a:ln>
            <a:noFill/>
          </a:ln>
        </p:spPr>
        <p:txBody>
          <a:bodyPr spcFirstLastPara="1" wrap="square" lIns="91425" tIns="91425" rIns="91425" bIns="91425" anchor="t" anchorCtr="0">
            <a:spAutoFit/>
          </a:bodyPr>
          <a:lstStyle/>
          <a:p>
            <a:pPr marL="266700" lvl="0" indent="0" algn="l" rtl="0">
              <a:lnSpc>
                <a:spcPct val="150000"/>
              </a:lnSpc>
              <a:spcBef>
                <a:spcPts val="800"/>
              </a:spcBef>
              <a:spcAft>
                <a:spcPts val="0"/>
              </a:spcAft>
              <a:buClr>
                <a:schemeClr val="dk1"/>
              </a:buClr>
              <a:buSzPts val="1100"/>
              <a:buFont typeface="Arial"/>
              <a:buNone/>
            </a:pPr>
            <a:r>
              <a:rPr lang="en" sz="1200" b="1" dirty="0">
                <a:solidFill>
                  <a:schemeClr val="dk1"/>
                </a:solidFill>
                <a:latin typeface="Times New Roman"/>
                <a:ea typeface="Times New Roman"/>
                <a:cs typeface="Times New Roman"/>
                <a:sym typeface="Times New Roman"/>
              </a:rPr>
              <a:t>Welcome screen of the application. This is the opening screen, where the user has to continue by providing the Name. On entering the application, the quiz questions are displayed</a:t>
            </a:r>
            <a:r>
              <a:rPr lang="en" sz="1200" dirty="0">
                <a:solidFill>
                  <a:schemeClr val="dk1"/>
                </a:solidFill>
                <a:latin typeface="Times New Roman"/>
                <a:ea typeface="Times New Roman"/>
                <a:cs typeface="Times New Roman"/>
                <a:sym typeface="Times New Roman"/>
              </a:rPr>
              <a:t>.</a:t>
            </a: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251" name="Google Shape;251;p33"/>
          <p:cNvSpPr txBox="1"/>
          <p:nvPr/>
        </p:nvSpPr>
        <p:spPr>
          <a:xfrm>
            <a:off x="4572000" y="3624486"/>
            <a:ext cx="4449158" cy="2077462"/>
          </a:xfrm>
          <a:prstGeom prst="rect">
            <a:avLst/>
          </a:prstGeom>
          <a:noFill/>
          <a:ln>
            <a:noFill/>
          </a:ln>
        </p:spPr>
        <p:txBody>
          <a:bodyPr spcFirstLastPara="1" wrap="square" lIns="91425" tIns="91425" rIns="91425" bIns="91425" anchor="t" anchorCtr="0">
            <a:spAutoFit/>
          </a:bodyPr>
          <a:lstStyle/>
          <a:p>
            <a:pPr marL="266700" lvl="0" indent="0" algn="just" rtl="0">
              <a:lnSpc>
                <a:spcPct val="150000"/>
              </a:lnSpc>
              <a:spcBef>
                <a:spcPts val="1200"/>
              </a:spcBef>
              <a:spcAft>
                <a:spcPts val="0"/>
              </a:spcAft>
              <a:buNone/>
            </a:pPr>
            <a:r>
              <a:rPr lang="en" sz="1200" b="1" dirty="0">
                <a:latin typeface="Times New Roman"/>
                <a:ea typeface="Times New Roman"/>
                <a:cs typeface="Times New Roman"/>
                <a:sym typeface="Times New Roman"/>
              </a:rPr>
              <a:t>The screen displays the question with four options to select from. The timer keeps running for 60 seconds. If no option is selected, then after 60 seconds of timer, next question is displayed</a:t>
            </a:r>
            <a:r>
              <a:rPr lang="en" sz="1200" dirty="0">
                <a:latin typeface="Times New Roman"/>
                <a:ea typeface="Times New Roman"/>
                <a:cs typeface="Times New Roman"/>
                <a:sym typeface="Times New Roman"/>
              </a:rPr>
              <a:t>.</a:t>
            </a:r>
            <a:endParaRPr sz="1200" dirty="0">
              <a:latin typeface="Times New Roman"/>
              <a:ea typeface="Times New Roman"/>
              <a:cs typeface="Times New Roman"/>
              <a:sym typeface="Times New Roman"/>
            </a:endParaRPr>
          </a:p>
          <a:p>
            <a:pPr marL="0" lvl="0" indent="0" algn="just" rtl="0">
              <a:lnSpc>
                <a:spcPct val="150000"/>
              </a:lnSpc>
              <a:spcBef>
                <a:spcPts val="1200"/>
              </a:spcBef>
              <a:spcAft>
                <a:spcPts val="1200"/>
              </a:spcAft>
              <a:buNone/>
            </a:pPr>
            <a:r>
              <a:rPr lang="en" dirty="0"/>
              <a:t> </a:t>
            </a:r>
            <a:endParaRPr dirty="0"/>
          </a:p>
        </p:txBody>
      </p:sp>
      <p:pic>
        <p:nvPicPr>
          <p:cNvPr id="252" name="Google Shape;252;p33"/>
          <p:cNvPicPr preferRelativeResize="0"/>
          <p:nvPr/>
        </p:nvPicPr>
        <p:blipFill>
          <a:blip r:embed="rId6">
            <a:alphaModFix/>
          </a:blip>
          <a:stretch>
            <a:fillRect/>
          </a:stretch>
        </p:blipFill>
        <p:spPr>
          <a:xfrm>
            <a:off x="5445850" y="852700"/>
            <a:ext cx="1603700" cy="2912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pic>
        <p:nvPicPr>
          <p:cNvPr id="258" name="Google Shape;258;p34"/>
          <p:cNvPicPr preferRelativeResize="0"/>
          <p:nvPr/>
        </p:nvPicPr>
        <p:blipFill>
          <a:blip r:embed="rId3">
            <a:alphaModFix/>
          </a:blip>
          <a:stretch>
            <a:fillRect/>
          </a:stretch>
        </p:blipFill>
        <p:spPr>
          <a:xfrm>
            <a:off x="58400" y="0"/>
            <a:ext cx="548700" cy="569343"/>
          </a:xfrm>
          <a:prstGeom prst="rect">
            <a:avLst/>
          </a:prstGeom>
          <a:noFill/>
          <a:ln>
            <a:noFill/>
          </a:ln>
        </p:spPr>
      </p:pic>
      <p:pic>
        <p:nvPicPr>
          <p:cNvPr id="259" name="Google Shape;259;p34"/>
          <p:cNvPicPr preferRelativeResize="0"/>
          <p:nvPr/>
        </p:nvPicPr>
        <p:blipFill>
          <a:blip r:embed="rId4">
            <a:alphaModFix/>
          </a:blip>
          <a:stretch>
            <a:fillRect/>
          </a:stretch>
        </p:blipFill>
        <p:spPr>
          <a:xfrm>
            <a:off x="8020575" y="0"/>
            <a:ext cx="893562" cy="730825"/>
          </a:xfrm>
          <a:prstGeom prst="rect">
            <a:avLst/>
          </a:prstGeom>
          <a:noFill/>
          <a:ln>
            <a:noFill/>
          </a:ln>
        </p:spPr>
      </p:pic>
      <p:sp>
        <p:nvSpPr>
          <p:cNvPr id="260" name="Google Shape;260;p34"/>
          <p:cNvSpPr txBox="1"/>
          <p:nvPr/>
        </p:nvSpPr>
        <p:spPr>
          <a:xfrm>
            <a:off x="555475" y="3379950"/>
            <a:ext cx="3899400" cy="15237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1200"/>
              </a:spcBef>
              <a:spcAft>
                <a:spcPts val="0"/>
              </a:spcAft>
              <a:buClr>
                <a:schemeClr val="dk1"/>
              </a:buClr>
              <a:buSzPts val="1100"/>
              <a:buFont typeface="Arial"/>
              <a:buNone/>
            </a:pPr>
            <a:r>
              <a:rPr lang="en">
                <a:latin typeface="Times New Roman"/>
                <a:ea typeface="Times New Roman"/>
                <a:cs typeface="Times New Roman"/>
                <a:sym typeface="Times New Roman"/>
              </a:rPr>
              <a:t>Displays the screen when a correct option for a question is selected. The selected correct answer is highlighted with Green colour and a tick. </a:t>
            </a:r>
            <a:endParaRPr>
              <a:latin typeface="Times New Roman"/>
              <a:ea typeface="Times New Roman"/>
              <a:cs typeface="Times New Roman"/>
              <a:sym typeface="Times New Roman"/>
            </a:endParaRPr>
          </a:p>
          <a:p>
            <a:pPr marL="0" lvl="0" indent="0" algn="l" rtl="0">
              <a:spcBef>
                <a:spcPts val="1200"/>
              </a:spcBef>
              <a:spcAft>
                <a:spcPts val="0"/>
              </a:spcAft>
              <a:buNone/>
            </a:pPr>
            <a:endParaRPr/>
          </a:p>
        </p:txBody>
      </p:sp>
      <p:sp>
        <p:nvSpPr>
          <p:cNvPr id="261" name="Google Shape;261;p34"/>
          <p:cNvSpPr txBox="1"/>
          <p:nvPr/>
        </p:nvSpPr>
        <p:spPr>
          <a:xfrm>
            <a:off x="4754675" y="3432700"/>
            <a:ext cx="4221300" cy="12852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1200"/>
              </a:spcBef>
              <a:spcAft>
                <a:spcPts val="1200"/>
              </a:spcAft>
              <a:buNone/>
            </a:pPr>
            <a:r>
              <a:rPr lang="en" sz="1300">
                <a:solidFill>
                  <a:schemeClr val="dk1"/>
                </a:solidFill>
                <a:latin typeface="Times New Roman"/>
                <a:ea typeface="Times New Roman"/>
                <a:cs typeface="Times New Roman"/>
                <a:sym typeface="Times New Roman"/>
              </a:rPr>
              <a:t>When an incorrect option for a question is selected, the selected wrong answer is highlighted with a Red colour and the correct option which should have been selected is highlighted with Green colour</a:t>
            </a:r>
            <a:endParaRPr sz="1600">
              <a:latin typeface="Times New Roman"/>
              <a:ea typeface="Times New Roman"/>
              <a:cs typeface="Times New Roman"/>
              <a:sym typeface="Times New Roman"/>
            </a:endParaRPr>
          </a:p>
        </p:txBody>
      </p:sp>
      <p:pic>
        <p:nvPicPr>
          <p:cNvPr id="262" name="Google Shape;262;p34"/>
          <p:cNvPicPr preferRelativeResize="0"/>
          <p:nvPr/>
        </p:nvPicPr>
        <p:blipFill>
          <a:blip r:embed="rId5">
            <a:alphaModFix/>
          </a:blip>
          <a:stretch>
            <a:fillRect/>
          </a:stretch>
        </p:blipFill>
        <p:spPr>
          <a:xfrm>
            <a:off x="1732450" y="430125"/>
            <a:ext cx="1561075" cy="2949826"/>
          </a:xfrm>
          <a:prstGeom prst="rect">
            <a:avLst/>
          </a:prstGeom>
          <a:noFill/>
          <a:ln>
            <a:noFill/>
          </a:ln>
        </p:spPr>
      </p:pic>
      <p:pic>
        <p:nvPicPr>
          <p:cNvPr id="263" name="Google Shape;263;p34"/>
          <p:cNvPicPr preferRelativeResize="0"/>
          <p:nvPr/>
        </p:nvPicPr>
        <p:blipFill>
          <a:blip r:embed="rId6">
            <a:alphaModFix/>
          </a:blip>
          <a:stretch>
            <a:fillRect/>
          </a:stretch>
        </p:blipFill>
        <p:spPr>
          <a:xfrm>
            <a:off x="6075575" y="464950"/>
            <a:ext cx="1492525" cy="2880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pic>
        <p:nvPicPr>
          <p:cNvPr id="269" name="Google Shape;269;p35"/>
          <p:cNvPicPr preferRelativeResize="0"/>
          <p:nvPr/>
        </p:nvPicPr>
        <p:blipFill>
          <a:blip r:embed="rId3">
            <a:alphaModFix/>
          </a:blip>
          <a:stretch>
            <a:fillRect/>
          </a:stretch>
        </p:blipFill>
        <p:spPr>
          <a:xfrm>
            <a:off x="58400" y="0"/>
            <a:ext cx="548700" cy="569343"/>
          </a:xfrm>
          <a:prstGeom prst="rect">
            <a:avLst/>
          </a:prstGeom>
          <a:noFill/>
          <a:ln>
            <a:noFill/>
          </a:ln>
        </p:spPr>
      </p:pic>
      <p:pic>
        <p:nvPicPr>
          <p:cNvPr id="270" name="Google Shape;270;p35"/>
          <p:cNvPicPr preferRelativeResize="0"/>
          <p:nvPr/>
        </p:nvPicPr>
        <p:blipFill>
          <a:blip r:embed="rId4">
            <a:alphaModFix/>
          </a:blip>
          <a:stretch>
            <a:fillRect/>
          </a:stretch>
        </p:blipFill>
        <p:spPr>
          <a:xfrm>
            <a:off x="8020575" y="0"/>
            <a:ext cx="893562" cy="730825"/>
          </a:xfrm>
          <a:prstGeom prst="rect">
            <a:avLst/>
          </a:prstGeom>
          <a:noFill/>
          <a:ln>
            <a:noFill/>
          </a:ln>
        </p:spPr>
      </p:pic>
      <p:sp>
        <p:nvSpPr>
          <p:cNvPr id="271" name="Google Shape;271;p35"/>
          <p:cNvSpPr txBox="1"/>
          <p:nvPr/>
        </p:nvSpPr>
        <p:spPr>
          <a:xfrm>
            <a:off x="3050050" y="3618825"/>
            <a:ext cx="40215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dk1"/>
                </a:solidFill>
                <a:latin typeface="Times New Roman"/>
                <a:ea typeface="Times New Roman"/>
                <a:cs typeface="Times New Roman"/>
                <a:sym typeface="Times New Roman"/>
              </a:rPr>
              <a:t>Only six correct answers were selected, hence the score is 60 out of 100. The score in internally calculated and displayed</a:t>
            </a:r>
            <a:endParaRPr sz="1600" dirty="0"/>
          </a:p>
        </p:txBody>
      </p:sp>
      <p:pic>
        <p:nvPicPr>
          <p:cNvPr id="272" name="Google Shape;272;p35"/>
          <p:cNvPicPr preferRelativeResize="0"/>
          <p:nvPr/>
        </p:nvPicPr>
        <p:blipFill>
          <a:blip r:embed="rId5">
            <a:alphaModFix/>
          </a:blip>
          <a:stretch>
            <a:fillRect/>
          </a:stretch>
        </p:blipFill>
        <p:spPr>
          <a:xfrm>
            <a:off x="3534475" y="362625"/>
            <a:ext cx="1861300" cy="30581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pic>
        <p:nvPicPr>
          <p:cNvPr id="278" name="Google Shape;278;p36"/>
          <p:cNvPicPr preferRelativeResize="0"/>
          <p:nvPr/>
        </p:nvPicPr>
        <p:blipFill>
          <a:blip r:embed="rId3">
            <a:alphaModFix/>
          </a:blip>
          <a:stretch>
            <a:fillRect/>
          </a:stretch>
        </p:blipFill>
        <p:spPr>
          <a:xfrm>
            <a:off x="58400" y="0"/>
            <a:ext cx="548700" cy="569343"/>
          </a:xfrm>
          <a:prstGeom prst="rect">
            <a:avLst/>
          </a:prstGeom>
          <a:noFill/>
          <a:ln>
            <a:noFill/>
          </a:ln>
        </p:spPr>
      </p:pic>
      <p:pic>
        <p:nvPicPr>
          <p:cNvPr id="279" name="Google Shape;279;p36"/>
          <p:cNvPicPr preferRelativeResize="0"/>
          <p:nvPr/>
        </p:nvPicPr>
        <p:blipFill>
          <a:blip r:embed="rId4">
            <a:alphaModFix/>
          </a:blip>
          <a:stretch>
            <a:fillRect/>
          </a:stretch>
        </p:blipFill>
        <p:spPr>
          <a:xfrm>
            <a:off x="8020575" y="0"/>
            <a:ext cx="893562" cy="730825"/>
          </a:xfrm>
          <a:prstGeom prst="rect">
            <a:avLst/>
          </a:prstGeom>
          <a:noFill/>
          <a:ln>
            <a:noFill/>
          </a:ln>
        </p:spPr>
      </p:pic>
      <p:sp>
        <p:nvSpPr>
          <p:cNvPr id="280" name="Google Shape;280;p36"/>
          <p:cNvSpPr txBox="1"/>
          <p:nvPr/>
        </p:nvSpPr>
        <p:spPr>
          <a:xfrm>
            <a:off x="2769075" y="91450"/>
            <a:ext cx="34659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b="1">
                <a:solidFill>
                  <a:srgbClr val="2F5597"/>
                </a:solidFill>
                <a:latin typeface="Times New Roman"/>
                <a:ea typeface="Times New Roman"/>
                <a:cs typeface="Times New Roman"/>
                <a:sym typeface="Times New Roman"/>
              </a:rPr>
              <a:t> </a:t>
            </a:r>
            <a:r>
              <a:rPr lang="en" sz="3300" b="1">
                <a:solidFill>
                  <a:srgbClr val="2F5597"/>
                </a:solidFill>
                <a:latin typeface="Times New Roman"/>
                <a:ea typeface="Times New Roman"/>
                <a:cs typeface="Times New Roman"/>
                <a:sym typeface="Times New Roman"/>
              </a:rPr>
              <a:t>   CONCLUSION</a:t>
            </a:r>
            <a:endParaRPr sz="1500">
              <a:latin typeface="Times New Roman"/>
              <a:ea typeface="Times New Roman"/>
              <a:cs typeface="Times New Roman"/>
              <a:sym typeface="Times New Roman"/>
            </a:endParaRPr>
          </a:p>
        </p:txBody>
      </p:sp>
      <p:sp>
        <p:nvSpPr>
          <p:cNvPr id="281" name="Google Shape;281;p36"/>
          <p:cNvSpPr txBox="1"/>
          <p:nvPr/>
        </p:nvSpPr>
        <p:spPr>
          <a:xfrm>
            <a:off x="607100" y="1077575"/>
            <a:ext cx="7413300" cy="3170700"/>
          </a:xfrm>
          <a:prstGeom prst="rect">
            <a:avLst/>
          </a:prstGeom>
          <a:noFill/>
          <a:ln>
            <a:noFill/>
          </a:ln>
        </p:spPr>
        <p:txBody>
          <a:bodyPr spcFirstLastPara="1" wrap="square" lIns="91425" tIns="91425" rIns="91425" bIns="91425" anchor="t" anchorCtr="0">
            <a:spAutoFit/>
          </a:bodyPr>
          <a:lstStyle/>
          <a:p>
            <a:pPr marL="457200" marR="266700" lvl="0" indent="-323850" algn="just" rtl="0">
              <a:lnSpc>
                <a:spcPct val="150000"/>
              </a:lnSpc>
              <a:spcBef>
                <a:spcPts val="0"/>
              </a:spcBef>
              <a:spcAft>
                <a:spcPts val="0"/>
              </a:spcAft>
              <a:buSzPts val="1500"/>
              <a:buFont typeface="Times New Roman"/>
              <a:buChar char="●"/>
            </a:pPr>
            <a:r>
              <a:rPr lang="en" sz="1500">
                <a:solidFill>
                  <a:srgbClr val="221F1F"/>
                </a:solidFill>
                <a:latin typeface="Times New Roman"/>
                <a:ea typeface="Times New Roman"/>
                <a:cs typeface="Times New Roman"/>
                <a:sym typeface="Times New Roman"/>
              </a:rPr>
              <a:t>This internship project has been implemented</a:t>
            </a:r>
            <a:r>
              <a:rPr lang="en" sz="1500">
                <a:solidFill>
                  <a:schemeClr val="dk1"/>
                </a:solidFill>
                <a:highlight>
                  <a:srgbClr val="FFFFFF"/>
                </a:highlight>
                <a:latin typeface="Times New Roman"/>
                <a:ea typeface="Times New Roman"/>
                <a:cs typeface="Times New Roman"/>
                <a:sym typeface="Times New Roman"/>
              </a:rPr>
              <a:t> with making appropriate effort </a:t>
            </a:r>
            <a:r>
              <a:rPr lang="en" sz="1500">
                <a:solidFill>
                  <a:srgbClr val="333333"/>
                </a:solidFill>
                <a:highlight>
                  <a:srgbClr val="FFFFFF"/>
                </a:highlight>
                <a:latin typeface="Times New Roman"/>
                <a:ea typeface="Times New Roman"/>
                <a:cs typeface="Times New Roman"/>
                <a:sym typeface="Times New Roman"/>
              </a:rPr>
              <a:t>to overcome the ­­time-consuming problem of manual system</a:t>
            </a:r>
            <a:r>
              <a:rPr lang="en" sz="1500">
                <a:solidFill>
                  <a:schemeClr val="dk1"/>
                </a:solidFill>
                <a:highlight>
                  <a:srgbClr val="FFFFFF"/>
                </a:highlight>
                <a:latin typeface="Times New Roman"/>
                <a:ea typeface="Times New Roman"/>
                <a:cs typeface="Times New Roman"/>
                <a:sym typeface="Times New Roman"/>
              </a:rPr>
              <a:t>. </a:t>
            </a:r>
            <a:endParaRPr sz="1500">
              <a:solidFill>
                <a:schemeClr val="dk1"/>
              </a:solidFill>
              <a:highlight>
                <a:srgbClr val="FFFFFF"/>
              </a:highlight>
              <a:latin typeface="Times New Roman"/>
              <a:ea typeface="Times New Roman"/>
              <a:cs typeface="Times New Roman"/>
              <a:sym typeface="Times New Roman"/>
            </a:endParaRPr>
          </a:p>
          <a:p>
            <a:pPr marL="457200" marR="266700" lvl="0" indent="-323850" algn="just" rtl="0">
              <a:lnSpc>
                <a:spcPct val="150000"/>
              </a:lnSpc>
              <a:spcBef>
                <a:spcPts val="0"/>
              </a:spcBef>
              <a:spcAft>
                <a:spcPts val="0"/>
              </a:spcAft>
              <a:buSzPts val="1500"/>
              <a:buFont typeface="Times New Roman"/>
              <a:buChar char="●"/>
            </a:pPr>
            <a:r>
              <a:rPr lang="en" sz="1500">
                <a:solidFill>
                  <a:schemeClr val="dk1"/>
                </a:solidFill>
                <a:highlight>
                  <a:srgbClr val="FFFFFF"/>
                </a:highlight>
                <a:latin typeface="Times New Roman"/>
                <a:ea typeface="Times New Roman"/>
                <a:cs typeface="Times New Roman"/>
                <a:sym typeface="Times New Roman"/>
              </a:rPr>
              <a:t>It has been </a:t>
            </a:r>
            <a:r>
              <a:rPr lang="en" sz="1500">
                <a:solidFill>
                  <a:srgbClr val="221F1F"/>
                </a:solidFill>
                <a:latin typeface="Times New Roman"/>
                <a:ea typeface="Times New Roman"/>
                <a:cs typeface="Times New Roman"/>
                <a:sym typeface="Times New Roman"/>
              </a:rPr>
              <a:t>successfully designed and implemented using Flutter. </a:t>
            </a:r>
            <a:endParaRPr sz="1500">
              <a:solidFill>
                <a:srgbClr val="221F1F"/>
              </a:solidFill>
              <a:latin typeface="Times New Roman"/>
              <a:ea typeface="Times New Roman"/>
              <a:cs typeface="Times New Roman"/>
              <a:sym typeface="Times New Roman"/>
            </a:endParaRPr>
          </a:p>
          <a:p>
            <a:pPr marL="457200" marR="266700" lvl="0" indent="-323850" algn="just" rtl="0">
              <a:lnSpc>
                <a:spcPct val="150000"/>
              </a:lnSpc>
              <a:spcBef>
                <a:spcPts val="0"/>
              </a:spcBef>
              <a:spcAft>
                <a:spcPts val="0"/>
              </a:spcAft>
              <a:buSzPts val="1500"/>
              <a:buFont typeface="Times New Roman"/>
              <a:buChar char="●"/>
            </a:pPr>
            <a:r>
              <a:rPr lang="en" sz="1500">
                <a:solidFill>
                  <a:srgbClr val="221F1F"/>
                </a:solidFill>
                <a:latin typeface="Times New Roman"/>
                <a:ea typeface="Times New Roman"/>
                <a:cs typeface="Times New Roman"/>
                <a:sym typeface="Times New Roman"/>
              </a:rPr>
              <a:t>This </a:t>
            </a:r>
            <a:r>
              <a:rPr lang="en" sz="1500">
                <a:solidFill>
                  <a:srgbClr val="333333"/>
                </a:solidFill>
                <a:highlight>
                  <a:srgbClr val="FFFFFF"/>
                </a:highlight>
                <a:latin typeface="Times New Roman"/>
                <a:ea typeface="Times New Roman"/>
                <a:cs typeface="Times New Roman"/>
                <a:sym typeface="Times New Roman"/>
              </a:rPr>
              <a:t>this application will check the correct answer and save the examiner time and carry the examination in an effective manner. </a:t>
            </a:r>
            <a:endParaRPr sz="1500">
              <a:solidFill>
                <a:srgbClr val="333333"/>
              </a:solidFill>
              <a:highlight>
                <a:srgbClr val="FFFFFF"/>
              </a:highlight>
              <a:latin typeface="Times New Roman"/>
              <a:ea typeface="Times New Roman"/>
              <a:cs typeface="Times New Roman"/>
              <a:sym typeface="Times New Roman"/>
            </a:endParaRPr>
          </a:p>
          <a:p>
            <a:pPr marL="457200" marR="266700" lvl="0" indent="-323850" algn="just" rtl="0">
              <a:lnSpc>
                <a:spcPct val="150000"/>
              </a:lnSpc>
              <a:spcBef>
                <a:spcPts val="0"/>
              </a:spcBef>
              <a:spcAft>
                <a:spcPts val="0"/>
              </a:spcAft>
              <a:buClr>
                <a:srgbClr val="333333"/>
              </a:buClr>
              <a:buSzPts val="1500"/>
              <a:buFont typeface="Times New Roman"/>
              <a:buChar char="●"/>
            </a:pPr>
            <a:r>
              <a:rPr lang="en" sz="1500">
                <a:solidFill>
                  <a:srgbClr val="333333"/>
                </a:solidFill>
                <a:highlight>
                  <a:srgbClr val="FFFFFF"/>
                </a:highlight>
                <a:latin typeface="Times New Roman"/>
                <a:ea typeface="Times New Roman"/>
                <a:cs typeface="Times New Roman"/>
                <a:sym typeface="Times New Roman"/>
              </a:rPr>
              <a:t>This application provides facility to play anywhere and anytime. It saves time as the user need not wait for the results. This system reduces paper work and can be used in events for conducting tests.</a:t>
            </a:r>
            <a:endParaRPr sz="1500">
              <a:solidFill>
                <a:srgbClr val="333333"/>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pic>
        <p:nvPicPr>
          <p:cNvPr id="287" name="Google Shape;287;p37"/>
          <p:cNvPicPr preferRelativeResize="0"/>
          <p:nvPr/>
        </p:nvPicPr>
        <p:blipFill>
          <a:blip r:embed="rId3">
            <a:alphaModFix/>
          </a:blip>
          <a:stretch>
            <a:fillRect/>
          </a:stretch>
        </p:blipFill>
        <p:spPr>
          <a:xfrm>
            <a:off x="58400" y="0"/>
            <a:ext cx="548700" cy="569343"/>
          </a:xfrm>
          <a:prstGeom prst="rect">
            <a:avLst/>
          </a:prstGeom>
          <a:noFill/>
          <a:ln>
            <a:noFill/>
          </a:ln>
        </p:spPr>
      </p:pic>
      <p:pic>
        <p:nvPicPr>
          <p:cNvPr id="288" name="Google Shape;288;p37"/>
          <p:cNvPicPr preferRelativeResize="0"/>
          <p:nvPr/>
        </p:nvPicPr>
        <p:blipFill>
          <a:blip r:embed="rId4">
            <a:alphaModFix/>
          </a:blip>
          <a:stretch>
            <a:fillRect/>
          </a:stretch>
        </p:blipFill>
        <p:spPr>
          <a:xfrm>
            <a:off x="8020575" y="0"/>
            <a:ext cx="893562" cy="730825"/>
          </a:xfrm>
          <a:prstGeom prst="rect">
            <a:avLst/>
          </a:prstGeom>
          <a:noFill/>
          <a:ln>
            <a:noFill/>
          </a:ln>
        </p:spPr>
      </p:pic>
      <p:sp>
        <p:nvSpPr>
          <p:cNvPr id="289" name="Google Shape;289;p37"/>
          <p:cNvSpPr txBox="1"/>
          <p:nvPr/>
        </p:nvSpPr>
        <p:spPr>
          <a:xfrm>
            <a:off x="1552350" y="439963"/>
            <a:ext cx="60393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b="1">
                <a:solidFill>
                  <a:srgbClr val="2F5597"/>
                </a:solidFill>
                <a:latin typeface="Times New Roman"/>
                <a:ea typeface="Times New Roman"/>
                <a:cs typeface="Times New Roman"/>
                <a:sym typeface="Times New Roman"/>
              </a:rPr>
              <a:t>   FUTURE ENHANCEMENTS</a:t>
            </a:r>
            <a:endParaRPr>
              <a:latin typeface="Times New Roman"/>
              <a:ea typeface="Times New Roman"/>
              <a:cs typeface="Times New Roman"/>
              <a:sym typeface="Times New Roman"/>
            </a:endParaRPr>
          </a:p>
        </p:txBody>
      </p:sp>
      <p:sp>
        <p:nvSpPr>
          <p:cNvPr id="290" name="Google Shape;290;p37"/>
          <p:cNvSpPr txBox="1"/>
          <p:nvPr/>
        </p:nvSpPr>
        <p:spPr>
          <a:xfrm>
            <a:off x="607100" y="1503300"/>
            <a:ext cx="8135700" cy="2364720"/>
          </a:xfrm>
          <a:prstGeom prst="rect">
            <a:avLst/>
          </a:prstGeom>
          <a:noFill/>
          <a:ln>
            <a:noFill/>
          </a:ln>
        </p:spPr>
        <p:txBody>
          <a:bodyPr spcFirstLastPara="1" wrap="square" lIns="91425" tIns="91425" rIns="91425" bIns="91425" anchor="t" anchorCtr="0">
            <a:spAutoFit/>
          </a:bodyPr>
          <a:lstStyle/>
          <a:p>
            <a:pPr marL="457200" marR="279400" lvl="0" indent="-323850" algn="just" rtl="0">
              <a:lnSpc>
                <a:spcPct val="150000"/>
              </a:lnSpc>
              <a:spcBef>
                <a:spcPts val="800"/>
              </a:spcBef>
              <a:spcAft>
                <a:spcPts val="0"/>
              </a:spcAft>
              <a:buClr>
                <a:srgbClr val="221F1F"/>
              </a:buClr>
              <a:buSzPts val="1500"/>
              <a:buFont typeface="Times New Roman"/>
              <a:buChar char="●"/>
            </a:pPr>
            <a:r>
              <a:rPr lang="en" sz="1500" dirty="0">
                <a:solidFill>
                  <a:srgbClr val="221F1F"/>
                </a:solidFill>
                <a:latin typeface="Times New Roman"/>
                <a:ea typeface="Times New Roman"/>
                <a:cs typeface="Times New Roman"/>
                <a:sym typeface="Times New Roman"/>
              </a:rPr>
              <a:t> In future work the system can be implemented with various quizzes of different topics.</a:t>
            </a:r>
            <a:endParaRPr sz="1500" dirty="0">
              <a:solidFill>
                <a:srgbClr val="221F1F"/>
              </a:solidFill>
              <a:latin typeface="Times New Roman"/>
              <a:ea typeface="Times New Roman"/>
              <a:cs typeface="Times New Roman"/>
              <a:sym typeface="Times New Roman"/>
            </a:endParaRPr>
          </a:p>
          <a:p>
            <a:pPr marL="457200" marR="279400" lvl="0" indent="-323850" algn="just" rtl="0">
              <a:lnSpc>
                <a:spcPct val="150000"/>
              </a:lnSpc>
              <a:spcBef>
                <a:spcPts val="0"/>
              </a:spcBef>
              <a:spcAft>
                <a:spcPts val="0"/>
              </a:spcAft>
              <a:buClr>
                <a:srgbClr val="221F1F"/>
              </a:buClr>
              <a:buSzPts val="1500"/>
              <a:buFont typeface="Times New Roman"/>
              <a:buChar char="●"/>
            </a:pPr>
            <a:r>
              <a:rPr lang="en" sz="1500" dirty="0">
                <a:solidFill>
                  <a:srgbClr val="221F1F"/>
                </a:solidFill>
                <a:latin typeface="Times New Roman"/>
                <a:ea typeface="Times New Roman"/>
                <a:cs typeface="Times New Roman"/>
                <a:sym typeface="Times New Roman"/>
              </a:rPr>
              <a:t> Concept of negative marking can be introduced.</a:t>
            </a:r>
            <a:endParaRPr sz="1500" dirty="0">
              <a:solidFill>
                <a:srgbClr val="221F1F"/>
              </a:solidFill>
              <a:latin typeface="Times New Roman"/>
              <a:ea typeface="Times New Roman"/>
              <a:cs typeface="Times New Roman"/>
              <a:sym typeface="Times New Roman"/>
            </a:endParaRPr>
          </a:p>
          <a:p>
            <a:pPr marL="457200" marR="279400" lvl="0" indent="-323850" algn="just" rtl="0">
              <a:lnSpc>
                <a:spcPct val="150000"/>
              </a:lnSpc>
              <a:spcBef>
                <a:spcPts val="0"/>
              </a:spcBef>
              <a:spcAft>
                <a:spcPts val="0"/>
              </a:spcAft>
              <a:buClr>
                <a:schemeClr val="dk1"/>
              </a:buClr>
              <a:buSzPts val="1500"/>
              <a:buFont typeface="Times New Roman"/>
              <a:buChar char="●"/>
            </a:pPr>
            <a:r>
              <a:rPr lang="en" sz="1500" dirty="0">
                <a:solidFill>
                  <a:schemeClr val="dk1"/>
                </a:solidFill>
                <a:latin typeface="Times New Roman"/>
                <a:ea typeface="Times New Roman"/>
                <a:cs typeface="Times New Roman"/>
                <a:sym typeface="Times New Roman"/>
              </a:rPr>
              <a:t> It can be possible to make it more user friendly by adding more variety of functions to it.</a:t>
            </a:r>
            <a:endParaRPr sz="1500" dirty="0">
              <a:solidFill>
                <a:schemeClr val="dk1"/>
              </a:solidFill>
              <a:latin typeface="Times New Roman"/>
              <a:ea typeface="Times New Roman"/>
              <a:cs typeface="Times New Roman"/>
              <a:sym typeface="Times New Roman"/>
            </a:endParaRPr>
          </a:p>
          <a:p>
            <a:pPr marL="457200" marR="279400" lvl="0" indent="-323850" algn="just" rtl="0">
              <a:lnSpc>
                <a:spcPct val="150000"/>
              </a:lnSpc>
              <a:spcBef>
                <a:spcPts val="0"/>
              </a:spcBef>
              <a:spcAft>
                <a:spcPts val="0"/>
              </a:spcAft>
              <a:buClr>
                <a:schemeClr val="dk1"/>
              </a:buClr>
              <a:buSzPts val="1500"/>
              <a:buFont typeface="Times New Roman"/>
              <a:buChar char="●"/>
            </a:pPr>
            <a:r>
              <a:rPr lang="en" sz="1500" dirty="0">
                <a:solidFill>
                  <a:schemeClr val="dk1"/>
                </a:solidFill>
                <a:highlight>
                  <a:srgbClr val="FFFFFF"/>
                </a:highlight>
                <a:latin typeface="Times New Roman"/>
                <a:ea typeface="Times New Roman"/>
                <a:cs typeface="Times New Roman"/>
                <a:sym typeface="Times New Roman"/>
              </a:rPr>
              <a:t>A good Internet backup should be automated.</a:t>
            </a:r>
            <a:endParaRPr sz="1500" dirty="0">
              <a:solidFill>
                <a:schemeClr val="dk1"/>
              </a:solidFill>
              <a:highlight>
                <a:srgbClr val="FFFFFF"/>
              </a:highlight>
              <a:latin typeface="Times New Roman"/>
              <a:ea typeface="Times New Roman"/>
              <a:cs typeface="Times New Roman"/>
              <a:sym typeface="Times New Roman"/>
            </a:endParaRPr>
          </a:p>
          <a:p>
            <a:pPr marL="457200" marR="279400" lvl="0" indent="-323850" algn="just" rtl="0">
              <a:lnSpc>
                <a:spcPct val="150000"/>
              </a:lnSpc>
              <a:spcBef>
                <a:spcPts val="0"/>
              </a:spcBef>
              <a:spcAft>
                <a:spcPts val="0"/>
              </a:spcAft>
              <a:buClr>
                <a:schemeClr val="dk1"/>
              </a:buClr>
              <a:buSzPts val="1500"/>
              <a:buFont typeface="Times New Roman"/>
              <a:buChar char="●"/>
            </a:pPr>
            <a:r>
              <a:rPr lang="en" sz="1500" dirty="0">
                <a:solidFill>
                  <a:schemeClr val="dk1"/>
                </a:solidFill>
                <a:latin typeface="Times New Roman"/>
                <a:ea typeface="Times New Roman"/>
                <a:cs typeface="Times New Roman"/>
                <a:sym typeface="Times New Roman"/>
              </a:rPr>
              <a:t>Explanation of correct or wrong answer can be included</a:t>
            </a:r>
            <a:endParaRPr sz="1500" dirty="0">
              <a:solidFill>
                <a:schemeClr val="dk1"/>
              </a:solidFill>
              <a:latin typeface="Times New Roman"/>
              <a:ea typeface="Times New Roman"/>
              <a:cs typeface="Times New Roman"/>
              <a:sym typeface="Times New Roman"/>
            </a:endParaRPr>
          </a:p>
          <a:p>
            <a:pPr marL="457200" marR="279400" lvl="0" indent="-323850" algn="just" rtl="0">
              <a:lnSpc>
                <a:spcPct val="150000"/>
              </a:lnSpc>
              <a:spcBef>
                <a:spcPts val="0"/>
              </a:spcBef>
              <a:spcAft>
                <a:spcPts val="0"/>
              </a:spcAft>
              <a:buClr>
                <a:schemeClr val="dk1"/>
              </a:buClr>
              <a:buSzPts val="1500"/>
              <a:buFont typeface="Times New Roman"/>
              <a:buChar char="●"/>
            </a:pPr>
            <a:r>
              <a:rPr lang="en" sz="1500" dirty="0">
                <a:solidFill>
                  <a:schemeClr val="dk1"/>
                </a:solidFill>
                <a:latin typeface="Times New Roman"/>
                <a:ea typeface="Times New Roman"/>
                <a:cs typeface="Times New Roman"/>
                <a:sym typeface="Times New Roman"/>
              </a:rPr>
              <a:t> Feedback from the user about the game</a:t>
            </a:r>
            <a:endParaRPr sz="15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pic>
        <p:nvPicPr>
          <p:cNvPr id="296" name="Google Shape;296;p38"/>
          <p:cNvPicPr preferRelativeResize="0"/>
          <p:nvPr/>
        </p:nvPicPr>
        <p:blipFill>
          <a:blip r:embed="rId3">
            <a:alphaModFix/>
          </a:blip>
          <a:stretch>
            <a:fillRect/>
          </a:stretch>
        </p:blipFill>
        <p:spPr>
          <a:xfrm>
            <a:off x="58400" y="0"/>
            <a:ext cx="548700" cy="569343"/>
          </a:xfrm>
          <a:prstGeom prst="rect">
            <a:avLst/>
          </a:prstGeom>
          <a:noFill/>
          <a:ln>
            <a:noFill/>
          </a:ln>
        </p:spPr>
      </p:pic>
      <p:pic>
        <p:nvPicPr>
          <p:cNvPr id="297" name="Google Shape;297;p38"/>
          <p:cNvPicPr preferRelativeResize="0"/>
          <p:nvPr/>
        </p:nvPicPr>
        <p:blipFill>
          <a:blip r:embed="rId4">
            <a:alphaModFix/>
          </a:blip>
          <a:stretch>
            <a:fillRect/>
          </a:stretch>
        </p:blipFill>
        <p:spPr>
          <a:xfrm>
            <a:off x="8020575" y="0"/>
            <a:ext cx="893562" cy="730825"/>
          </a:xfrm>
          <a:prstGeom prst="rect">
            <a:avLst/>
          </a:prstGeom>
          <a:noFill/>
          <a:ln>
            <a:noFill/>
          </a:ln>
        </p:spPr>
      </p:pic>
      <p:sp>
        <p:nvSpPr>
          <p:cNvPr id="298" name="Google Shape;298;p38"/>
          <p:cNvSpPr txBox="1"/>
          <p:nvPr/>
        </p:nvSpPr>
        <p:spPr>
          <a:xfrm>
            <a:off x="1777450" y="162288"/>
            <a:ext cx="5976600" cy="6771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 sz="3200" b="1">
                <a:solidFill>
                  <a:srgbClr val="2F5597"/>
                </a:solidFill>
                <a:latin typeface="Times New Roman"/>
                <a:ea typeface="Times New Roman"/>
                <a:cs typeface="Times New Roman"/>
                <a:sym typeface="Times New Roman"/>
              </a:rPr>
              <a:t>          REFERENCES</a:t>
            </a:r>
            <a:endParaRPr sz="3200" b="1">
              <a:solidFill>
                <a:srgbClr val="2F5597"/>
              </a:solidFill>
              <a:latin typeface="Times New Roman"/>
              <a:ea typeface="Times New Roman"/>
              <a:cs typeface="Times New Roman"/>
              <a:sym typeface="Times New Roman"/>
            </a:endParaRPr>
          </a:p>
        </p:txBody>
      </p:sp>
      <p:sp>
        <p:nvSpPr>
          <p:cNvPr id="299" name="Google Shape;299;p38"/>
          <p:cNvSpPr txBox="1"/>
          <p:nvPr/>
        </p:nvSpPr>
        <p:spPr>
          <a:xfrm>
            <a:off x="594000" y="839400"/>
            <a:ext cx="7956000" cy="4144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b="1">
                <a:solidFill>
                  <a:schemeClr val="dk1"/>
                </a:solidFill>
              </a:rPr>
              <a:t> </a:t>
            </a:r>
            <a:endParaRPr sz="1300" b="1" u="sng">
              <a:solidFill>
                <a:schemeClr val="dk1"/>
              </a:solidFill>
            </a:endParaRPr>
          </a:p>
          <a:p>
            <a:pPr marL="355600" lvl="0" indent="0" algn="l" rtl="0">
              <a:lnSpc>
                <a:spcPct val="115000"/>
              </a:lnSpc>
              <a:spcBef>
                <a:spcPts val="1200"/>
              </a:spcBef>
              <a:spcAft>
                <a:spcPts val="0"/>
              </a:spcAft>
              <a:buNone/>
            </a:pPr>
            <a:r>
              <a:rPr lang="en" sz="1200">
                <a:solidFill>
                  <a:schemeClr val="dk1"/>
                </a:solidFill>
              </a:rPr>
              <a:t>[1]</a:t>
            </a:r>
            <a:r>
              <a:rPr lang="en" sz="1200">
                <a:solidFill>
                  <a:schemeClr val="dk1"/>
                </a:solidFill>
                <a:uFill>
                  <a:noFill/>
                </a:uFill>
                <a:hlinkClick r:id="rId5">
                  <a:extLst>
                    <a:ext uri="{A12FA001-AC4F-418D-AE19-62706E023703}">
                      <ahyp:hlinkClr xmlns:ahyp="http://schemas.microsoft.com/office/drawing/2018/hyperlinkcolor" val="tx"/>
                    </a:ext>
                  </a:extLst>
                </a:hlinkClick>
              </a:rPr>
              <a:t> https://flutter.dev/</a:t>
            </a:r>
            <a:r>
              <a:rPr lang="en" sz="1200">
                <a:solidFill>
                  <a:schemeClr val="dk1"/>
                </a:solidFill>
              </a:rPr>
              <a:t> </a:t>
            </a:r>
            <a:endParaRPr sz="1200">
              <a:solidFill>
                <a:schemeClr val="dk1"/>
              </a:solidFill>
            </a:endParaRPr>
          </a:p>
          <a:p>
            <a:pPr marL="355600" lvl="0" indent="0" algn="l" rtl="0">
              <a:lnSpc>
                <a:spcPct val="115000"/>
              </a:lnSpc>
              <a:spcBef>
                <a:spcPts val="1200"/>
              </a:spcBef>
              <a:spcAft>
                <a:spcPts val="0"/>
              </a:spcAft>
              <a:buNone/>
            </a:pPr>
            <a:r>
              <a:rPr lang="en" sz="1200">
                <a:solidFill>
                  <a:schemeClr val="dk1"/>
                </a:solidFill>
              </a:rPr>
              <a:t>[2]</a:t>
            </a:r>
            <a:r>
              <a:rPr lang="en" sz="1200">
                <a:solidFill>
                  <a:schemeClr val="dk1"/>
                </a:solidFill>
                <a:uFill>
                  <a:noFill/>
                </a:uFill>
                <a:hlinkClick r:id="rId6">
                  <a:extLst>
                    <a:ext uri="{A12FA001-AC4F-418D-AE19-62706E023703}">
                      <ahyp:hlinkClr xmlns:ahyp="http://schemas.microsoft.com/office/drawing/2018/hyperlinkcolor" val="tx"/>
                    </a:ext>
                  </a:extLst>
                </a:hlinkClick>
              </a:rPr>
              <a:t> https://code.visualstudio.com/</a:t>
            </a:r>
            <a:endParaRPr sz="1200">
              <a:solidFill>
                <a:schemeClr val="dk1"/>
              </a:solidFill>
            </a:endParaRPr>
          </a:p>
          <a:p>
            <a:pPr marL="355600" lvl="0" indent="0" algn="l" rtl="0">
              <a:lnSpc>
                <a:spcPct val="115000"/>
              </a:lnSpc>
              <a:spcBef>
                <a:spcPts val="1200"/>
              </a:spcBef>
              <a:spcAft>
                <a:spcPts val="0"/>
              </a:spcAft>
              <a:buNone/>
            </a:pPr>
            <a:r>
              <a:rPr lang="en" sz="1200">
                <a:solidFill>
                  <a:schemeClr val="dk1"/>
                </a:solidFill>
              </a:rPr>
              <a:t>[3] https://stackoverflow.com/ </a:t>
            </a:r>
            <a:endParaRPr sz="1200">
              <a:solidFill>
                <a:schemeClr val="dk1"/>
              </a:solidFill>
            </a:endParaRPr>
          </a:p>
          <a:p>
            <a:pPr marL="355600" lvl="0" indent="0" algn="l" rtl="0">
              <a:lnSpc>
                <a:spcPct val="115000"/>
              </a:lnSpc>
              <a:spcBef>
                <a:spcPts val="1200"/>
              </a:spcBef>
              <a:spcAft>
                <a:spcPts val="0"/>
              </a:spcAft>
              <a:buNone/>
            </a:pPr>
            <a:r>
              <a:rPr lang="en" u="sng">
                <a:solidFill>
                  <a:schemeClr val="dk1"/>
                </a:solidFill>
              </a:rPr>
              <a:t>Reference Papers:</a:t>
            </a:r>
            <a:endParaRPr u="sng">
              <a:solidFill>
                <a:schemeClr val="dk1"/>
              </a:solidFill>
            </a:endParaRPr>
          </a:p>
          <a:p>
            <a:pPr marL="355600" lvl="0" indent="0" algn="l" rtl="0">
              <a:lnSpc>
                <a:spcPct val="115000"/>
              </a:lnSpc>
              <a:spcBef>
                <a:spcPts val="1200"/>
              </a:spcBef>
              <a:spcAft>
                <a:spcPts val="0"/>
              </a:spcAft>
              <a:buNone/>
            </a:pPr>
            <a:r>
              <a:rPr lang="en" sz="1200">
                <a:solidFill>
                  <a:schemeClr val="dk1"/>
                </a:solidFill>
              </a:rPr>
              <a:t> Paper [1]:</a:t>
            </a:r>
            <a:r>
              <a:rPr lang="en" sz="1200">
                <a:solidFill>
                  <a:schemeClr val="dk1"/>
                </a:solidFill>
                <a:uFill>
                  <a:noFill/>
                </a:uFill>
                <a:hlinkClick r:id="rId7">
                  <a:extLst>
                    <a:ext uri="{A12FA001-AC4F-418D-AE19-62706E023703}">
                      <ahyp:hlinkClr xmlns:ahyp="http://schemas.microsoft.com/office/drawing/2018/hyperlinkcolor" val="tx"/>
                    </a:ext>
                  </a:extLst>
                </a:hlinkClick>
              </a:rPr>
              <a:t> </a:t>
            </a:r>
            <a:r>
              <a:rPr lang="en" sz="1200" u="sng">
                <a:solidFill>
                  <a:schemeClr val="hlink"/>
                </a:solidFill>
                <a:hlinkClick r:id="rId7"/>
              </a:rPr>
              <a:t>https://ieeexplore.ieee.org/document/7010585/references#references</a:t>
            </a:r>
            <a:endParaRPr sz="1200">
              <a:solidFill>
                <a:schemeClr val="dk1"/>
              </a:solidFill>
            </a:endParaRPr>
          </a:p>
          <a:p>
            <a:pPr marL="355600" lvl="0" indent="0" algn="l" rtl="0">
              <a:lnSpc>
                <a:spcPct val="115000"/>
              </a:lnSpc>
              <a:spcBef>
                <a:spcPts val="1200"/>
              </a:spcBef>
              <a:spcAft>
                <a:spcPts val="0"/>
              </a:spcAft>
              <a:buNone/>
            </a:pPr>
            <a:r>
              <a:rPr lang="en" sz="1200">
                <a:solidFill>
                  <a:schemeClr val="dk1"/>
                </a:solidFill>
              </a:rPr>
              <a:t> Paper [2]:</a:t>
            </a:r>
            <a:r>
              <a:rPr lang="en" sz="1200">
                <a:solidFill>
                  <a:schemeClr val="dk1"/>
                </a:solidFill>
                <a:uFill>
                  <a:noFill/>
                </a:uFill>
                <a:hlinkClick r:id="rId8">
                  <a:extLst>
                    <a:ext uri="{A12FA001-AC4F-418D-AE19-62706E023703}">
                      <ahyp:hlinkClr xmlns:ahyp="http://schemas.microsoft.com/office/drawing/2018/hyperlinkcolor" val="tx"/>
                    </a:ext>
                  </a:extLst>
                </a:hlinkClick>
              </a:rPr>
              <a:t> </a:t>
            </a:r>
            <a:r>
              <a:rPr lang="en" sz="1200" u="sng">
                <a:solidFill>
                  <a:schemeClr val="hlink"/>
                </a:solidFill>
                <a:hlinkClick r:id="rId8"/>
              </a:rPr>
              <a:t>https://ieeexplore.ieee.org/document/7476636</a:t>
            </a:r>
            <a:endParaRPr sz="1200">
              <a:solidFill>
                <a:schemeClr val="dk1"/>
              </a:solidFill>
            </a:endParaRPr>
          </a:p>
          <a:p>
            <a:pPr marL="355600" lvl="0" indent="0" algn="l" rtl="0">
              <a:lnSpc>
                <a:spcPct val="115000"/>
              </a:lnSpc>
              <a:spcBef>
                <a:spcPts val="1200"/>
              </a:spcBef>
              <a:spcAft>
                <a:spcPts val="0"/>
              </a:spcAft>
              <a:buNone/>
            </a:pPr>
            <a:r>
              <a:rPr lang="en" sz="1200">
                <a:solidFill>
                  <a:schemeClr val="dk1"/>
                </a:solidFill>
              </a:rPr>
              <a:t> Paper [3]:</a:t>
            </a:r>
            <a:r>
              <a:rPr lang="en" sz="1200">
                <a:solidFill>
                  <a:schemeClr val="dk1"/>
                </a:solidFill>
                <a:uFill>
                  <a:noFill/>
                </a:uFill>
                <a:hlinkClick r:id="rId9">
                  <a:extLst>
                    <a:ext uri="{A12FA001-AC4F-418D-AE19-62706E023703}">
                      <ahyp:hlinkClr xmlns:ahyp="http://schemas.microsoft.com/office/drawing/2018/hyperlinkcolor" val="tx"/>
                    </a:ext>
                  </a:extLst>
                </a:hlinkClick>
              </a:rPr>
              <a:t> </a:t>
            </a:r>
            <a:r>
              <a:rPr lang="en" sz="1200" u="sng">
                <a:solidFill>
                  <a:schemeClr val="hlink"/>
                </a:solidFill>
                <a:hlinkClick r:id="rId9"/>
              </a:rPr>
              <a:t>https://ijesc.org/upload/b3930ac14331fd1b425af8cd1c341d41.Cross%20Platform%20Development%20using%20Flutter%20(1).pdf</a:t>
            </a:r>
            <a:endParaRPr sz="1200">
              <a:solidFill>
                <a:schemeClr val="dk1"/>
              </a:solidFill>
            </a:endParaRPr>
          </a:p>
          <a:p>
            <a:pPr marL="355600" lvl="0" indent="0" algn="l" rtl="0">
              <a:lnSpc>
                <a:spcPct val="115000"/>
              </a:lnSpc>
              <a:spcBef>
                <a:spcPts val="1200"/>
              </a:spcBef>
              <a:spcAft>
                <a:spcPts val="0"/>
              </a:spcAft>
              <a:buNone/>
            </a:pPr>
            <a:r>
              <a:rPr lang="en" sz="1200">
                <a:solidFill>
                  <a:schemeClr val="dk1"/>
                </a:solidFill>
              </a:rPr>
              <a:t> Paper [4]:</a:t>
            </a:r>
            <a:r>
              <a:rPr lang="en" sz="1200">
                <a:solidFill>
                  <a:schemeClr val="dk1"/>
                </a:solidFill>
                <a:uFill>
                  <a:noFill/>
                </a:uFill>
                <a:hlinkClick r:id="rId10">
                  <a:extLst>
                    <a:ext uri="{A12FA001-AC4F-418D-AE19-62706E023703}">
                      <ahyp:hlinkClr xmlns:ahyp="http://schemas.microsoft.com/office/drawing/2018/hyperlinkcolor" val="tx"/>
                    </a:ext>
                  </a:extLst>
                </a:hlinkClick>
              </a:rPr>
              <a:t> </a:t>
            </a:r>
            <a:r>
              <a:rPr lang="en" sz="1200" u="sng">
                <a:solidFill>
                  <a:schemeClr val="hlink"/>
                </a:solidFill>
                <a:hlinkClick r:id="rId10"/>
              </a:rPr>
              <a:t>h</a:t>
            </a:r>
            <a:r>
              <a:rPr lang="en" sz="1200" u="sng">
                <a:solidFill>
                  <a:schemeClr val="hlink"/>
                </a:solidFill>
                <a:hlinkClick r:id="rId10"/>
              </a:rPr>
              <a:t>ttps://www.diva-portal.org/smash/get/diva2:1480395/FULLTEXT01.pdf</a:t>
            </a:r>
            <a:endParaRPr sz="1200">
              <a:solidFill>
                <a:schemeClr val="dk1"/>
              </a:solidFill>
            </a:endParaRPr>
          </a:p>
          <a:p>
            <a:pPr marL="0" lvl="0" indent="0" algn="l" rtl="0">
              <a:spcBef>
                <a:spcPts val="1200"/>
              </a:spcBef>
              <a:spcAft>
                <a:spcPts val="0"/>
              </a:spcAft>
              <a:buNone/>
            </a:pPr>
            <a:r>
              <a:rPr lang="en" sz="1200">
                <a:solidFill>
                  <a:schemeClr val="dk1"/>
                </a:solidFill>
                <a:latin typeface="Times New Roman"/>
                <a:ea typeface="Times New Roman"/>
                <a:cs typeface="Times New Roman"/>
                <a:sym typeface="Times New Roman"/>
              </a:rPr>
              <a:t>          Paper [5]:</a:t>
            </a:r>
            <a:r>
              <a:rPr lang="en" sz="1200">
                <a:solidFill>
                  <a:schemeClr val="dk1"/>
                </a:solidFill>
                <a:uFill>
                  <a:noFill/>
                </a:uFill>
                <a:latin typeface="Times New Roman"/>
                <a:ea typeface="Times New Roman"/>
                <a:cs typeface="Times New Roman"/>
                <a:sym typeface="Times New Roman"/>
                <a:hlinkClick r:id="rId11">
                  <a:extLst>
                    <a:ext uri="{A12FA001-AC4F-418D-AE19-62706E023703}">
                      <ahyp:hlinkClr xmlns:ahyp="http://schemas.microsoft.com/office/drawing/2018/hyperlinkcolor" val="tx"/>
                    </a:ext>
                  </a:extLst>
                </a:hlinkClick>
              </a:rPr>
              <a:t> </a:t>
            </a:r>
            <a:r>
              <a:rPr lang="en" sz="1200" u="sng">
                <a:solidFill>
                  <a:schemeClr val="hlink"/>
                </a:solidFill>
                <a:latin typeface="Times New Roman"/>
                <a:ea typeface="Times New Roman"/>
                <a:cs typeface="Times New Roman"/>
                <a:sym typeface="Times New Roman"/>
                <a:hlinkClick r:id="rId11"/>
              </a:rPr>
              <a:t>https://www.irjmets.com/uploadedfiles/paper/volume2/issue_8_august_2020/3180/1628083124.pdf</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pic>
        <p:nvPicPr>
          <p:cNvPr id="305" name="Google Shape;305;p39"/>
          <p:cNvPicPr preferRelativeResize="0"/>
          <p:nvPr/>
        </p:nvPicPr>
        <p:blipFill>
          <a:blip r:embed="rId3">
            <a:alphaModFix/>
          </a:blip>
          <a:stretch>
            <a:fillRect/>
          </a:stretch>
        </p:blipFill>
        <p:spPr>
          <a:xfrm>
            <a:off x="58400" y="0"/>
            <a:ext cx="548700" cy="569343"/>
          </a:xfrm>
          <a:prstGeom prst="rect">
            <a:avLst/>
          </a:prstGeom>
          <a:noFill/>
          <a:ln>
            <a:noFill/>
          </a:ln>
        </p:spPr>
      </p:pic>
      <p:pic>
        <p:nvPicPr>
          <p:cNvPr id="306" name="Google Shape;306;p39"/>
          <p:cNvPicPr preferRelativeResize="0"/>
          <p:nvPr/>
        </p:nvPicPr>
        <p:blipFill>
          <a:blip r:embed="rId4">
            <a:alphaModFix/>
          </a:blip>
          <a:stretch>
            <a:fillRect/>
          </a:stretch>
        </p:blipFill>
        <p:spPr>
          <a:xfrm>
            <a:off x="8020575" y="0"/>
            <a:ext cx="893562" cy="730825"/>
          </a:xfrm>
          <a:prstGeom prst="rect">
            <a:avLst/>
          </a:prstGeom>
          <a:noFill/>
          <a:ln>
            <a:noFill/>
          </a:ln>
        </p:spPr>
      </p:pic>
      <p:sp>
        <p:nvSpPr>
          <p:cNvPr id="307" name="Google Shape;307;p39"/>
          <p:cNvSpPr txBox="1"/>
          <p:nvPr/>
        </p:nvSpPr>
        <p:spPr>
          <a:xfrm>
            <a:off x="2521750" y="1921875"/>
            <a:ext cx="42216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800" b="1">
                <a:solidFill>
                  <a:srgbClr val="000066"/>
                </a:solidFill>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p:nvPr/>
        </p:nvSpPr>
        <p:spPr>
          <a:xfrm>
            <a:off x="2632175" y="0"/>
            <a:ext cx="36528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3200" b="1">
                <a:solidFill>
                  <a:srgbClr val="2F5597"/>
                </a:solidFill>
              </a:rPr>
              <a:t>  </a:t>
            </a:r>
            <a:r>
              <a:rPr lang="en" sz="3200" b="1">
                <a:solidFill>
                  <a:srgbClr val="2F5597"/>
                </a:solidFill>
                <a:latin typeface="Times New Roman"/>
                <a:ea typeface="Times New Roman"/>
                <a:cs typeface="Times New Roman"/>
                <a:sym typeface="Times New Roman"/>
              </a:rPr>
              <a:t>  ABSTRACT</a:t>
            </a:r>
            <a:endParaRPr sz="3200" b="1">
              <a:solidFill>
                <a:srgbClr val="2F5597"/>
              </a:solidFill>
              <a:latin typeface="Times New Roman"/>
              <a:ea typeface="Times New Roman"/>
              <a:cs typeface="Times New Roman"/>
              <a:sym typeface="Times New Roman"/>
            </a:endParaRPr>
          </a:p>
        </p:txBody>
      </p:sp>
      <p:sp>
        <p:nvSpPr>
          <p:cNvPr id="79" name="Google Shape;79;p15"/>
          <p:cNvSpPr txBox="1"/>
          <p:nvPr/>
        </p:nvSpPr>
        <p:spPr>
          <a:xfrm>
            <a:off x="342425" y="979800"/>
            <a:ext cx="8232300" cy="4501202"/>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chemeClr val="dk1"/>
              </a:buClr>
              <a:buSzPts val="1400"/>
              <a:buFont typeface="Times New Roman"/>
              <a:buChar char="●"/>
            </a:pPr>
            <a:r>
              <a:rPr lang="en" sz="1300" dirty="0">
                <a:solidFill>
                  <a:schemeClr val="dk1"/>
                </a:solidFill>
                <a:latin typeface="Times New Roman"/>
                <a:ea typeface="Times New Roman"/>
                <a:cs typeface="Times New Roman"/>
                <a:sym typeface="Times New Roman"/>
              </a:rPr>
              <a:t>T</a:t>
            </a:r>
            <a:r>
              <a:rPr lang="en" sz="1500" dirty="0">
                <a:solidFill>
                  <a:schemeClr val="dk1"/>
                </a:solidFill>
                <a:latin typeface="Times New Roman"/>
                <a:ea typeface="Times New Roman"/>
                <a:cs typeface="Times New Roman"/>
                <a:sym typeface="Times New Roman"/>
              </a:rPr>
              <a:t>he Quiz Application provides a user friendly, interactive system </a:t>
            </a:r>
            <a:r>
              <a:rPr lang="en" sz="1500" dirty="0">
                <a:solidFill>
                  <a:schemeClr val="dk1"/>
                </a:solidFill>
                <a:highlight>
                  <a:srgbClr val="FFFFFF"/>
                </a:highlight>
                <a:latin typeface="Times New Roman"/>
                <a:ea typeface="Times New Roman"/>
                <a:cs typeface="Times New Roman"/>
                <a:sym typeface="Times New Roman"/>
              </a:rPr>
              <a:t>to take online test in an efficient manner .</a:t>
            </a:r>
            <a:endParaRPr sz="1500" dirty="0">
              <a:solidFill>
                <a:schemeClr val="dk1"/>
              </a:solidFill>
              <a:highlight>
                <a:srgbClr val="FFFFFF"/>
              </a:highlight>
              <a:latin typeface="Times New Roman"/>
              <a:ea typeface="Times New Roman"/>
              <a:cs typeface="Times New Roman"/>
              <a:sym typeface="Times New Roman"/>
            </a:endParaRPr>
          </a:p>
          <a:p>
            <a:pPr marL="457200" lvl="0" indent="-317500" algn="l" rtl="0">
              <a:lnSpc>
                <a:spcPct val="150000"/>
              </a:lnSpc>
              <a:spcBef>
                <a:spcPts val="0"/>
              </a:spcBef>
              <a:spcAft>
                <a:spcPts val="0"/>
              </a:spcAft>
              <a:buClr>
                <a:schemeClr val="dk1"/>
              </a:buClr>
              <a:buSzPts val="1400"/>
              <a:buFont typeface="Times New Roman"/>
              <a:buChar char="●"/>
            </a:pPr>
            <a:r>
              <a:rPr lang="en" sz="1500" dirty="0">
                <a:solidFill>
                  <a:schemeClr val="dk1"/>
                </a:solidFill>
                <a:highlight>
                  <a:srgbClr val="FFFFFF"/>
                </a:highlight>
                <a:latin typeface="Times New Roman"/>
                <a:ea typeface="Times New Roman"/>
                <a:cs typeface="Times New Roman"/>
                <a:sym typeface="Times New Roman"/>
              </a:rPr>
              <a:t>The main objective of the application is to efficiently evaluate the user thoroughly through a fully automated system that not only saves lot of time but also gives fast results.</a:t>
            </a:r>
            <a:endParaRPr sz="1500" dirty="0">
              <a:solidFill>
                <a:schemeClr val="dk1"/>
              </a:solidFill>
              <a:highlight>
                <a:srgbClr val="FFFFFF"/>
              </a:highlight>
              <a:latin typeface="Times New Roman"/>
              <a:ea typeface="Times New Roman"/>
              <a:cs typeface="Times New Roman"/>
              <a:sym typeface="Times New Roman"/>
            </a:endParaRPr>
          </a:p>
          <a:p>
            <a:pPr marL="457200" lvl="0" indent="-323850" algn="l" rtl="0">
              <a:lnSpc>
                <a:spcPct val="150000"/>
              </a:lnSpc>
              <a:spcBef>
                <a:spcPts val="0"/>
              </a:spcBef>
              <a:spcAft>
                <a:spcPts val="0"/>
              </a:spcAft>
              <a:buClr>
                <a:schemeClr val="dk1"/>
              </a:buClr>
              <a:buSzPts val="1500"/>
              <a:buFont typeface="Times New Roman"/>
              <a:buChar char="●"/>
            </a:pPr>
            <a:r>
              <a:rPr lang="en" sz="1500" dirty="0">
                <a:solidFill>
                  <a:schemeClr val="dk1"/>
                </a:solidFill>
                <a:highlight>
                  <a:srgbClr val="FFFFFF"/>
                </a:highlight>
                <a:latin typeface="Times New Roman"/>
                <a:ea typeface="Times New Roman"/>
                <a:cs typeface="Times New Roman"/>
                <a:sym typeface="Times New Roman"/>
              </a:rPr>
              <a:t>The project is built using Flutter, which is </a:t>
            </a:r>
            <a:r>
              <a:rPr lang="en" sz="1500" dirty="0">
                <a:solidFill>
                  <a:schemeClr val="dk1"/>
                </a:solidFill>
                <a:latin typeface="Times New Roman"/>
                <a:ea typeface="Times New Roman"/>
                <a:cs typeface="Times New Roman"/>
                <a:sym typeface="Times New Roman"/>
              </a:rPr>
              <a:t>an open-source framework by Google for building beautiful, natively compiled, multi-platform applications from a single codebase</a:t>
            </a:r>
            <a:endParaRPr sz="1500" dirty="0">
              <a:solidFill>
                <a:schemeClr val="dk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chemeClr val="dk1"/>
              </a:buClr>
              <a:buSzPts val="1500"/>
              <a:buFont typeface="Times New Roman"/>
              <a:buChar char="●"/>
            </a:pPr>
            <a:r>
              <a:rPr lang="en" sz="1500" dirty="0">
                <a:solidFill>
                  <a:schemeClr val="dk1"/>
                </a:solidFill>
                <a:highlight>
                  <a:srgbClr val="FFFFFF"/>
                </a:highlight>
                <a:latin typeface="Times New Roman"/>
                <a:ea typeface="Times New Roman"/>
                <a:cs typeface="Times New Roman"/>
                <a:sym typeface="Times New Roman"/>
              </a:rPr>
              <a:t>This application consists of multiple-choice questions, with selectable choices for each question. The score is internally calculated for each question based on the choice selected. The correct answer is displayed in case an incorrect option is chosen. </a:t>
            </a:r>
            <a:endParaRPr sz="1500" dirty="0">
              <a:solidFill>
                <a:schemeClr val="dk1"/>
              </a:solidFill>
              <a:highlight>
                <a:srgbClr val="FFFFFF"/>
              </a:highlight>
              <a:latin typeface="Times New Roman"/>
              <a:ea typeface="Times New Roman"/>
              <a:cs typeface="Times New Roman"/>
              <a:sym typeface="Times New Roman"/>
            </a:endParaRPr>
          </a:p>
          <a:p>
            <a:pPr marL="457200" lvl="0" indent="-323850" algn="l" rtl="0">
              <a:lnSpc>
                <a:spcPct val="150000"/>
              </a:lnSpc>
              <a:spcBef>
                <a:spcPts val="0"/>
              </a:spcBef>
              <a:spcAft>
                <a:spcPts val="0"/>
              </a:spcAft>
              <a:buClr>
                <a:schemeClr val="dk1"/>
              </a:buClr>
              <a:buSzPts val="1500"/>
              <a:buFont typeface="Times New Roman"/>
              <a:buChar char="●"/>
            </a:pPr>
            <a:r>
              <a:rPr lang="en" sz="1500" dirty="0">
                <a:solidFill>
                  <a:schemeClr val="dk1"/>
                </a:solidFill>
                <a:highlight>
                  <a:srgbClr val="FFFFFF"/>
                </a:highlight>
                <a:latin typeface="Times New Roman"/>
                <a:ea typeface="Times New Roman"/>
                <a:cs typeface="Times New Roman"/>
                <a:sym typeface="Times New Roman"/>
              </a:rPr>
              <a:t>This is a timed quiz, where a time frame is given for each question and the questions have to be answered in the given time. The score is displayed at the end of the quiz.</a:t>
            </a:r>
            <a:endParaRPr sz="1500" dirty="0">
              <a:solidFill>
                <a:schemeClr val="dk1"/>
              </a:solidFill>
              <a:highlight>
                <a:srgbClr val="FFFFFF"/>
              </a:highlight>
              <a:latin typeface="Times New Roman"/>
              <a:ea typeface="Times New Roman"/>
              <a:cs typeface="Times New Roman"/>
              <a:sym typeface="Times New Roman"/>
            </a:endParaRPr>
          </a:p>
          <a:p>
            <a:endParaRPr lang="en-US" sz="900" b="1" dirty="0">
              <a:solidFill>
                <a:schemeClr val="accent1">
                  <a:lumMod val="50000"/>
                </a:schemeClr>
              </a:solidFill>
            </a:endParaRPr>
          </a:p>
          <a:p>
            <a:endParaRPr lang="en-US" sz="1100" b="1" dirty="0">
              <a:solidFill>
                <a:schemeClr val="accent1">
                  <a:lumMod val="50000"/>
                </a:schemeClr>
              </a:solidFill>
            </a:endParaRPr>
          </a:p>
          <a:p>
            <a:pPr marL="0" lvl="0" indent="0" algn="l" rtl="0">
              <a:spcBef>
                <a:spcPts val="0"/>
              </a:spcBef>
              <a:spcAft>
                <a:spcPts val="0"/>
              </a:spcAft>
              <a:buNone/>
            </a:pPr>
            <a:endParaRPr sz="1100" dirty="0">
              <a:solidFill>
                <a:schemeClr val="dk1"/>
              </a:solidFill>
              <a:latin typeface="Times New Roman"/>
              <a:ea typeface="Times New Roman"/>
              <a:cs typeface="Times New Roman"/>
              <a:sym typeface="Times New Roman"/>
            </a:endParaRPr>
          </a:p>
        </p:txBody>
      </p:sp>
      <p:pic>
        <p:nvPicPr>
          <p:cNvPr id="80" name="Google Shape;80;p15"/>
          <p:cNvPicPr preferRelativeResize="0"/>
          <p:nvPr/>
        </p:nvPicPr>
        <p:blipFill>
          <a:blip r:embed="rId3">
            <a:alphaModFix/>
          </a:blip>
          <a:stretch>
            <a:fillRect/>
          </a:stretch>
        </p:blipFill>
        <p:spPr>
          <a:xfrm>
            <a:off x="8020575" y="0"/>
            <a:ext cx="1123425" cy="918825"/>
          </a:xfrm>
          <a:prstGeom prst="rect">
            <a:avLst/>
          </a:prstGeom>
          <a:noFill/>
          <a:ln>
            <a:noFill/>
          </a:ln>
        </p:spPr>
      </p:pic>
      <p:pic>
        <p:nvPicPr>
          <p:cNvPr id="81" name="Google Shape;81;p15"/>
          <p:cNvPicPr preferRelativeResize="0"/>
          <p:nvPr/>
        </p:nvPicPr>
        <p:blipFill>
          <a:blip r:embed="rId4">
            <a:alphaModFix/>
          </a:blip>
          <a:stretch>
            <a:fillRect/>
          </a:stretch>
        </p:blipFill>
        <p:spPr>
          <a:xfrm>
            <a:off x="58400" y="0"/>
            <a:ext cx="885534" cy="918825"/>
          </a:xfrm>
          <a:prstGeom prst="rect">
            <a:avLst/>
          </a:prstGeom>
          <a:noFill/>
          <a:ln>
            <a:noFill/>
          </a:ln>
        </p:spPr>
      </p:pic>
      <p:sp>
        <p:nvSpPr>
          <p:cNvPr id="82" name="Google Shape;8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bg2">
                    <a:lumMod val="60000"/>
                    <a:lumOff val="40000"/>
                  </a:schemeClr>
                </a:solidFill>
              </a:rPr>
              <a:t>3</a:t>
            </a:fld>
            <a:endParaRPr dirty="0">
              <a:solidFill>
                <a:schemeClr val="bg2">
                  <a:lumMod val="60000"/>
                  <a:lumOff val="4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p:nvPr/>
        </p:nvSpPr>
        <p:spPr>
          <a:xfrm>
            <a:off x="2001000" y="174575"/>
            <a:ext cx="55866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b="1">
                <a:solidFill>
                  <a:srgbClr val="2F5597"/>
                </a:solidFill>
              </a:rPr>
              <a:t>      </a:t>
            </a:r>
            <a:r>
              <a:rPr lang="en" sz="3200" b="1">
                <a:solidFill>
                  <a:srgbClr val="2F5597"/>
                </a:solidFill>
                <a:latin typeface="Times New Roman"/>
                <a:ea typeface="Times New Roman"/>
                <a:cs typeface="Times New Roman"/>
                <a:sym typeface="Times New Roman"/>
              </a:rPr>
              <a:t>About the Company</a:t>
            </a:r>
            <a:endParaRPr>
              <a:latin typeface="Times New Roman"/>
              <a:ea typeface="Times New Roman"/>
              <a:cs typeface="Times New Roman"/>
              <a:sym typeface="Times New Roman"/>
            </a:endParaRPr>
          </a:p>
        </p:txBody>
      </p:sp>
      <p:sp>
        <p:nvSpPr>
          <p:cNvPr id="88" name="Google Shape;88;p16"/>
          <p:cNvSpPr txBox="1"/>
          <p:nvPr/>
        </p:nvSpPr>
        <p:spPr>
          <a:xfrm>
            <a:off x="501167" y="1171367"/>
            <a:ext cx="8433600" cy="4465038"/>
          </a:xfrm>
          <a:prstGeom prst="rect">
            <a:avLst/>
          </a:prstGeom>
          <a:noFill/>
          <a:ln>
            <a:noFill/>
          </a:ln>
        </p:spPr>
        <p:txBody>
          <a:bodyPr spcFirstLastPara="1" wrap="square" lIns="91425" tIns="91425" rIns="91425" bIns="91425" anchor="t" anchorCtr="0">
            <a:spAutoFit/>
          </a:bodyPr>
          <a:lstStyle/>
          <a:p>
            <a:pPr marL="457200" lvl="0" indent="-333375" algn="l" rtl="0">
              <a:spcBef>
                <a:spcPts val="0"/>
              </a:spcBef>
              <a:spcAft>
                <a:spcPts val="0"/>
              </a:spcAft>
              <a:buClr>
                <a:schemeClr val="dk1"/>
              </a:buClr>
              <a:buSzPts val="1650"/>
              <a:buFont typeface="Times New Roman"/>
              <a:buChar char="●"/>
            </a:pPr>
            <a:r>
              <a:rPr lang="en-GB" sz="1650" b="1" dirty="0" err="1">
                <a:solidFill>
                  <a:schemeClr val="dk1"/>
                </a:solidFill>
                <a:highlight>
                  <a:srgbClr val="FFFFFF"/>
                </a:highlight>
                <a:latin typeface="Times New Roman"/>
                <a:ea typeface="Times New Roman"/>
                <a:cs typeface="Times New Roman"/>
                <a:sym typeface="Times New Roman"/>
              </a:rPr>
              <a:t>Enmaz</a:t>
            </a:r>
            <a:r>
              <a:rPr lang="en-GB" sz="1650" b="1" dirty="0">
                <a:solidFill>
                  <a:schemeClr val="dk1"/>
                </a:solidFill>
                <a:highlight>
                  <a:srgbClr val="FFFFFF"/>
                </a:highlight>
                <a:latin typeface="Times New Roman"/>
                <a:ea typeface="Times New Roman"/>
                <a:cs typeface="Times New Roman"/>
                <a:sym typeface="Times New Roman"/>
              </a:rPr>
              <a:t> Engineering Services Private Limited</a:t>
            </a:r>
            <a:r>
              <a:rPr lang="en-GB" sz="1650" dirty="0">
                <a:solidFill>
                  <a:schemeClr val="dk1"/>
                </a:solidFill>
                <a:highlight>
                  <a:srgbClr val="FFFFFF"/>
                </a:highlight>
                <a:latin typeface="Times New Roman"/>
                <a:ea typeface="Times New Roman"/>
                <a:cs typeface="Times New Roman"/>
                <a:sym typeface="Times New Roman"/>
              </a:rPr>
              <a:t> is a Private incorporated on 02 December 2019. It is classified as Non-govt company and is registered at Registrar of Companies, Bangalore. </a:t>
            </a:r>
          </a:p>
          <a:p>
            <a:pPr marL="457200" lvl="0" indent="0" algn="l" rtl="0">
              <a:spcBef>
                <a:spcPts val="0"/>
              </a:spcBef>
              <a:spcAft>
                <a:spcPts val="0"/>
              </a:spcAft>
              <a:buNone/>
            </a:pPr>
            <a:endParaRPr lang="en-GB" sz="1650" dirty="0">
              <a:solidFill>
                <a:schemeClr val="dk1"/>
              </a:solidFill>
              <a:highlight>
                <a:srgbClr val="FFFFFF"/>
              </a:highlight>
              <a:latin typeface="Times New Roman"/>
              <a:ea typeface="Times New Roman"/>
              <a:cs typeface="Times New Roman"/>
              <a:sym typeface="Times New Roman"/>
            </a:endParaRPr>
          </a:p>
          <a:p>
            <a:pPr marL="457200" lvl="0" indent="-333375" algn="l" rtl="0">
              <a:spcBef>
                <a:spcPts val="0"/>
              </a:spcBef>
              <a:spcAft>
                <a:spcPts val="0"/>
              </a:spcAft>
              <a:buClr>
                <a:schemeClr val="dk1"/>
              </a:buClr>
              <a:buSzPts val="1650"/>
              <a:buFont typeface="Times New Roman"/>
              <a:buChar char="●"/>
            </a:pPr>
            <a:r>
              <a:rPr lang="en-GB" sz="1650" b="1" dirty="0" err="1">
                <a:solidFill>
                  <a:schemeClr val="dk1"/>
                </a:solidFill>
                <a:highlight>
                  <a:srgbClr val="FFFFFF"/>
                </a:highlight>
                <a:latin typeface="Times New Roman"/>
                <a:ea typeface="Times New Roman"/>
                <a:cs typeface="Times New Roman"/>
                <a:sym typeface="Times New Roman"/>
              </a:rPr>
              <a:t>Enmaz</a:t>
            </a:r>
            <a:r>
              <a:rPr lang="en-GB" sz="1650" dirty="0">
                <a:solidFill>
                  <a:schemeClr val="dk1"/>
                </a:solidFill>
                <a:highlight>
                  <a:srgbClr val="FFFFFF"/>
                </a:highlight>
                <a:latin typeface="Times New Roman"/>
                <a:ea typeface="Times New Roman"/>
                <a:cs typeface="Times New Roman"/>
                <a:sym typeface="Times New Roman"/>
              </a:rPr>
              <a:t> has a simple yet robust solution that helps any Industry / Factory digitise their </a:t>
            </a:r>
            <a:r>
              <a:rPr lang="en-GB" sz="1650" dirty="0" err="1">
                <a:solidFill>
                  <a:schemeClr val="dk1"/>
                </a:solidFill>
                <a:highlight>
                  <a:srgbClr val="FFFFFF"/>
                </a:highlight>
                <a:latin typeface="Times New Roman"/>
                <a:ea typeface="Times New Roman"/>
                <a:cs typeface="Times New Roman"/>
                <a:sym typeface="Times New Roman"/>
              </a:rPr>
              <a:t>workfloor</a:t>
            </a:r>
            <a:r>
              <a:rPr lang="en-GB" sz="1650" dirty="0">
                <a:solidFill>
                  <a:schemeClr val="dk1"/>
                </a:solidFill>
                <a:highlight>
                  <a:srgbClr val="FFFFFF"/>
                </a:highlight>
                <a:latin typeface="Times New Roman"/>
                <a:ea typeface="Times New Roman"/>
                <a:cs typeface="Times New Roman"/>
                <a:sym typeface="Times New Roman"/>
              </a:rPr>
              <a:t> in no time. The products offered will help in remote monitoring, controlling and also analysing any machine parameter or process</a:t>
            </a:r>
          </a:p>
          <a:p>
            <a:pPr marL="457200" lvl="0" indent="0" algn="l" rtl="0">
              <a:spcBef>
                <a:spcPts val="0"/>
              </a:spcBef>
              <a:spcAft>
                <a:spcPts val="0"/>
              </a:spcAft>
              <a:buNone/>
            </a:pPr>
            <a:endParaRPr lang="en-GB" sz="1650" dirty="0">
              <a:solidFill>
                <a:schemeClr val="dk1"/>
              </a:solidFill>
              <a:highlight>
                <a:srgbClr val="FFFFFF"/>
              </a:highlight>
              <a:latin typeface="Times New Roman"/>
              <a:ea typeface="Times New Roman"/>
              <a:cs typeface="Times New Roman"/>
              <a:sym typeface="Times New Roman"/>
            </a:endParaRPr>
          </a:p>
          <a:p>
            <a:pPr marL="457200" lvl="0" indent="-333375" algn="l" rtl="0">
              <a:spcBef>
                <a:spcPts val="0"/>
              </a:spcBef>
              <a:spcAft>
                <a:spcPts val="0"/>
              </a:spcAft>
              <a:buClr>
                <a:schemeClr val="dk1"/>
              </a:buClr>
              <a:buSzPts val="1650"/>
              <a:buFont typeface="Times New Roman"/>
              <a:buChar char="●"/>
            </a:pPr>
            <a:r>
              <a:rPr lang="en-GB" sz="1650" dirty="0">
                <a:solidFill>
                  <a:schemeClr val="dk1"/>
                </a:solidFill>
                <a:latin typeface="Times New Roman"/>
                <a:ea typeface="Times New Roman"/>
                <a:cs typeface="Times New Roman"/>
                <a:sym typeface="Times New Roman"/>
              </a:rPr>
              <a:t>The directors of this company are </a:t>
            </a:r>
            <a:r>
              <a:rPr lang="en-GB" sz="1650" dirty="0" err="1">
                <a:solidFill>
                  <a:schemeClr val="dk1"/>
                </a:solidFill>
                <a:latin typeface="Times New Roman"/>
                <a:ea typeface="Times New Roman"/>
                <a:cs typeface="Times New Roman"/>
                <a:sym typeface="Times New Roman"/>
              </a:rPr>
              <a:t>Akshay</a:t>
            </a:r>
            <a:r>
              <a:rPr lang="en-GB" sz="1650" dirty="0">
                <a:solidFill>
                  <a:schemeClr val="dk1"/>
                </a:solidFill>
                <a:latin typeface="Times New Roman"/>
                <a:ea typeface="Times New Roman"/>
                <a:cs typeface="Times New Roman"/>
                <a:sym typeface="Times New Roman"/>
              </a:rPr>
              <a:t> Ramakrishna </a:t>
            </a:r>
            <a:r>
              <a:rPr lang="en-GB" sz="1650" dirty="0" err="1">
                <a:solidFill>
                  <a:schemeClr val="dk1"/>
                </a:solidFill>
                <a:latin typeface="Times New Roman"/>
                <a:ea typeface="Times New Roman"/>
                <a:cs typeface="Times New Roman"/>
                <a:sym typeface="Times New Roman"/>
              </a:rPr>
              <a:t>Davasam</a:t>
            </a:r>
            <a:r>
              <a:rPr lang="en-GB" sz="1650" dirty="0">
                <a:solidFill>
                  <a:schemeClr val="dk1"/>
                </a:solidFill>
                <a:latin typeface="Times New Roman"/>
                <a:ea typeface="Times New Roman"/>
                <a:cs typeface="Times New Roman"/>
                <a:sym typeface="Times New Roman"/>
              </a:rPr>
              <a:t> and </a:t>
            </a:r>
            <a:r>
              <a:rPr lang="en-GB" sz="1650" dirty="0" err="1">
                <a:solidFill>
                  <a:schemeClr val="dk1"/>
                </a:solidFill>
                <a:latin typeface="Times New Roman"/>
                <a:ea typeface="Times New Roman"/>
                <a:cs typeface="Times New Roman"/>
                <a:sym typeface="Times New Roman"/>
              </a:rPr>
              <a:t>Devasam</a:t>
            </a:r>
            <a:r>
              <a:rPr lang="en-GB" sz="1650" dirty="0">
                <a:solidFill>
                  <a:schemeClr val="dk1"/>
                </a:solidFill>
                <a:latin typeface="Times New Roman"/>
                <a:ea typeface="Times New Roman"/>
                <a:cs typeface="Times New Roman"/>
                <a:sym typeface="Times New Roman"/>
              </a:rPr>
              <a:t> </a:t>
            </a:r>
            <a:r>
              <a:rPr lang="en-GB" sz="1650" dirty="0" err="1">
                <a:solidFill>
                  <a:schemeClr val="dk1"/>
                </a:solidFill>
                <a:latin typeface="Times New Roman"/>
                <a:ea typeface="Times New Roman"/>
                <a:cs typeface="Times New Roman"/>
                <a:sym typeface="Times New Roman"/>
              </a:rPr>
              <a:t>Siddananjappa</a:t>
            </a:r>
            <a:r>
              <a:rPr lang="en-GB" sz="1650" dirty="0">
                <a:solidFill>
                  <a:schemeClr val="dk1"/>
                </a:solidFill>
                <a:latin typeface="Times New Roman"/>
                <a:ea typeface="Times New Roman"/>
                <a:cs typeface="Times New Roman"/>
                <a:sym typeface="Times New Roman"/>
              </a:rPr>
              <a:t> </a:t>
            </a:r>
            <a:r>
              <a:rPr lang="en-GB" sz="1650" dirty="0" err="1">
                <a:solidFill>
                  <a:schemeClr val="dk1"/>
                </a:solidFill>
                <a:latin typeface="Times New Roman"/>
                <a:ea typeface="Times New Roman"/>
                <a:cs typeface="Times New Roman"/>
                <a:sym typeface="Times New Roman"/>
              </a:rPr>
              <a:t>Setty</a:t>
            </a:r>
            <a:r>
              <a:rPr lang="en-GB" sz="1650" dirty="0">
                <a:solidFill>
                  <a:schemeClr val="dk1"/>
                </a:solidFill>
                <a:latin typeface="Times New Roman"/>
                <a:ea typeface="Times New Roman"/>
                <a:cs typeface="Times New Roman"/>
                <a:sym typeface="Times New Roman"/>
              </a:rPr>
              <a:t> Ramakrishna</a:t>
            </a:r>
          </a:p>
          <a:p>
            <a:pPr marL="457200" lvl="0" indent="0" algn="l" rtl="0">
              <a:spcBef>
                <a:spcPts val="0"/>
              </a:spcBef>
              <a:spcAft>
                <a:spcPts val="0"/>
              </a:spcAft>
              <a:buNone/>
            </a:pPr>
            <a:endParaRPr lang="en-GB" sz="1650" dirty="0">
              <a:solidFill>
                <a:schemeClr val="dk1"/>
              </a:solidFill>
              <a:latin typeface="Times New Roman"/>
              <a:ea typeface="Times New Roman"/>
              <a:cs typeface="Times New Roman"/>
              <a:sym typeface="Times New Roman"/>
            </a:endParaRPr>
          </a:p>
          <a:p>
            <a:pPr marL="457200" lvl="0" indent="-339725" algn="just" rtl="0">
              <a:lnSpc>
                <a:spcPct val="170000"/>
              </a:lnSpc>
              <a:spcBef>
                <a:spcPts val="0"/>
              </a:spcBef>
              <a:spcAft>
                <a:spcPts val="0"/>
              </a:spcAft>
              <a:buClr>
                <a:schemeClr val="dk1"/>
              </a:buClr>
              <a:buSzPts val="1750"/>
              <a:buFont typeface="Times New Roman"/>
              <a:buChar char="●"/>
            </a:pPr>
            <a:r>
              <a:rPr lang="en-GB" sz="1600" dirty="0">
                <a:solidFill>
                  <a:schemeClr val="dk1"/>
                </a:solidFill>
                <a:highlight>
                  <a:srgbClr val="FFFFFF"/>
                </a:highlight>
                <a:latin typeface="Times New Roman"/>
                <a:ea typeface="Times New Roman"/>
                <a:cs typeface="Times New Roman"/>
                <a:sym typeface="Times New Roman"/>
              </a:rPr>
              <a:t>Registered address is #75, 2nd cross, 6th main, 3rd phase, </a:t>
            </a:r>
            <a:r>
              <a:rPr lang="en-GB" sz="1600" dirty="0" err="1">
                <a:solidFill>
                  <a:schemeClr val="dk1"/>
                </a:solidFill>
                <a:highlight>
                  <a:srgbClr val="FFFFFF"/>
                </a:highlight>
                <a:latin typeface="Times New Roman"/>
                <a:ea typeface="Times New Roman"/>
                <a:cs typeface="Times New Roman"/>
                <a:sym typeface="Times New Roman"/>
              </a:rPr>
              <a:t>j.p.nagar</a:t>
            </a:r>
            <a:r>
              <a:rPr lang="en-GB" sz="1600" dirty="0">
                <a:solidFill>
                  <a:schemeClr val="dk1"/>
                </a:solidFill>
                <a:highlight>
                  <a:srgbClr val="FFFFFF"/>
                </a:highlight>
                <a:latin typeface="Times New Roman"/>
                <a:ea typeface="Times New Roman"/>
                <a:cs typeface="Times New Roman"/>
                <a:sym typeface="Times New Roman"/>
              </a:rPr>
              <a:t>, </a:t>
            </a:r>
            <a:r>
              <a:rPr lang="en-GB" sz="1600" dirty="0" err="1">
                <a:solidFill>
                  <a:schemeClr val="dk1"/>
                </a:solidFill>
                <a:highlight>
                  <a:srgbClr val="FFFFFF"/>
                </a:highlight>
                <a:latin typeface="Times New Roman"/>
                <a:ea typeface="Times New Roman"/>
                <a:cs typeface="Times New Roman"/>
                <a:sym typeface="Times New Roman"/>
              </a:rPr>
              <a:t>bangalore</a:t>
            </a:r>
            <a:r>
              <a:rPr lang="en-GB" sz="1600" dirty="0">
                <a:solidFill>
                  <a:schemeClr val="dk1"/>
                </a:solidFill>
                <a:highlight>
                  <a:srgbClr val="FFFFFF"/>
                </a:highlight>
                <a:latin typeface="Times New Roman"/>
                <a:ea typeface="Times New Roman"/>
                <a:cs typeface="Times New Roman"/>
                <a:sym typeface="Times New Roman"/>
              </a:rPr>
              <a:t> 560078 </a:t>
            </a:r>
          </a:p>
          <a:p>
            <a:pPr marL="457200" lvl="0" indent="-339725" algn="just" rtl="0">
              <a:lnSpc>
                <a:spcPct val="170000"/>
              </a:lnSpc>
              <a:spcBef>
                <a:spcPts val="0"/>
              </a:spcBef>
              <a:spcAft>
                <a:spcPts val="0"/>
              </a:spcAft>
              <a:buClr>
                <a:schemeClr val="dk1"/>
              </a:buClr>
              <a:buSzPts val="1750"/>
              <a:buFont typeface="Times New Roman"/>
              <a:buChar char="●"/>
            </a:pPr>
            <a:r>
              <a:rPr lang="en-GB" sz="1600" dirty="0">
                <a:solidFill>
                  <a:schemeClr val="dk1"/>
                </a:solidFill>
                <a:highlight>
                  <a:srgbClr val="FFFFFF"/>
                </a:highlight>
                <a:latin typeface="Times New Roman"/>
                <a:ea typeface="Times New Roman"/>
                <a:cs typeface="Times New Roman"/>
                <a:sym typeface="Times New Roman"/>
              </a:rPr>
              <a:t>The current status of </a:t>
            </a:r>
            <a:r>
              <a:rPr lang="en-GB" sz="1600" dirty="0" err="1">
                <a:solidFill>
                  <a:schemeClr val="dk1"/>
                </a:solidFill>
                <a:highlight>
                  <a:srgbClr val="FFFFFF"/>
                </a:highlight>
                <a:latin typeface="Times New Roman"/>
                <a:ea typeface="Times New Roman"/>
                <a:cs typeface="Times New Roman"/>
                <a:sym typeface="Times New Roman"/>
              </a:rPr>
              <a:t>Enmaz</a:t>
            </a:r>
            <a:r>
              <a:rPr lang="en-GB" sz="1600" dirty="0">
                <a:solidFill>
                  <a:schemeClr val="dk1"/>
                </a:solidFill>
                <a:highlight>
                  <a:srgbClr val="FFFFFF"/>
                </a:highlight>
                <a:latin typeface="Times New Roman"/>
                <a:ea typeface="Times New Roman"/>
                <a:cs typeface="Times New Roman"/>
                <a:sym typeface="Times New Roman"/>
              </a:rPr>
              <a:t> Engineering Services Private Limited is ACTIVE.</a:t>
            </a:r>
          </a:p>
          <a:p>
            <a:pPr marL="117475" lvl="0" algn="just" rtl="0">
              <a:lnSpc>
                <a:spcPct val="170000"/>
              </a:lnSpc>
              <a:spcBef>
                <a:spcPts val="0"/>
              </a:spcBef>
              <a:spcAft>
                <a:spcPts val="0"/>
              </a:spcAft>
              <a:buClr>
                <a:schemeClr val="dk1"/>
              </a:buClr>
              <a:buSzPts val="1750"/>
            </a:pPr>
            <a:endParaRPr lang="en-GB" sz="1750" dirty="0">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lang="en-GB" sz="1250" dirty="0">
              <a:solidFill>
                <a:srgbClr val="777777"/>
              </a:solidFill>
              <a:latin typeface="Times New Roman"/>
              <a:ea typeface="Times New Roman"/>
              <a:cs typeface="Times New Roman"/>
              <a:sym typeface="Times New Roman"/>
            </a:endParaRPr>
          </a:p>
        </p:txBody>
      </p:sp>
      <p:pic>
        <p:nvPicPr>
          <p:cNvPr id="89" name="Google Shape;89;p16"/>
          <p:cNvPicPr preferRelativeResize="0"/>
          <p:nvPr/>
        </p:nvPicPr>
        <p:blipFill>
          <a:blip r:embed="rId3">
            <a:alphaModFix/>
          </a:blip>
          <a:stretch>
            <a:fillRect/>
          </a:stretch>
        </p:blipFill>
        <p:spPr>
          <a:xfrm>
            <a:off x="8020575" y="0"/>
            <a:ext cx="1123425" cy="918825"/>
          </a:xfrm>
          <a:prstGeom prst="rect">
            <a:avLst/>
          </a:prstGeom>
          <a:noFill/>
          <a:ln>
            <a:noFill/>
          </a:ln>
        </p:spPr>
      </p:pic>
      <p:pic>
        <p:nvPicPr>
          <p:cNvPr id="90" name="Google Shape;90;p16"/>
          <p:cNvPicPr preferRelativeResize="0"/>
          <p:nvPr/>
        </p:nvPicPr>
        <p:blipFill>
          <a:blip r:embed="rId4">
            <a:alphaModFix/>
          </a:blip>
          <a:stretch>
            <a:fillRect/>
          </a:stretch>
        </p:blipFill>
        <p:spPr>
          <a:xfrm>
            <a:off x="58400" y="0"/>
            <a:ext cx="885534" cy="918825"/>
          </a:xfrm>
          <a:prstGeom prst="rect">
            <a:avLst/>
          </a:prstGeom>
          <a:noFill/>
          <a:ln>
            <a:noFill/>
          </a:ln>
        </p:spPr>
      </p:pic>
      <p:sp>
        <p:nvSpPr>
          <p:cNvPr id="91" name="Google Shape;91;p16"/>
          <p:cNvSpPr txBox="1">
            <a:spLocks noGrp="1"/>
          </p:cNvSpPr>
          <p:nvPr>
            <p:ph type="sldNum" idx="12"/>
          </p:nvPr>
        </p:nvSpPr>
        <p:spPr>
          <a:xfrm>
            <a:off x="8490684" y="4840435"/>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bg2">
                    <a:lumMod val="60000"/>
                    <a:lumOff val="40000"/>
                  </a:schemeClr>
                </a:solidFill>
              </a:rPr>
              <a:t>4</a:t>
            </a:fld>
            <a:endParaRPr dirty="0">
              <a:solidFill>
                <a:schemeClr val="bg2">
                  <a:lumMod val="60000"/>
                  <a:lumOff val="4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p:nvPr/>
        </p:nvSpPr>
        <p:spPr>
          <a:xfrm>
            <a:off x="2377025" y="201450"/>
            <a:ext cx="468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97" name="Google Shape;97;p17"/>
          <p:cNvSpPr txBox="1"/>
          <p:nvPr/>
        </p:nvSpPr>
        <p:spPr>
          <a:xfrm>
            <a:off x="0" y="201450"/>
            <a:ext cx="85680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b="1">
                <a:solidFill>
                  <a:srgbClr val="2F5597"/>
                </a:solidFill>
              </a:rPr>
              <a:t>                          </a:t>
            </a:r>
            <a:r>
              <a:rPr lang="en" sz="3200" b="1">
                <a:solidFill>
                  <a:srgbClr val="2F5597"/>
                </a:solidFill>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98" name="Google Shape;98;p17"/>
          <p:cNvSpPr txBox="1"/>
          <p:nvPr/>
        </p:nvSpPr>
        <p:spPr>
          <a:xfrm>
            <a:off x="1007225" y="980350"/>
            <a:ext cx="718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99" name="Google Shape;99;p17"/>
          <p:cNvSpPr txBox="1"/>
          <p:nvPr/>
        </p:nvSpPr>
        <p:spPr>
          <a:xfrm>
            <a:off x="255150" y="1074375"/>
            <a:ext cx="9064800" cy="3309300"/>
          </a:xfrm>
          <a:prstGeom prst="rect">
            <a:avLst/>
          </a:prstGeom>
          <a:noFill/>
          <a:ln>
            <a:noFill/>
          </a:ln>
        </p:spPr>
        <p:txBody>
          <a:bodyPr spcFirstLastPara="1" wrap="square" lIns="91425" tIns="91425" rIns="91425" bIns="91425" anchor="t" anchorCtr="0">
            <a:spAutoFit/>
          </a:bodyPr>
          <a:lstStyle/>
          <a:p>
            <a:pPr marL="457200" marR="495300" lvl="0" indent="-330200" algn="just" rtl="0">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Quiz Application is developed to overcome the time-consuming problem of manual system. </a:t>
            </a:r>
            <a:endParaRPr sz="1600">
              <a:solidFill>
                <a:schemeClr val="dk1"/>
              </a:solidFill>
              <a:latin typeface="Times New Roman"/>
              <a:ea typeface="Times New Roman"/>
              <a:cs typeface="Times New Roman"/>
              <a:sym typeface="Times New Roman"/>
            </a:endParaRPr>
          </a:p>
          <a:p>
            <a:pPr marL="457200" marR="495300" lvl="0" indent="0" algn="just" rtl="0">
              <a:lnSpc>
                <a:spcPct val="150000"/>
              </a:lnSpc>
              <a:spcBef>
                <a:spcPts val="0"/>
              </a:spcBef>
              <a:spcAft>
                <a:spcPts val="0"/>
              </a:spcAft>
              <a:buNone/>
            </a:pPr>
            <a:endParaRPr sz="1600">
              <a:solidFill>
                <a:schemeClr val="dk1"/>
              </a:solidFill>
              <a:latin typeface="Times New Roman"/>
              <a:ea typeface="Times New Roman"/>
              <a:cs typeface="Times New Roman"/>
              <a:sym typeface="Times New Roman"/>
            </a:endParaRPr>
          </a:p>
          <a:p>
            <a:pPr marL="457200" marR="495300" lvl="0" indent="-330200" algn="just" rtl="0">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This application will check for correct answers and save the examiner’s time. </a:t>
            </a:r>
            <a:endParaRPr sz="1600">
              <a:solidFill>
                <a:schemeClr val="dk1"/>
              </a:solidFill>
              <a:latin typeface="Times New Roman"/>
              <a:ea typeface="Times New Roman"/>
              <a:cs typeface="Times New Roman"/>
              <a:sym typeface="Times New Roman"/>
            </a:endParaRPr>
          </a:p>
          <a:p>
            <a:pPr marL="457200" marR="495300" lvl="0" indent="0" algn="just" rtl="0">
              <a:lnSpc>
                <a:spcPct val="150000"/>
              </a:lnSpc>
              <a:spcBef>
                <a:spcPts val="0"/>
              </a:spcBef>
              <a:spcAft>
                <a:spcPts val="0"/>
              </a:spcAft>
              <a:buNone/>
            </a:pPr>
            <a:endParaRPr sz="1600">
              <a:solidFill>
                <a:schemeClr val="dk1"/>
              </a:solidFill>
              <a:latin typeface="Times New Roman"/>
              <a:ea typeface="Times New Roman"/>
              <a:cs typeface="Times New Roman"/>
              <a:sym typeface="Times New Roman"/>
            </a:endParaRPr>
          </a:p>
          <a:p>
            <a:pPr marL="457200" marR="495300" lvl="0" indent="-330200" algn="just" rtl="0">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 aim here is to computerize the manual system and help in saving time and data. This application conducts a quiz in the form of multiple-choice questions.</a:t>
            </a:r>
            <a:endParaRPr sz="1600">
              <a:solidFill>
                <a:schemeClr val="dk1"/>
              </a:solidFill>
              <a:latin typeface="Times New Roman"/>
              <a:ea typeface="Times New Roman"/>
              <a:cs typeface="Times New Roman"/>
              <a:sym typeface="Times New Roman"/>
            </a:endParaRPr>
          </a:p>
          <a:p>
            <a:pPr marL="457200" marR="495300" lvl="0" indent="0" algn="just" rtl="0">
              <a:lnSpc>
                <a:spcPct val="150000"/>
              </a:lnSpc>
              <a:spcBef>
                <a:spcPts val="0"/>
              </a:spcBef>
              <a:spcAft>
                <a:spcPts val="0"/>
              </a:spcAft>
              <a:buNone/>
            </a:pPr>
            <a:endParaRPr sz="1600">
              <a:solidFill>
                <a:schemeClr val="dk1"/>
              </a:solidFill>
              <a:latin typeface="Times New Roman"/>
              <a:ea typeface="Times New Roman"/>
              <a:cs typeface="Times New Roman"/>
              <a:sym typeface="Times New Roman"/>
            </a:endParaRPr>
          </a:p>
          <a:p>
            <a:pPr marL="457200" marR="495300" lvl="0" indent="-330200" algn="just" rtl="0">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 After the completion of the quiz the application generates test scores for the quiz taken.</a:t>
            </a:r>
            <a:endParaRPr sz="1600">
              <a:solidFill>
                <a:schemeClr val="dk1"/>
              </a:solidFill>
              <a:latin typeface="Times New Roman"/>
              <a:ea typeface="Times New Roman"/>
              <a:cs typeface="Times New Roman"/>
              <a:sym typeface="Times New Roman"/>
            </a:endParaRPr>
          </a:p>
          <a:p>
            <a:pPr marL="139700" marR="381000" lvl="0" indent="0" algn="l" rtl="0">
              <a:lnSpc>
                <a:spcPct val="150000"/>
              </a:lnSpc>
              <a:spcBef>
                <a:spcPts val="0"/>
              </a:spcBef>
              <a:spcAft>
                <a:spcPts val="0"/>
              </a:spcAft>
              <a:buNone/>
            </a:pPr>
            <a:r>
              <a:rPr lang="en" sz="1100">
                <a:solidFill>
                  <a:schemeClr val="dk1"/>
                </a:solidFill>
              </a:rPr>
              <a:t> </a:t>
            </a:r>
            <a:endParaRPr sz="1100">
              <a:solidFill>
                <a:schemeClr val="dk1"/>
              </a:solidFill>
            </a:endParaRPr>
          </a:p>
        </p:txBody>
      </p:sp>
      <p:pic>
        <p:nvPicPr>
          <p:cNvPr id="100" name="Google Shape;100;p17"/>
          <p:cNvPicPr preferRelativeResize="0"/>
          <p:nvPr/>
        </p:nvPicPr>
        <p:blipFill>
          <a:blip r:embed="rId3">
            <a:alphaModFix/>
          </a:blip>
          <a:stretch>
            <a:fillRect/>
          </a:stretch>
        </p:blipFill>
        <p:spPr>
          <a:xfrm>
            <a:off x="8020575" y="0"/>
            <a:ext cx="1123425" cy="918825"/>
          </a:xfrm>
          <a:prstGeom prst="rect">
            <a:avLst/>
          </a:prstGeom>
          <a:noFill/>
          <a:ln>
            <a:noFill/>
          </a:ln>
        </p:spPr>
      </p:pic>
      <p:pic>
        <p:nvPicPr>
          <p:cNvPr id="101" name="Google Shape;101;p17"/>
          <p:cNvPicPr preferRelativeResize="0"/>
          <p:nvPr/>
        </p:nvPicPr>
        <p:blipFill>
          <a:blip r:embed="rId4">
            <a:alphaModFix/>
          </a:blip>
          <a:stretch>
            <a:fillRect/>
          </a:stretch>
        </p:blipFill>
        <p:spPr>
          <a:xfrm>
            <a:off x="58400" y="0"/>
            <a:ext cx="885534" cy="918825"/>
          </a:xfrm>
          <a:prstGeom prst="rect">
            <a:avLst/>
          </a:prstGeom>
          <a:noFill/>
          <a:ln>
            <a:noFill/>
          </a:ln>
        </p:spPr>
      </p:pic>
      <p:sp>
        <p:nvSpPr>
          <p:cNvPr id="102" name="Google Shape;10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bg2">
                    <a:lumMod val="60000"/>
                    <a:lumOff val="40000"/>
                  </a:schemeClr>
                </a:solidFill>
              </a:rPr>
              <a:t>5</a:t>
            </a:fld>
            <a:endParaRPr dirty="0">
              <a:solidFill>
                <a:schemeClr val="bg2">
                  <a:lumMod val="60000"/>
                  <a:lumOff val="4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
        <p:nvSpPr>
          <p:cNvPr id="108" name="Google Shape;108;p18"/>
          <p:cNvSpPr txBox="1"/>
          <p:nvPr/>
        </p:nvSpPr>
        <p:spPr>
          <a:xfrm>
            <a:off x="70050" y="939025"/>
            <a:ext cx="8787300" cy="3016800"/>
          </a:xfrm>
          <a:prstGeom prst="rect">
            <a:avLst/>
          </a:prstGeom>
          <a:noFill/>
          <a:ln>
            <a:noFill/>
          </a:ln>
        </p:spPr>
        <p:txBody>
          <a:bodyPr spcFirstLastPara="1" wrap="square" lIns="91425" tIns="91425" rIns="91425" bIns="91425" anchor="t" anchorCtr="0">
            <a:spAutoFit/>
          </a:bodyPr>
          <a:lstStyle/>
          <a:p>
            <a:pPr marL="152400" marR="495300" lvl="0" indent="304800" algn="just" rtl="0">
              <a:lnSpc>
                <a:spcPct val="150000"/>
              </a:lnSpc>
              <a:spcBef>
                <a:spcPts val="0"/>
              </a:spcBef>
              <a:spcAft>
                <a:spcPts val="0"/>
              </a:spcAft>
              <a:buNone/>
            </a:pPr>
            <a:endParaRPr sz="1600">
              <a:solidFill>
                <a:schemeClr val="dk1"/>
              </a:solidFill>
              <a:highlight>
                <a:schemeClr val="lt1"/>
              </a:highlight>
              <a:latin typeface="Times New Roman"/>
              <a:ea typeface="Times New Roman"/>
              <a:cs typeface="Times New Roman"/>
              <a:sym typeface="Times New Roman"/>
            </a:endParaRPr>
          </a:p>
          <a:p>
            <a:pPr marL="457200" marR="495300" lvl="0" indent="-330200" algn="just" rtl="0">
              <a:lnSpc>
                <a:spcPct val="150000"/>
              </a:lnSpc>
              <a:spcBef>
                <a:spcPts val="0"/>
              </a:spcBef>
              <a:spcAft>
                <a:spcPts val="0"/>
              </a:spcAft>
              <a:buClr>
                <a:schemeClr val="dk1"/>
              </a:buClr>
              <a:buSzPts val="1600"/>
              <a:buFont typeface="Times New Roman"/>
              <a:buChar char="●"/>
            </a:pPr>
            <a:r>
              <a:rPr lang="en" sz="1600">
                <a:solidFill>
                  <a:schemeClr val="dk1"/>
                </a:solidFill>
                <a:highlight>
                  <a:schemeClr val="lt1"/>
                </a:highlight>
                <a:latin typeface="Times New Roman"/>
                <a:ea typeface="Times New Roman"/>
                <a:cs typeface="Times New Roman"/>
                <a:sym typeface="Times New Roman"/>
              </a:rPr>
              <a:t>This application consists of multiple-choice questions, with selectable choices for each question. The score is internally calculated for each question based on the choice selected.</a:t>
            </a:r>
            <a:endParaRPr sz="1600">
              <a:solidFill>
                <a:schemeClr val="dk1"/>
              </a:solidFill>
              <a:highlight>
                <a:schemeClr val="lt1"/>
              </a:highlight>
              <a:latin typeface="Times New Roman"/>
              <a:ea typeface="Times New Roman"/>
              <a:cs typeface="Times New Roman"/>
              <a:sym typeface="Times New Roman"/>
            </a:endParaRPr>
          </a:p>
          <a:p>
            <a:pPr marL="457200" marR="495300" lvl="0" indent="0" algn="just" rtl="0">
              <a:lnSpc>
                <a:spcPct val="150000"/>
              </a:lnSpc>
              <a:spcBef>
                <a:spcPts val="0"/>
              </a:spcBef>
              <a:spcAft>
                <a:spcPts val="0"/>
              </a:spcAft>
              <a:buNone/>
            </a:pPr>
            <a:endParaRPr sz="1600">
              <a:solidFill>
                <a:schemeClr val="dk1"/>
              </a:solidFill>
              <a:highlight>
                <a:schemeClr val="lt1"/>
              </a:highlight>
              <a:latin typeface="Times New Roman"/>
              <a:ea typeface="Times New Roman"/>
              <a:cs typeface="Times New Roman"/>
              <a:sym typeface="Times New Roman"/>
            </a:endParaRPr>
          </a:p>
          <a:p>
            <a:pPr marL="457200" marR="495300" lvl="0" indent="-330200" algn="just" rtl="0">
              <a:lnSpc>
                <a:spcPct val="150000"/>
              </a:lnSpc>
              <a:spcBef>
                <a:spcPts val="0"/>
              </a:spcBef>
              <a:spcAft>
                <a:spcPts val="0"/>
              </a:spcAft>
              <a:buClr>
                <a:schemeClr val="dk1"/>
              </a:buClr>
              <a:buSzPts val="1600"/>
              <a:buFont typeface="Times New Roman"/>
              <a:buChar char="●"/>
            </a:pPr>
            <a:r>
              <a:rPr lang="en" sz="1600">
                <a:solidFill>
                  <a:schemeClr val="dk1"/>
                </a:solidFill>
                <a:highlight>
                  <a:schemeClr val="lt1"/>
                </a:highlight>
                <a:latin typeface="Times New Roman"/>
                <a:ea typeface="Times New Roman"/>
                <a:cs typeface="Times New Roman"/>
                <a:sym typeface="Times New Roman"/>
              </a:rPr>
              <a:t>The correct answer is displayed in case an incorrect option is chosen. </a:t>
            </a:r>
            <a:endParaRPr sz="1600">
              <a:solidFill>
                <a:schemeClr val="dk1"/>
              </a:solidFill>
              <a:highlight>
                <a:schemeClr val="lt1"/>
              </a:highlight>
              <a:latin typeface="Times New Roman"/>
              <a:ea typeface="Times New Roman"/>
              <a:cs typeface="Times New Roman"/>
              <a:sym typeface="Times New Roman"/>
            </a:endParaRPr>
          </a:p>
          <a:p>
            <a:pPr marL="457200" marR="495300" lvl="0" indent="0" algn="just" rtl="0">
              <a:lnSpc>
                <a:spcPct val="150000"/>
              </a:lnSpc>
              <a:spcBef>
                <a:spcPts val="0"/>
              </a:spcBef>
              <a:spcAft>
                <a:spcPts val="0"/>
              </a:spcAft>
              <a:buNone/>
            </a:pPr>
            <a:endParaRPr sz="1600">
              <a:solidFill>
                <a:schemeClr val="dk1"/>
              </a:solidFill>
              <a:highlight>
                <a:schemeClr val="lt1"/>
              </a:highlight>
              <a:latin typeface="Times New Roman"/>
              <a:ea typeface="Times New Roman"/>
              <a:cs typeface="Times New Roman"/>
              <a:sym typeface="Times New Roman"/>
            </a:endParaRPr>
          </a:p>
          <a:p>
            <a:pPr marL="457200" marR="495300" lvl="0" indent="-330200" algn="just" rtl="0">
              <a:lnSpc>
                <a:spcPct val="150000"/>
              </a:lnSpc>
              <a:spcBef>
                <a:spcPts val="0"/>
              </a:spcBef>
              <a:spcAft>
                <a:spcPts val="0"/>
              </a:spcAft>
              <a:buClr>
                <a:schemeClr val="dk1"/>
              </a:buClr>
              <a:buSzPts val="1600"/>
              <a:buFont typeface="Times New Roman"/>
              <a:buChar char="●"/>
            </a:pPr>
            <a:r>
              <a:rPr lang="en" sz="1600">
                <a:solidFill>
                  <a:schemeClr val="dk1"/>
                </a:solidFill>
                <a:highlight>
                  <a:schemeClr val="lt1"/>
                </a:highlight>
                <a:latin typeface="Times New Roman"/>
                <a:ea typeface="Times New Roman"/>
                <a:cs typeface="Times New Roman"/>
                <a:sym typeface="Times New Roman"/>
              </a:rPr>
              <a:t>This is a timed quiz, where a time frame is given for each question and the questions have to be answered in the given time. The score is displayed at the end of the quiz.</a:t>
            </a:r>
            <a:endParaRPr sz="1600">
              <a:solidFill>
                <a:schemeClr val="dk1"/>
              </a:solidFill>
              <a:highlight>
                <a:schemeClr val="lt1"/>
              </a:highlight>
              <a:latin typeface="Times New Roman"/>
              <a:ea typeface="Times New Roman"/>
              <a:cs typeface="Times New Roman"/>
              <a:sym typeface="Times New Roman"/>
            </a:endParaRPr>
          </a:p>
        </p:txBody>
      </p:sp>
      <p:pic>
        <p:nvPicPr>
          <p:cNvPr id="109" name="Google Shape;109;p18"/>
          <p:cNvPicPr preferRelativeResize="0"/>
          <p:nvPr/>
        </p:nvPicPr>
        <p:blipFill>
          <a:blip r:embed="rId3">
            <a:alphaModFix/>
          </a:blip>
          <a:stretch>
            <a:fillRect/>
          </a:stretch>
        </p:blipFill>
        <p:spPr>
          <a:xfrm>
            <a:off x="58400" y="0"/>
            <a:ext cx="885534" cy="918825"/>
          </a:xfrm>
          <a:prstGeom prst="rect">
            <a:avLst/>
          </a:prstGeom>
          <a:noFill/>
          <a:ln>
            <a:noFill/>
          </a:ln>
        </p:spPr>
      </p:pic>
      <p:pic>
        <p:nvPicPr>
          <p:cNvPr id="110" name="Google Shape;110;p18"/>
          <p:cNvPicPr preferRelativeResize="0"/>
          <p:nvPr/>
        </p:nvPicPr>
        <p:blipFill>
          <a:blip r:embed="rId4">
            <a:alphaModFix/>
          </a:blip>
          <a:stretch>
            <a:fillRect/>
          </a:stretch>
        </p:blipFill>
        <p:spPr>
          <a:xfrm>
            <a:off x="8020575" y="0"/>
            <a:ext cx="1123425" cy="918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19"/>
          <p:cNvPicPr preferRelativeResize="0"/>
          <p:nvPr/>
        </p:nvPicPr>
        <p:blipFill>
          <a:blip r:embed="rId3">
            <a:alphaModFix/>
          </a:blip>
          <a:stretch>
            <a:fillRect/>
          </a:stretch>
        </p:blipFill>
        <p:spPr>
          <a:xfrm>
            <a:off x="8020575" y="0"/>
            <a:ext cx="1123425" cy="918825"/>
          </a:xfrm>
          <a:prstGeom prst="rect">
            <a:avLst/>
          </a:prstGeom>
          <a:noFill/>
          <a:ln>
            <a:noFill/>
          </a:ln>
        </p:spPr>
      </p:pic>
      <p:pic>
        <p:nvPicPr>
          <p:cNvPr id="116" name="Google Shape;116;p19"/>
          <p:cNvPicPr preferRelativeResize="0"/>
          <p:nvPr/>
        </p:nvPicPr>
        <p:blipFill>
          <a:blip r:embed="rId4">
            <a:alphaModFix/>
          </a:blip>
          <a:stretch>
            <a:fillRect/>
          </a:stretch>
        </p:blipFill>
        <p:spPr>
          <a:xfrm>
            <a:off x="58400" y="0"/>
            <a:ext cx="885534" cy="918825"/>
          </a:xfrm>
          <a:prstGeom prst="rect">
            <a:avLst/>
          </a:prstGeom>
          <a:noFill/>
          <a:ln>
            <a:noFill/>
          </a:ln>
        </p:spPr>
      </p:pic>
      <p:sp>
        <p:nvSpPr>
          <p:cNvPr id="117" name="Google Shape;117;p19"/>
          <p:cNvSpPr txBox="1"/>
          <p:nvPr/>
        </p:nvSpPr>
        <p:spPr>
          <a:xfrm>
            <a:off x="2309875" y="295450"/>
            <a:ext cx="4552500" cy="8958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sz="2800" b="1">
                <a:solidFill>
                  <a:srgbClr val="2F5597"/>
                </a:solidFill>
                <a:latin typeface="Times New Roman"/>
                <a:ea typeface="Times New Roman"/>
                <a:cs typeface="Times New Roman"/>
                <a:sym typeface="Times New Roman"/>
              </a:rPr>
              <a:t>LITERATURE</a:t>
            </a:r>
            <a:r>
              <a:rPr lang="en" sz="2800" b="1">
                <a:solidFill>
                  <a:srgbClr val="4472C4"/>
                </a:solidFill>
                <a:latin typeface="Times New Roman"/>
                <a:ea typeface="Times New Roman"/>
                <a:cs typeface="Times New Roman"/>
                <a:sym typeface="Times New Roman"/>
              </a:rPr>
              <a:t> </a:t>
            </a:r>
            <a:r>
              <a:rPr lang="en" sz="2800" b="1">
                <a:solidFill>
                  <a:srgbClr val="2F5597"/>
                </a:solidFill>
                <a:latin typeface="Times New Roman"/>
                <a:ea typeface="Times New Roman"/>
                <a:cs typeface="Times New Roman"/>
                <a:sym typeface="Times New Roman"/>
              </a:rPr>
              <a:t>SURVEY</a:t>
            </a:r>
            <a:endParaRPr sz="2800" b="1">
              <a:solidFill>
                <a:srgbClr val="2F5597"/>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18" name="Google Shape;118;p19"/>
          <p:cNvSpPr txBox="1"/>
          <p:nvPr/>
        </p:nvSpPr>
        <p:spPr>
          <a:xfrm>
            <a:off x="182200" y="1191250"/>
            <a:ext cx="8681400" cy="3647122"/>
          </a:xfrm>
          <a:prstGeom prst="rect">
            <a:avLst/>
          </a:prstGeom>
          <a:noFill/>
          <a:ln>
            <a:noFill/>
          </a:ln>
        </p:spPr>
        <p:txBody>
          <a:bodyPr spcFirstLastPara="1" wrap="square" lIns="91425" tIns="91425" rIns="91425" bIns="91425" anchor="t" anchorCtr="0">
            <a:spAutoFit/>
          </a:bodyPr>
          <a:lstStyle/>
          <a:p>
            <a:pPr marL="457200" marR="266700" lvl="0" indent="-323850" algn="just" rtl="0">
              <a:lnSpc>
                <a:spcPct val="150000"/>
              </a:lnSpc>
              <a:spcBef>
                <a:spcPts val="0"/>
              </a:spcBef>
              <a:spcAft>
                <a:spcPts val="0"/>
              </a:spcAft>
              <a:buSzPts val="1500"/>
              <a:buFont typeface="Times New Roman"/>
              <a:buChar char="●"/>
            </a:pPr>
            <a:r>
              <a:rPr lang="en" sz="1500" dirty="0">
                <a:latin typeface="Times New Roman"/>
                <a:ea typeface="Times New Roman"/>
                <a:cs typeface="Times New Roman"/>
                <a:sym typeface="Times New Roman"/>
              </a:rPr>
              <a:t>In Paper [1], the author discussed the importance of assessment and evaluation in the form of quizzes. Most of e-learning platforms provide supporting system to online evaluation and assessment among their features, and in many cases this supporting system include feature, which is automatically graded quiz based on answer that specified in a question’s setting in quiz. </a:t>
            </a:r>
            <a:r>
              <a:rPr lang="en" sz="1500" dirty="0">
                <a:solidFill>
                  <a:schemeClr val="dk1"/>
                </a:solidFill>
                <a:latin typeface="Times New Roman"/>
                <a:ea typeface="Times New Roman"/>
                <a:cs typeface="Times New Roman"/>
                <a:sym typeface="Times New Roman"/>
              </a:rPr>
              <a:t>The study presents the development and evaluation of online quizzes and investigates whether they could be useful tools to assist students’ learning in university</a:t>
            </a:r>
            <a:endParaRPr sz="1500" dirty="0">
              <a:solidFill>
                <a:schemeClr val="dk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chemeClr val="dk1"/>
              </a:buClr>
              <a:buSzPts val="1500"/>
              <a:buFont typeface="Times New Roman"/>
              <a:buChar char="●"/>
            </a:pPr>
            <a:r>
              <a:rPr lang="en" sz="1500" dirty="0">
                <a:solidFill>
                  <a:schemeClr val="dk1"/>
                </a:solidFill>
                <a:latin typeface="Times New Roman"/>
                <a:ea typeface="Times New Roman"/>
                <a:cs typeface="Times New Roman"/>
                <a:sym typeface="Times New Roman"/>
              </a:rPr>
              <a:t>Paper [2] discussed how Integrated Development Environments (IDEs) provide a convenient standalone solution that supports developers during various phases of software development. The focus in this paper is on Visual Studio IDE. The author instrumented the previously unexplored Visual Studio IDE and tracked the interactions of developers at an industry partner’s software-development department</a:t>
            </a:r>
            <a:endParaRPr sz="1500" dirty="0">
              <a:solidFill>
                <a:schemeClr val="dk1"/>
              </a:solidFill>
              <a:latin typeface="Times New Roman"/>
              <a:ea typeface="Times New Roman"/>
              <a:cs typeface="Times New Roman"/>
              <a:sym typeface="Times New Roman"/>
            </a:endParaRPr>
          </a:p>
        </p:txBody>
      </p:sp>
      <p:sp>
        <p:nvSpPr>
          <p:cNvPr id="119" name="Google Shape;11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20"/>
          <p:cNvPicPr preferRelativeResize="0"/>
          <p:nvPr/>
        </p:nvPicPr>
        <p:blipFill>
          <a:blip r:embed="rId3">
            <a:alphaModFix/>
          </a:blip>
          <a:stretch>
            <a:fillRect/>
          </a:stretch>
        </p:blipFill>
        <p:spPr>
          <a:xfrm>
            <a:off x="58400" y="0"/>
            <a:ext cx="885534" cy="918825"/>
          </a:xfrm>
          <a:prstGeom prst="rect">
            <a:avLst/>
          </a:prstGeom>
          <a:noFill/>
          <a:ln>
            <a:noFill/>
          </a:ln>
        </p:spPr>
      </p:pic>
      <p:pic>
        <p:nvPicPr>
          <p:cNvPr id="125" name="Google Shape;125;p20"/>
          <p:cNvPicPr preferRelativeResize="0"/>
          <p:nvPr/>
        </p:nvPicPr>
        <p:blipFill>
          <a:blip r:embed="rId4">
            <a:alphaModFix/>
          </a:blip>
          <a:stretch>
            <a:fillRect/>
          </a:stretch>
        </p:blipFill>
        <p:spPr>
          <a:xfrm>
            <a:off x="8020575" y="0"/>
            <a:ext cx="1123425" cy="918825"/>
          </a:xfrm>
          <a:prstGeom prst="rect">
            <a:avLst/>
          </a:prstGeom>
          <a:noFill/>
          <a:ln>
            <a:noFill/>
          </a:ln>
        </p:spPr>
      </p:pic>
      <p:sp>
        <p:nvSpPr>
          <p:cNvPr id="126" name="Google Shape;126;p20"/>
          <p:cNvSpPr txBox="1"/>
          <p:nvPr/>
        </p:nvSpPr>
        <p:spPr>
          <a:xfrm>
            <a:off x="134300" y="1101225"/>
            <a:ext cx="8863500" cy="3913500"/>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Paper [3] discussed about cross platform development using Flutter. Cross-platform mobile development today is full of compromise .Flutter is an open-source SDK for creating high-performance, high- fidelity mobile apps for iOS and Android.</a:t>
            </a:r>
            <a:endParaRPr sz="1500">
              <a:solidFill>
                <a:schemeClr val="dk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Paper [4]</a:t>
            </a:r>
            <a:r>
              <a:rPr lang="en" sz="1650" b="1">
                <a:solidFill>
                  <a:schemeClr val="dk1"/>
                </a:solidFill>
                <a:latin typeface="Times New Roman"/>
                <a:ea typeface="Times New Roman"/>
                <a:cs typeface="Times New Roman"/>
                <a:sym typeface="Times New Roman"/>
              </a:rPr>
              <a:t> </a:t>
            </a:r>
            <a:r>
              <a:rPr lang="en" sz="1500">
                <a:solidFill>
                  <a:schemeClr val="dk1"/>
                </a:solidFill>
                <a:latin typeface="Times New Roman"/>
                <a:ea typeface="Times New Roman"/>
                <a:cs typeface="Times New Roman"/>
                <a:sym typeface="Times New Roman"/>
              </a:rPr>
              <a:t>discussed about the dilemma of developer - either develop multiple native applications for different operating systems or developing one app that is cross-platform compatible. Flutter is an interesting new alternative. It is a technology that makes it easy for developers to create native-looking apps that can be executed on both the Android and iOS platform.</a:t>
            </a:r>
            <a:endParaRPr sz="1500">
              <a:solidFill>
                <a:schemeClr val="dk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Paper [5] discussed application development using Flutter. In Flutter, every application is written with the help of Dart. Google has developed and maintained a programming language called Dart. It is extensively used inside Google and it has been verified to have the proficiency to develop enormous web applications, such as AdWords</a:t>
            </a:r>
            <a:endParaRPr sz="1500">
              <a:solidFill>
                <a:schemeClr val="dk1"/>
              </a:solidFill>
              <a:latin typeface="Times New Roman"/>
              <a:ea typeface="Times New Roman"/>
              <a:cs typeface="Times New Roman"/>
              <a:sym typeface="Times New Roman"/>
            </a:endParaRPr>
          </a:p>
        </p:txBody>
      </p:sp>
      <p:sp>
        <p:nvSpPr>
          <p:cNvPr id="127" name="Google Shape;127;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21"/>
          <p:cNvPicPr preferRelativeResize="0"/>
          <p:nvPr/>
        </p:nvPicPr>
        <p:blipFill>
          <a:blip r:embed="rId3">
            <a:alphaModFix/>
          </a:blip>
          <a:stretch>
            <a:fillRect/>
          </a:stretch>
        </p:blipFill>
        <p:spPr>
          <a:xfrm>
            <a:off x="58400" y="0"/>
            <a:ext cx="885534" cy="918825"/>
          </a:xfrm>
          <a:prstGeom prst="rect">
            <a:avLst/>
          </a:prstGeom>
          <a:noFill/>
          <a:ln>
            <a:noFill/>
          </a:ln>
        </p:spPr>
      </p:pic>
      <p:pic>
        <p:nvPicPr>
          <p:cNvPr id="133" name="Google Shape;133;p21"/>
          <p:cNvPicPr preferRelativeResize="0"/>
          <p:nvPr/>
        </p:nvPicPr>
        <p:blipFill>
          <a:blip r:embed="rId4">
            <a:alphaModFix/>
          </a:blip>
          <a:stretch>
            <a:fillRect/>
          </a:stretch>
        </p:blipFill>
        <p:spPr>
          <a:xfrm>
            <a:off x="8020575" y="0"/>
            <a:ext cx="1123425" cy="918825"/>
          </a:xfrm>
          <a:prstGeom prst="rect">
            <a:avLst/>
          </a:prstGeom>
          <a:noFill/>
          <a:ln>
            <a:noFill/>
          </a:ln>
        </p:spPr>
      </p:pic>
      <p:sp>
        <p:nvSpPr>
          <p:cNvPr id="134" name="Google Shape;134;p21"/>
          <p:cNvSpPr txBox="1"/>
          <p:nvPr/>
        </p:nvSpPr>
        <p:spPr>
          <a:xfrm>
            <a:off x="2054725" y="308875"/>
            <a:ext cx="48717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b="1">
                <a:solidFill>
                  <a:srgbClr val="2F5597"/>
                </a:solidFill>
                <a:latin typeface="Times New Roman"/>
                <a:ea typeface="Times New Roman"/>
                <a:cs typeface="Times New Roman"/>
                <a:sym typeface="Times New Roman"/>
              </a:rPr>
              <a:t>         REQUIREMENTS</a:t>
            </a:r>
            <a:endParaRPr>
              <a:latin typeface="Times New Roman"/>
              <a:ea typeface="Times New Roman"/>
              <a:cs typeface="Times New Roman"/>
              <a:sym typeface="Times New Roman"/>
            </a:endParaRPr>
          </a:p>
        </p:txBody>
      </p:sp>
      <p:sp>
        <p:nvSpPr>
          <p:cNvPr id="135" name="Google Shape;135;p21"/>
          <p:cNvSpPr txBox="1"/>
          <p:nvPr/>
        </p:nvSpPr>
        <p:spPr>
          <a:xfrm>
            <a:off x="1032800" y="985975"/>
            <a:ext cx="7698900" cy="4312800"/>
          </a:xfrm>
          <a:prstGeom prst="rect">
            <a:avLst/>
          </a:prstGeom>
          <a:noFill/>
          <a:ln>
            <a:noFill/>
          </a:ln>
        </p:spPr>
        <p:txBody>
          <a:bodyPr spcFirstLastPara="1" wrap="square" lIns="91425" tIns="91425" rIns="91425" bIns="91425" anchor="t" anchorCtr="0">
            <a:spAutoFit/>
          </a:bodyPr>
          <a:lstStyle/>
          <a:p>
            <a:pPr marL="457200" lvl="0" indent="-342900" algn="just" rtl="0">
              <a:lnSpc>
                <a:spcPct val="115000"/>
              </a:lnSpc>
              <a:spcBef>
                <a:spcPts val="500"/>
              </a:spcBef>
              <a:spcAft>
                <a:spcPts val="0"/>
              </a:spcAft>
              <a:buClr>
                <a:schemeClr val="dk1"/>
              </a:buClr>
              <a:buSzPts val="1800"/>
              <a:buFont typeface="Times New Roman"/>
              <a:buChar char="●"/>
            </a:pPr>
            <a:r>
              <a:rPr lang="en" sz="1800" b="1">
                <a:solidFill>
                  <a:schemeClr val="dk1"/>
                </a:solidFill>
                <a:latin typeface="Times New Roman"/>
                <a:ea typeface="Times New Roman"/>
                <a:cs typeface="Times New Roman"/>
                <a:sym typeface="Times New Roman"/>
              </a:rPr>
              <a:t>Hardware Requirements</a:t>
            </a:r>
            <a:endParaRPr sz="1800" b="1">
              <a:solidFill>
                <a:schemeClr val="dk1"/>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chemeClr val="dk1"/>
              </a:buClr>
              <a:buSzPts val="1400"/>
              <a:buFont typeface="Times New Roman"/>
              <a:buChar char="❖"/>
            </a:pPr>
            <a:r>
              <a:rPr lang="en" sz="1500">
                <a:solidFill>
                  <a:schemeClr val="dk1"/>
                </a:solidFill>
                <a:highlight>
                  <a:srgbClr val="FFFFFF"/>
                </a:highlight>
                <a:latin typeface="Times New Roman"/>
                <a:ea typeface="Times New Roman"/>
                <a:cs typeface="Times New Roman"/>
                <a:sym typeface="Times New Roman"/>
              </a:rPr>
              <a:t>The processor used is Intel(R) Core (TM) i5-8265U CPU @ 1.60GHz. </a:t>
            </a:r>
            <a:endParaRPr sz="1500">
              <a:solidFill>
                <a:schemeClr val="dk1"/>
              </a:solidFill>
              <a:highlight>
                <a:srgbClr val="FFFFFF"/>
              </a:highlight>
              <a:latin typeface="Times New Roman"/>
              <a:ea typeface="Times New Roman"/>
              <a:cs typeface="Times New Roman"/>
              <a:sym typeface="Times New Roman"/>
            </a:endParaRPr>
          </a:p>
          <a:p>
            <a:pPr marL="457200" lvl="0" indent="-323850" algn="l" rtl="0">
              <a:lnSpc>
                <a:spcPct val="150000"/>
              </a:lnSpc>
              <a:spcBef>
                <a:spcPts val="0"/>
              </a:spcBef>
              <a:spcAft>
                <a:spcPts val="0"/>
              </a:spcAft>
              <a:buClr>
                <a:schemeClr val="dk1"/>
              </a:buClr>
              <a:buSzPts val="1500"/>
              <a:buFont typeface="Times New Roman"/>
              <a:buChar char="❖"/>
            </a:pPr>
            <a:r>
              <a:rPr lang="en" sz="1500">
                <a:solidFill>
                  <a:schemeClr val="dk1"/>
                </a:solidFill>
                <a:highlight>
                  <a:srgbClr val="FFFFFF"/>
                </a:highlight>
                <a:latin typeface="Times New Roman"/>
                <a:ea typeface="Times New Roman"/>
                <a:cs typeface="Times New Roman"/>
                <a:sym typeface="Times New Roman"/>
              </a:rPr>
              <a:t>The capacity of Random-Access Memory (RAM) is 4GB. </a:t>
            </a:r>
            <a:endParaRPr sz="1500">
              <a:solidFill>
                <a:schemeClr val="dk1"/>
              </a:solidFill>
              <a:highlight>
                <a:srgbClr val="FFFFFF"/>
              </a:highlight>
              <a:latin typeface="Times New Roman"/>
              <a:ea typeface="Times New Roman"/>
              <a:cs typeface="Times New Roman"/>
              <a:sym typeface="Times New Roman"/>
            </a:endParaRPr>
          </a:p>
          <a:p>
            <a:pPr marL="457200" lvl="0" indent="-323850" algn="l" rtl="0">
              <a:lnSpc>
                <a:spcPct val="150000"/>
              </a:lnSpc>
              <a:spcBef>
                <a:spcPts val="0"/>
              </a:spcBef>
              <a:spcAft>
                <a:spcPts val="0"/>
              </a:spcAft>
              <a:buClr>
                <a:schemeClr val="dk1"/>
              </a:buClr>
              <a:buSzPts val="1500"/>
              <a:buFont typeface="Times New Roman"/>
              <a:buChar char="❖"/>
            </a:pPr>
            <a:r>
              <a:rPr lang="en" sz="1500">
                <a:solidFill>
                  <a:schemeClr val="dk1"/>
                </a:solidFill>
                <a:highlight>
                  <a:srgbClr val="FFFFFF"/>
                </a:highlight>
                <a:latin typeface="Times New Roman"/>
                <a:ea typeface="Times New Roman"/>
                <a:cs typeface="Times New Roman"/>
                <a:sym typeface="Times New Roman"/>
              </a:rPr>
              <a:t>The capacity of the storage element of disk space is 2.99GB. </a:t>
            </a:r>
            <a:endParaRPr sz="1500">
              <a:solidFill>
                <a:schemeClr val="dk1"/>
              </a:solidFill>
              <a:highlight>
                <a:srgbClr val="FFFFFF"/>
              </a:highlight>
              <a:latin typeface="Times New Roman"/>
              <a:ea typeface="Times New Roman"/>
              <a:cs typeface="Times New Roman"/>
              <a:sym typeface="Times New Roman"/>
            </a:endParaRPr>
          </a:p>
          <a:p>
            <a:pPr marL="457200" lvl="0" indent="-323850" algn="l" rtl="0">
              <a:lnSpc>
                <a:spcPct val="150000"/>
              </a:lnSpc>
              <a:spcBef>
                <a:spcPts val="0"/>
              </a:spcBef>
              <a:spcAft>
                <a:spcPts val="0"/>
              </a:spcAft>
              <a:buClr>
                <a:schemeClr val="dk1"/>
              </a:buClr>
              <a:buSzPts val="1500"/>
              <a:buFont typeface="Times New Roman"/>
              <a:buChar char="❖"/>
            </a:pPr>
            <a:r>
              <a:rPr lang="en" sz="1500">
                <a:solidFill>
                  <a:schemeClr val="dk1"/>
                </a:solidFill>
                <a:highlight>
                  <a:srgbClr val="FFFFFF"/>
                </a:highlight>
                <a:latin typeface="Times New Roman"/>
                <a:ea typeface="Times New Roman"/>
                <a:cs typeface="Times New Roman"/>
                <a:sym typeface="Times New Roman"/>
              </a:rPr>
              <a:t>The monitor used is HDMI monitor. </a:t>
            </a:r>
            <a:endParaRPr sz="1500">
              <a:solidFill>
                <a:schemeClr val="dk1"/>
              </a:solidFill>
              <a:highlight>
                <a:srgbClr val="FFFFFF"/>
              </a:highlight>
              <a:latin typeface="Times New Roman"/>
              <a:ea typeface="Times New Roman"/>
              <a:cs typeface="Times New Roman"/>
              <a:sym typeface="Times New Roman"/>
            </a:endParaRPr>
          </a:p>
          <a:p>
            <a:pPr marL="457200" lvl="0" indent="-323850" algn="l" rtl="0">
              <a:lnSpc>
                <a:spcPct val="150000"/>
              </a:lnSpc>
              <a:spcBef>
                <a:spcPts val="0"/>
              </a:spcBef>
              <a:spcAft>
                <a:spcPts val="0"/>
              </a:spcAft>
              <a:buClr>
                <a:schemeClr val="dk1"/>
              </a:buClr>
              <a:buSzPts val="1500"/>
              <a:buFont typeface="Times New Roman"/>
              <a:buChar char="❖"/>
            </a:pPr>
            <a:r>
              <a:rPr lang="en" sz="1500">
                <a:solidFill>
                  <a:schemeClr val="dk1"/>
                </a:solidFill>
                <a:highlight>
                  <a:srgbClr val="FFFFFF"/>
                </a:highlight>
                <a:latin typeface="Times New Roman"/>
                <a:ea typeface="Times New Roman"/>
                <a:cs typeface="Times New Roman"/>
                <a:sym typeface="Times New Roman"/>
              </a:rPr>
              <a:t>The keys available in the keyboard is 104 keys.</a:t>
            </a:r>
            <a:endParaRPr sz="1500">
              <a:solidFill>
                <a:schemeClr val="dk1"/>
              </a:solidFill>
              <a:highlight>
                <a:srgbClr val="FFFFFF"/>
              </a:highlight>
              <a:latin typeface="Times New Roman"/>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en" sz="1800" b="1">
                <a:solidFill>
                  <a:schemeClr val="dk1"/>
                </a:solidFill>
                <a:latin typeface="Times New Roman"/>
                <a:ea typeface="Times New Roman"/>
                <a:cs typeface="Times New Roman"/>
                <a:sym typeface="Times New Roman"/>
              </a:rPr>
              <a:t>Software Requirements</a:t>
            </a:r>
            <a:endParaRPr sz="1800" b="1">
              <a:solidFill>
                <a:schemeClr val="dk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Operating System: Windows 10</a:t>
            </a:r>
            <a:endParaRPr sz="1500">
              <a:solidFill>
                <a:schemeClr val="dk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Tools: Flutter</a:t>
            </a:r>
            <a:endParaRPr sz="1500">
              <a:solidFill>
                <a:schemeClr val="dk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Platform or IDE: Visual Studio Code</a:t>
            </a:r>
            <a:endParaRPr sz="1500">
              <a:solidFill>
                <a:schemeClr val="dk1"/>
              </a:solidFill>
              <a:latin typeface="Times New Roman"/>
              <a:ea typeface="Times New Roman"/>
              <a:cs typeface="Times New Roman"/>
              <a:sym typeface="Times New Roman"/>
            </a:endParaRPr>
          </a:p>
          <a:p>
            <a:pPr marL="457200" marR="266700" lvl="0" indent="-323850" algn="just" rtl="0">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Network: Internet connection required</a:t>
            </a:r>
            <a:endParaRPr sz="15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p:txBody>
      </p:sp>
      <p:sp>
        <p:nvSpPr>
          <p:cNvPr id="136" name="Google Shape;13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1155</TotalTime>
  <Words>2231</Words>
  <Application>Microsoft Office PowerPoint</Application>
  <PresentationFormat>On-screen Show (16:9)</PresentationFormat>
  <Paragraphs>224</Paragraphs>
  <Slides>27</Slides>
  <Notes>27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Times New Roman</vt:lpstr>
      <vt:lpstr>Simple Light</vt:lpstr>
      <vt:lpstr>    RNS INSTITUTE OF TECHNOLOGY BENGALURU - 98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RNS INSTITUTE OF TECHNOLOGY BENGALURU - 98 </dc:title>
  <cp:lastModifiedBy>sharanyaj295@gmail.com</cp:lastModifiedBy>
  <cp:revision>7</cp:revision>
  <dcterms:modified xsi:type="dcterms:W3CDTF">2022-01-10T11:55:42Z</dcterms:modified>
</cp:coreProperties>
</file>