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53" autoAdjust="0"/>
  </p:normalViewPr>
  <p:slideViewPr>
    <p:cSldViewPr>
      <p:cViewPr varScale="1">
        <p:scale>
          <a:sx n="86" d="100"/>
          <a:sy n="86" d="100"/>
        </p:scale>
        <p:origin x="138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DE057-C8F9-4D77-B17B-2276DCA7BA7B}" type="datetimeFigureOut">
              <a:rPr lang="en-US" smtClean="0"/>
              <a:pPr/>
              <a:t>11/2/2021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90BA1-9A9F-4EDC-A7DD-B9C00F33AEA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DEE834F-6B90-449F-8338-E05E4596F584}" type="datetimeFigureOut">
              <a:rPr lang="en-US" smtClean="0"/>
              <a:pPr/>
              <a:t>11/2/2021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876A804-86B6-4319-8E78-CA5712A337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834F-6B90-449F-8338-E05E4596F584}" type="datetimeFigureOut">
              <a:rPr lang="en-US" smtClean="0"/>
              <a:pPr/>
              <a:t>11/2/2021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A804-86B6-4319-8E78-CA5712A337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834F-6B90-449F-8338-E05E4596F584}" type="datetimeFigureOut">
              <a:rPr lang="en-US" smtClean="0"/>
              <a:pPr/>
              <a:t>11/2/2021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A804-86B6-4319-8E78-CA5712A337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834F-6B90-449F-8338-E05E4596F584}" type="datetimeFigureOut">
              <a:rPr lang="en-US" smtClean="0"/>
              <a:pPr/>
              <a:t>11/2/2021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A804-86B6-4319-8E78-CA5712A337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834F-6B90-449F-8338-E05E4596F584}" type="datetimeFigureOut">
              <a:rPr lang="en-US" smtClean="0"/>
              <a:pPr/>
              <a:t>11/2/2021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A804-86B6-4319-8E78-CA5712A337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834F-6B90-449F-8338-E05E4596F584}" type="datetimeFigureOut">
              <a:rPr lang="en-US" smtClean="0"/>
              <a:pPr/>
              <a:t>11/2/2021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A804-86B6-4319-8E78-CA5712A337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DEE834F-6B90-449F-8338-E05E4596F584}" type="datetimeFigureOut">
              <a:rPr lang="en-US" smtClean="0"/>
              <a:pPr/>
              <a:t>11/2/2021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876A804-86B6-4319-8E78-CA5712A337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DEE834F-6B90-449F-8338-E05E4596F584}" type="datetimeFigureOut">
              <a:rPr lang="en-US" smtClean="0"/>
              <a:pPr/>
              <a:t>11/2/2021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876A804-86B6-4319-8E78-CA5712A337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834F-6B90-449F-8338-E05E4596F584}" type="datetimeFigureOut">
              <a:rPr lang="en-US" smtClean="0"/>
              <a:pPr/>
              <a:t>11/2/2021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A804-86B6-4319-8E78-CA5712A337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834F-6B90-449F-8338-E05E4596F584}" type="datetimeFigureOut">
              <a:rPr lang="en-US" smtClean="0"/>
              <a:pPr/>
              <a:t>11/2/2021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A804-86B6-4319-8E78-CA5712A337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834F-6B90-449F-8338-E05E4596F584}" type="datetimeFigureOut">
              <a:rPr lang="en-US" smtClean="0"/>
              <a:pPr/>
              <a:t>11/2/2021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A804-86B6-4319-8E78-CA5712A337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DEE834F-6B90-449F-8338-E05E4596F584}" type="datetimeFigureOut">
              <a:rPr lang="en-US" smtClean="0"/>
              <a:pPr/>
              <a:t>11/2/2021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876A804-86B6-4319-8E78-CA5712A337A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662" y="1000108"/>
            <a:ext cx="7600944" cy="1643074"/>
          </a:xfrm>
        </p:spPr>
        <p:txBody>
          <a:bodyPr>
            <a:normAutofit/>
          </a:bodyPr>
          <a:lstStyle/>
          <a:p>
            <a:r>
              <a:rPr lang="en-US" sz="4800" dirty="0" err="1">
                <a:latin typeface="Aharoni" pitchFamily="2" charset="-79"/>
                <a:cs typeface="Aharoni" pitchFamily="2" charset="-79"/>
              </a:rPr>
              <a:t>Cerebrovascular</a:t>
            </a:r>
            <a:r>
              <a:rPr lang="en-US" sz="4800" dirty="0">
                <a:latin typeface="Aharoni" pitchFamily="2" charset="-79"/>
                <a:cs typeface="Aharoni" pitchFamily="2" charset="-79"/>
              </a:rPr>
              <a:t> Diseases</a:t>
            </a:r>
            <a:endParaRPr lang="en-IN" sz="4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572008"/>
            <a:ext cx="4953000" cy="1181096"/>
          </a:xfrm>
        </p:spPr>
        <p:txBody>
          <a:bodyPr>
            <a:normAutofit/>
          </a:bodyPr>
          <a:lstStyle/>
          <a:p>
            <a:r>
              <a:rPr lang="en-US" sz="2800" dirty="0"/>
              <a:t>Guided by-Dr </a:t>
            </a:r>
            <a:r>
              <a:rPr lang="en-US" sz="2800" dirty="0" err="1"/>
              <a:t>Arpitha</a:t>
            </a:r>
            <a:r>
              <a:rPr lang="en-US" sz="2800" dirty="0"/>
              <a:t> </a:t>
            </a:r>
            <a:r>
              <a:rPr lang="en-US" sz="2800" dirty="0" err="1"/>
              <a:t>mam</a:t>
            </a:r>
            <a:endParaRPr lang="en-I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71480"/>
            <a:ext cx="8215370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14282" y="642918"/>
            <a:ext cx="928694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MCA</a:t>
            </a: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571480"/>
            <a:ext cx="9001156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accent5">
                    <a:lumMod val="75000"/>
                  </a:schemeClr>
                </a:solidFill>
              </a:rPr>
              <a:t>Anterior cerebral artery</a:t>
            </a:r>
          </a:p>
          <a:p>
            <a:r>
              <a:rPr lang="en-US" sz="2800" dirty="0"/>
              <a:t>-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divided into        </a:t>
            </a:r>
            <a:r>
              <a:rPr lang="en-US" sz="2800" dirty="0">
                <a:cs typeface="Arial" pitchFamily="34" charset="0"/>
              </a:rPr>
              <a:t>A1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(no deficit due to collaterals)</a:t>
            </a:r>
          </a:p>
          <a:p>
            <a:r>
              <a:rPr lang="en-US" sz="2800" dirty="0">
                <a:cs typeface="Arial" pitchFamily="34" charset="0"/>
              </a:rPr>
              <a:t>                               A2-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supplies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paracentral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lobule(urinary incontinence),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suppl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motor area(primitive reflexes),pre frontal area(antisocial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behaviour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) &amp; c/l  LL weakness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-if both </a:t>
            </a:r>
            <a:r>
              <a:rPr lang="en-US" sz="2800" dirty="0">
                <a:cs typeface="Arial" pitchFamily="34" charset="0"/>
              </a:rPr>
              <a:t>A2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arise from single stem-both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hemisphers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 affected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-</a:t>
            </a:r>
            <a:r>
              <a:rPr lang="en-US" sz="2800" dirty="0">
                <a:cs typeface="Arial" pitchFamily="34" charset="0"/>
              </a:rPr>
              <a:t>A1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supplies-5A’s anterior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hypothalamus,anterior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limb of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IC,ant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perforating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substance,ant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inferior part of caudate 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nucleus,amygdala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en-US" sz="3200" u="sng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Anterior </a:t>
            </a:r>
            <a:r>
              <a:rPr lang="en-US" sz="3200" u="sng" dirty="0" err="1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choroidal</a:t>
            </a:r>
            <a:r>
              <a:rPr lang="en-US" sz="3200" u="sng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 artery: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-It supplies posterior limb of IC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-C/L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hemiplegia,hemianaesthesia,homonymous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hemianopia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Elbow Connector 3"/>
          <p:cNvCxnSpPr/>
          <p:nvPr/>
        </p:nvCxnSpPr>
        <p:spPr>
          <a:xfrm>
            <a:off x="2214546" y="1285860"/>
            <a:ext cx="642942" cy="5715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500298" y="128586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71480"/>
            <a:ext cx="8286808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57158" y="857232"/>
            <a:ext cx="100013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ACA</a:t>
            </a:r>
            <a:endParaRPr lang="en-IN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28604"/>
            <a:ext cx="9358346" cy="920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accent5">
                    <a:lumMod val="75000"/>
                  </a:schemeClr>
                </a:solidFill>
              </a:rPr>
              <a:t>Posterior circulation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-it is by 2 vertebral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artery,basilar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artery,paired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PCA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-PCA        </a:t>
            </a:r>
            <a:r>
              <a:rPr lang="en-US" sz="2800" dirty="0">
                <a:cs typeface="Arial" pitchFamily="34" charset="0"/>
              </a:rPr>
              <a:t>P1       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supplies midbrain-midbrain syndromes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                          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subthalamus,thalamus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-C/l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hemisensory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                          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loss,burning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pain(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dejerine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roussy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syn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         </a:t>
            </a:r>
            <a:r>
              <a:rPr lang="en-US" sz="2800" dirty="0">
                <a:cs typeface="Arial" pitchFamily="34" charset="0"/>
              </a:rPr>
              <a:t>P2     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supplies medial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temporal,hippocampus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-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memory disturbance(dominant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spher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                             occipital lobe-C/L homonymous 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                           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hemianopia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without sparing macula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                           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splenium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-alexia without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agraphia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-Anton’s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syndrome: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b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/l infarct in PCA –cortical blindness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Balints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syndrome: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infarction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due to low flow in watershed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palinopsia,asimultanagsia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sz="2800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                             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                        </a:t>
            </a:r>
          </a:p>
          <a:p>
            <a:endParaRPr lang="en-US" sz="28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                             </a:t>
            </a:r>
          </a:p>
          <a:p>
            <a:r>
              <a:rPr lang="en-US" sz="2800" dirty="0"/>
              <a:t>                               </a:t>
            </a:r>
            <a:endParaRPr lang="en-IN" sz="2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42976" y="157161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2071670" y="1643050"/>
            <a:ext cx="642942" cy="3571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57422" y="1643050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571472" y="1785926"/>
            <a:ext cx="1285884" cy="12144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1035819" y="1678769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85984" y="292893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>
            <a:off x="-714412" y="2928934"/>
            <a:ext cx="71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1857356" y="3357562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285984" y="378619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1822431" y="4179099"/>
            <a:ext cx="9279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285984" y="464344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462" y="500042"/>
            <a:ext cx="8285190" cy="6047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71480"/>
            <a:ext cx="892971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accent5">
                    <a:lumMod val="50000"/>
                  </a:schemeClr>
                </a:solidFill>
              </a:rPr>
              <a:t>Vertebral &amp; posterior </a:t>
            </a:r>
            <a:r>
              <a:rPr lang="en-US" sz="3200" u="sng" dirty="0" err="1">
                <a:solidFill>
                  <a:schemeClr val="accent5">
                    <a:lumMod val="50000"/>
                  </a:schemeClr>
                </a:solidFill>
              </a:rPr>
              <a:t>inf</a:t>
            </a:r>
            <a:r>
              <a:rPr lang="en-US" sz="3200" u="sng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3200" u="sng" dirty="0" err="1">
                <a:solidFill>
                  <a:schemeClr val="accent5">
                    <a:lumMod val="50000"/>
                  </a:schemeClr>
                </a:solidFill>
              </a:rPr>
              <a:t>cerebellar</a:t>
            </a:r>
            <a:r>
              <a:rPr lang="en-US" sz="3200" u="sng" dirty="0">
                <a:solidFill>
                  <a:schemeClr val="accent5">
                    <a:lumMod val="50000"/>
                  </a:schemeClr>
                </a:solidFill>
              </a:rPr>
              <a:t> artery:</a:t>
            </a:r>
          </a:p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-VA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supply brainstem &amp; cerebellum</a:t>
            </a:r>
          </a:p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-PICA-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supplies lateral medulla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-lateral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medullary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syndrome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-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rarely medial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medullary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syndrome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Cerebellar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infarction-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resp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arrest,hydrocephalus,central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herniation,unsteady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gait</a:t>
            </a:r>
          </a:p>
          <a:p>
            <a:r>
              <a:rPr lang="en-US" sz="3200" u="sng" dirty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Basilar artery:</a:t>
            </a:r>
          </a:p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-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supplies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pons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&amp;superior cerebellum</a:t>
            </a:r>
          </a:p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CST,CBT,STT,CN nuclei are affected-results in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locked in state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endParaRPr lang="en-US" sz="3200" dirty="0">
              <a:solidFill>
                <a:schemeClr val="accent5">
                  <a:lumMod val="50000"/>
                </a:schemeClr>
              </a:solidFill>
              <a:cs typeface="Arial" pitchFamily="34" charset="0"/>
            </a:endParaRPr>
          </a:p>
          <a:p>
            <a:endParaRPr lang="en-IN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00042"/>
            <a:ext cx="9144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accent5">
                    <a:lumMod val="50000"/>
                  </a:schemeClr>
                </a:solidFill>
              </a:rPr>
              <a:t>Brainstem syndromes: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-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mid brain-1)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weber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syndrome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                   2)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claude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                   3)benedicts 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                   4)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nothnegal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Medullary-1)medial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medullary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Dejerine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syn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                   2)lateral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medullary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wallenburg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syn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)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00042"/>
            <a:ext cx="9144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err="1">
                <a:solidFill>
                  <a:schemeClr val="accent5">
                    <a:lumMod val="50000"/>
                  </a:schemeClr>
                </a:solidFill>
              </a:rPr>
              <a:t>Ischaemic</a:t>
            </a:r>
            <a:r>
              <a:rPr lang="en-US" sz="3200" u="sng" dirty="0">
                <a:solidFill>
                  <a:schemeClr val="accent5">
                    <a:lumMod val="50000"/>
                  </a:schemeClr>
                </a:solidFill>
              </a:rPr>
              <a:t>  stroke:-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CBF-normal=54ml/100gm/min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  if 20ml/min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Ischaemia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+,Infarction – {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TIA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  if 16-18ml/min- Infarction –{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CVA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  if 0ml/min for 4-10 min-neuronal death</a:t>
            </a:r>
          </a:p>
          <a:p>
            <a:pPr>
              <a:buFont typeface="Arial" pitchFamily="34" charset="0"/>
              <a:buChar char="•"/>
            </a:pPr>
            <a:r>
              <a:rPr lang="en-US" sz="2800" u="sng" dirty="0" err="1">
                <a:latin typeface="Arial" pitchFamily="34" charset="0"/>
                <a:cs typeface="Arial" pitchFamily="34" charset="0"/>
              </a:rPr>
              <a:t>Pneumbra</a:t>
            </a:r>
            <a:r>
              <a:rPr lang="en-US" sz="2800" u="sng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ischaemic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but reversibly dysfunctional tissue surrounding area of infarction</a:t>
            </a:r>
          </a:p>
          <a:p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571876"/>
            <a:ext cx="5357850" cy="307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00042"/>
            <a:ext cx="8572560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2971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8229600" cy="714380"/>
          </a:xfrm>
        </p:spPr>
        <p:txBody>
          <a:bodyPr>
            <a:normAutofit/>
          </a:bodyPr>
          <a:lstStyle/>
          <a:p>
            <a:r>
              <a:rPr lang="en-US" sz="3200" dirty="0"/>
              <a:t>Stroke </a:t>
            </a:r>
            <a:r>
              <a:rPr lang="en-US" sz="3200" dirty="0" err="1"/>
              <a:t>Defn</a:t>
            </a:r>
            <a:r>
              <a:rPr lang="en-US" sz="3200" dirty="0"/>
              <a:t>-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142984"/>
            <a:ext cx="8543956" cy="543155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It  is  defined  as  an  abrupt  onset of a neurological  deficit  due  to  focal  vascular  cause  where  signs &amp; symptoms last  for &gt;24 hrs   or  radiological  evidence  of  infarction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Neurological  symptoms  are manifested  within seconds  as  because neurons  lack  glycogen, so energy  failure is  rapid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It  is  2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nd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leadind</a:t>
            </a:r>
            <a:r>
              <a:rPr lang="en-US" dirty="0">
                <a:latin typeface="Arial" pitchFamily="34" charset="0"/>
                <a:cs typeface="Arial" pitchFamily="34" charset="0"/>
              </a:rPr>
              <a:t>  cause  of  death worldwide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00042"/>
            <a:ext cx="942978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accent5">
                    <a:lumMod val="50000"/>
                  </a:schemeClr>
                </a:solidFill>
              </a:rPr>
              <a:t>Small vessel stroke: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-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Lacunar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infarction-following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atherothrombotic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or  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lipohyalinotic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occlusion of small arteries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-It accounts for 20% of all strokes</a:t>
            </a:r>
          </a:p>
          <a:p>
            <a:pPr>
              <a:buFont typeface="Arial" pitchFamily="34" charset="0"/>
              <a:buChar char="•"/>
            </a:pPr>
            <a:r>
              <a:rPr lang="en-US" sz="2800" u="sng" dirty="0" err="1">
                <a:latin typeface="Arial" pitchFamily="34" charset="0"/>
                <a:cs typeface="Arial" pitchFamily="34" charset="0"/>
              </a:rPr>
              <a:t>Pathophysiology</a:t>
            </a:r>
            <a:r>
              <a:rPr lang="en-US" sz="2800" u="sng" dirty="0">
                <a:latin typeface="Arial" pitchFamily="34" charset="0"/>
                <a:cs typeface="Arial" pitchFamily="34" charset="0"/>
              </a:rPr>
              <a:t>: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MCA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stem,circle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of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willis,VA,BA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all  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 give braches that penetrate deep into grey &amp; white  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 matter of cerebrum &amp; brainstem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-Thrombosis of these causes small infarcts(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Lacunes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-HTN &amp; age are risk factors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CF:-1)pure motor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hemiparesis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-post limb of IC 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        2)pure sensory-ventral thalamus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        3)ataxic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hemiparesis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-ventral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pons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or IC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       4)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dysarthria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&amp;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clumpsy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hand-ventral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pons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or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genu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IC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28604"/>
            <a:ext cx="9144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Risk factors for stroke: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-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HTN,Atrial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fibrillation,diabetes,smoking,hyperlipidemia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  asymptomatic carotid artery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stenosis,alcohol,physical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   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inactivity,increasing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age</a:t>
            </a:r>
          </a:p>
          <a:p>
            <a:r>
              <a:rPr lang="en-US" sz="2800" u="sng" dirty="0">
                <a:solidFill>
                  <a:schemeClr val="accent4">
                    <a:lumMod val="50000"/>
                  </a:schemeClr>
                </a:solidFill>
                <a:cs typeface="Arial" pitchFamily="34" charset="0"/>
              </a:rPr>
              <a:t>Transient  </a:t>
            </a:r>
            <a:r>
              <a:rPr lang="en-US" sz="2800" u="sng" dirty="0" err="1">
                <a:solidFill>
                  <a:schemeClr val="accent4">
                    <a:lumMod val="50000"/>
                  </a:schemeClr>
                </a:solidFill>
                <a:cs typeface="Arial" pitchFamily="34" charset="0"/>
              </a:rPr>
              <a:t>ischaemic</a:t>
            </a:r>
            <a:r>
              <a:rPr lang="en-US" sz="2800" u="sng" dirty="0">
                <a:solidFill>
                  <a:schemeClr val="accent4">
                    <a:lumMod val="50000"/>
                  </a:schemeClr>
                </a:solidFill>
                <a:cs typeface="Arial" pitchFamily="34" charset="0"/>
              </a:rPr>
              <a:t>  attack(TIA):</a:t>
            </a:r>
          </a:p>
          <a:p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episode of stroke symptoms last briefly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i.e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&lt;24hrs but  most  TIA’s last for 1 hr </a:t>
            </a:r>
          </a:p>
          <a:p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TIA arise from emboli to brain or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insitu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thrombosis of  intracranial vessel </a:t>
            </a:r>
          </a:p>
          <a:p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Risk of  stroke after TIA ~10-15% in 1</a:t>
            </a:r>
            <a:r>
              <a:rPr lang="en-US" sz="2800" baseline="30000" dirty="0">
                <a:latin typeface="Arial" pitchFamily="34" charset="0"/>
                <a:cs typeface="Arial" pitchFamily="34" charset="0"/>
              </a:rPr>
              <a:t>st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3months,most events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occuring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in 1</a:t>
            </a:r>
            <a:r>
              <a:rPr lang="en-US" sz="2800" baseline="30000" dirty="0">
                <a:latin typeface="Arial" pitchFamily="34" charset="0"/>
                <a:cs typeface="Arial" pitchFamily="34" charset="0"/>
              </a:rPr>
              <a:t>st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2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days.This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risk is estimated  using </a:t>
            </a:r>
            <a:r>
              <a:rPr lang="en-US" sz="2800" dirty="0"/>
              <a:t>ABCD2  score </a:t>
            </a:r>
          </a:p>
          <a:p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improvement characteristic of TIA is C/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thrombolysis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rtPA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is given</a:t>
            </a:r>
          </a:p>
          <a:p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Aspirin+clopidogrel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is given to prevent stroke after TIA</a:t>
            </a:r>
            <a:endParaRPr lang="en-US" sz="280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54000"/>
            <a:ext cx="8286808" cy="66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00042"/>
            <a:ext cx="9144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accent5">
                    <a:lumMod val="50000"/>
                  </a:schemeClr>
                </a:solidFill>
              </a:rPr>
              <a:t>Investigations: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1) Plain CT-to rule out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bleed,infarct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=black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  1</a:t>
            </a:r>
            <a:r>
              <a:rPr lang="en-US" sz="2800" baseline="30000" dirty="0">
                <a:latin typeface="Arial" pitchFamily="34" charset="0"/>
                <a:cs typeface="Arial" pitchFamily="34" charset="0"/>
              </a:rPr>
              <a:t>st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6hrs –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hyperdense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MCA,6-48hrs – loss of insular ribbon sign,&gt;48hrs- infarct formed </a:t>
            </a:r>
          </a:p>
          <a:p>
            <a:endParaRPr lang="en-IN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392366"/>
            <a:ext cx="3987800" cy="4465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2428868"/>
            <a:ext cx="4643438" cy="442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00042"/>
            <a:ext cx="9144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CECT-contrast enhancement of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subacute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infarcts  &amp;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             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visualises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 venous structures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CT angiography-iv iodinated contrast –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visualises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 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      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cervical,intracranial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arteries and veins.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    -it helps in identification of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pneumbra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800" u="sng" dirty="0">
                <a:latin typeface="Arial" pitchFamily="34" charset="0"/>
                <a:cs typeface="Arial" pitchFamily="34" charset="0"/>
              </a:rPr>
              <a:t>3)MRI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-infarct appears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hyperintense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(white)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          -to know extent &amp; location of infarct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Diffusion weighted MRI &amp; FLAIR(fluid attenuated  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   inversion recovery image)-more sensitive for infarct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ADC(apparent diffusion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cofficient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calculaed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from  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  DWMRI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Perfusion weighted MRI-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pneumbra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is easily found</a:t>
            </a:r>
          </a:p>
          <a:p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462" y="0"/>
            <a:ext cx="842806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28596" y="28572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DWMRI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58082" y="628652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FLAIR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428604"/>
            <a:ext cx="8715436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CT  brain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DWMRI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               normal                                   </a:t>
            </a:r>
            <a:r>
              <a:rPr lang="en-US" sz="2800" dirty="0" err="1"/>
              <a:t>hyperintense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          no further </a:t>
            </a:r>
            <a:r>
              <a:rPr lang="en-US" sz="2800" dirty="0" err="1"/>
              <a:t>invx</a:t>
            </a:r>
            <a:r>
              <a:rPr lang="en-US" sz="2800" dirty="0"/>
              <a:t> </a:t>
            </a:r>
          </a:p>
          <a:p>
            <a:r>
              <a:rPr lang="en-US" sz="2800" dirty="0"/>
              <a:t>                                               ADC                 perfusion MRI</a:t>
            </a:r>
          </a:p>
          <a:p>
            <a:endParaRPr lang="en-US" sz="2800" dirty="0"/>
          </a:p>
          <a:p>
            <a:r>
              <a:rPr lang="en-US" sz="2800" dirty="0"/>
              <a:t>                                           </a:t>
            </a:r>
            <a:r>
              <a:rPr lang="en-US" sz="2800" dirty="0" err="1"/>
              <a:t>hypointense</a:t>
            </a:r>
            <a:r>
              <a:rPr lang="en-US" sz="2800" dirty="0"/>
              <a:t>              MR </a:t>
            </a:r>
            <a:r>
              <a:rPr lang="en-US" sz="2800" dirty="0" err="1"/>
              <a:t>angio</a:t>
            </a:r>
            <a:endParaRPr lang="en-US" sz="2800" dirty="0"/>
          </a:p>
          <a:p>
            <a:pPr algn="ctr"/>
            <a:r>
              <a:rPr lang="en-US" sz="2800" dirty="0"/>
              <a:t>      (acute case)</a:t>
            </a:r>
          </a:p>
          <a:p>
            <a:pPr algn="ctr"/>
            <a:r>
              <a:rPr lang="en-US" sz="2800" dirty="0"/>
              <a:t>              </a:t>
            </a:r>
          </a:p>
          <a:p>
            <a:r>
              <a:rPr lang="en-US" sz="2800" dirty="0"/>
              <a:t>        endovascular </a:t>
            </a:r>
            <a:r>
              <a:rPr lang="en-US" sz="2800" dirty="0" err="1"/>
              <a:t>invn</a:t>
            </a:r>
            <a:r>
              <a:rPr lang="en-US" sz="2800" dirty="0"/>
              <a:t>          </a:t>
            </a:r>
            <a:r>
              <a:rPr lang="en-US" sz="2800" dirty="0" err="1"/>
              <a:t>Accesible</a:t>
            </a:r>
            <a:r>
              <a:rPr lang="en-US" sz="2800" dirty="0"/>
              <a:t> site                not</a:t>
            </a:r>
          </a:p>
          <a:p>
            <a:r>
              <a:rPr lang="en-US" sz="2800" dirty="0"/>
              <a:t>                                                                      IV </a:t>
            </a:r>
            <a:r>
              <a:rPr lang="en-US" sz="2800" dirty="0" err="1"/>
              <a:t>thrombolysis</a:t>
            </a:r>
            <a:endParaRPr lang="en-US" sz="2800" dirty="0"/>
          </a:p>
          <a:p>
            <a:r>
              <a:rPr lang="en-US" sz="2800" dirty="0"/>
              <a:t>                                             </a:t>
            </a:r>
          </a:p>
          <a:p>
            <a:pPr algn="ctr"/>
            <a:r>
              <a:rPr lang="en-US" sz="2800" dirty="0"/>
              <a:t> 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IN" sz="2800" dirty="0"/>
          </a:p>
        </p:txBody>
      </p:sp>
      <p:sp>
        <p:nvSpPr>
          <p:cNvPr id="6" name="Down Arrow 5"/>
          <p:cNvSpPr/>
          <p:nvPr/>
        </p:nvSpPr>
        <p:spPr>
          <a:xfrm>
            <a:off x="4357686" y="857232"/>
            <a:ext cx="214314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4179885" y="2035959"/>
            <a:ext cx="499272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2071670" y="2285992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29124" y="2285992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own Arrow 14"/>
          <p:cNvSpPr/>
          <p:nvPr/>
        </p:nvSpPr>
        <p:spPr>
          <a:xfrm>
            <a:off x="2071670" y="2285992"/>
            <a:ext cx="142876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Down Arrow 15"/>
          <p:cNvSpPr/>
          <p:nvPr/>
        </p:nvSpPr>
        <p:spPr>
          <a:xfrm>
            <a:off x="6715140" y="2285992"/>
            <a:ext cx="142876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Down Arrow 16"/>
          <p:cNvSpPr/>
          <p:nvPr/>
        </p:nvSpPr>
        <p:spPr>
          <a:xfrm>
            <a:off x="2000232" y="3143248"/>
            <a:ext cx="142876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6607983" y="3321843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>
            <a:off x="4786314" y="3500438"/>
            <a:ext cx="200026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86578" y="3500438"/>
            <a:ext cx="13573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own Arrow 23"/>
          <p:cNvSpPr/>
          <p:nvPr/>
        </p:nvSpPr>
        <p:spPr>
          <a:xfrm>
            <a:off x="4786314" y="3500438"/>
            <a:ext cx="71438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Down Arrow 24"/>
          <p:cNvSpPr/>
          <p:nvPr/>
        </p:nvSpPr>
        <p:spPr>
          <a:xfrm>
            <a:off x="8143900" y="3500438"/>
            <a:ext cx="71438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Down Arrow 25"/>
          <p:cNvSpPr/>
          <p:nvPr/>
        </p:nvSpPr>
        <p:spPr>
          <a:xfrm>
            <a:off x="4643438" y="4286256"/>
            <a:ext cx="142876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Down Arrow 26"/>
          <p:cNvSpPr/>
          <p:nvPr/>
        </p:nvSpPr>
        <p:spPr>
          <a:xfrm>
            <a:off x="8072462" y="4357694"/>
            <a:ext cx="142876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7608115" y="5393545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6000760" y="5572140"/>
            <a:ext cx="1785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786710" y="5572140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own Arrow 33"/>
          <p:cNvSpPr/>
          <p:nvPr/>
        </p:nvSpPr>
        <p:spPr>
          <a:xfrm>
            <a:off x="6000760" y="5572140"/>
            <a:ext cx="142876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Down Arrow 34"/>
          <p:cNvSpPr/>
          <p:nvPr/>
        </p:nvSpPr>
        <p:spPr>
          <a:xfrm>
            <a:off x="8358214" y="5572140"/>
            <a:ext cx="142876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ight Arrow 36"/>
          <p:cNvSpPr/>
          <p:nvPr/>
        </p:nvSpPr>
        <p:spPr>
          <a:xfrm rot="10800000">
            <a:off x="4000496" y="6143644"/>
            <a:ext cx="62121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28604"/>
            <a:ext cx="9144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Differential  diagnosis-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Seizures-h/o convulsions @ onset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Intracranial tumors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Migraine-visual symptoms +,sensory &amp;motor deficit occurs  after minutes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Metabolic encephalopathy-fluctuating mental status without focal neurological findings 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14356"/>
            <a:ext cx="8572560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642942"/>
          </a:xfrm>
        </p:spPr>
        <p:txBody>
          <a:bodyPr>
            <a:normAutofit/>
          </a:bodyPr>
          <a:lstStyle/>
          <a:p>
            <a:r>
              <a:rPr lang="en-US" sz="3200" dirty="0"/>
              <a:t>Approach to patient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357298"/>
            <a:ext cx="8372476" cy="4325112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pt  complaints  of  loss of  sensory &amp;  motor function  on one side body, change in vision,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gait,ability</a:t>
            </a:r>
            <a:r>
              <a:rPr lang="en-US" dirty="0">
                <a:latin typeface="Arial" pitchFamily="34" charset="0"/>
                <a:cs typeface="Arial" pitchFamily="34" charset="0"/>
              </a:rPr>
              <a:t> to speak/understand or sudden  severe headache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FAST(facial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wkn,arm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wkn,speech</a:t>
            </a:r>
            <a:r>
              <a:rPr lang="en-US" dirty="0">
                <a:latin typeface="Arial" pitchFamily="34" charset="0"/>
                <a:cs typeface="Arial" pitchFamily="34" charset="0"/>
              </a:rPr>
              <a:t> abnormality &amp; time)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57166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Stroke syndromes:</a:t>
            </a:r>
          </a:p>
          <a:p>
            <a:endParaRPr lang="en-US" sz="2800" u="sng" dirty="0"/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Divided into-1)large vessel stroke in anterior circulation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                    2)large vessel stroke in posterior circulation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                    3)small vessel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sroke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571744"/>
            <a:ext cx="8428065" cy="428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71480"/>
            <a:ext cx="8215370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86446" y="2857496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p1</a:t>
            </a:r>
            <a:endParaRPr lang="en-IN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072066" y="2786058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p2</a:t>
            </a:r>
            <a:endParaRPr lang="en-IN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357950" y="207167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000760" y="1714488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A2</a:t>
            </a:r>
            <a:endParaRPr lang="en-IN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85794"/>
            <a:ext cx="914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Anterior circulation-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-it  is  by  ICA and  its  branches which  include  MCA,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  ACA, anterior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choroidal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artery mainly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-these vessels are occluded by  intrinsic  diseases of the                                                       vessel (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eg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atherosclerosis,dissection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) or by embolus from proximal  source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-occlusion  of each vessel  has distinct  clinical manifestations </a:t>
            </a:r>
          </a:p>
          <a:p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462" y="500042"/>
            <a:ext cx="8428065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00042"/>
            <a:ext cx="91440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Middle cerebral artery-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-occlusion is often due to embolus than intracranial atherosclerosis 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-MCA supplies lateral surface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surface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of hemisphere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-Stem-C/L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hemiplegia,hemisensory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loss,homonymous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                                                 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hemianopia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global aphasia(dominant lobe)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-M1 segment(proximal) gives rise to penetrating branches(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Lenticulostriate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branches)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which supply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putamen,globus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pallidus,posterior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limb of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IC,corona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radiata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&amp; caudate nucleus       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Lacunar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stroke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smallvesl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-In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sylvian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fissure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M2     sup-frontal lobe-c/l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hemiplegia,broca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aphasia,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                                     SMILE 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         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inf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-temporal lobe-no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weakness,wernickes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aphasia </a:t>
            </a:r>
            <a:endParaRPr lang="en-US" sz="2800" u="sng" dirty="0">
              <a:latin typeface="Arial" pitchFamily="34" charset="0"/>
              <a:cs typeface="Arial" pitchFamily="34" charset="0"/>
            </a:endParaRPr>
          </a:p>
          <a:p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357686" y="4582268"/>
            <a:ext cx="428628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4" name="Elbow Connector 13"/>
          <p:cNvCxnSpPr/>
          <p:nvPr/>
        </p:nvCxnSpPr>
        <p:spPr>
          <a:xfrm>
            <a:off x="428596" y="6143644"/>
            <a:ext cx="642942" cy="4286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14348" y="578645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36547" y="5964255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Cerebrovascular Diseases</Template>
  <TotalTime>1</TotalTime>
  <Words>1050</Words>
  <Application>Microsoft Office PowerPoint</Application>
  <PresentationFormat>On-screen Show (4:3)</PresentationFormat>
  <Paragraphs>150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Aharoni</vt:lpstr>
      <vt:lpstr>Arial</vt:lpstr>
      <vt:lpstr>Calibri</vt:lpstr>
      <vt:lpstr>Georgia</vt:lpstr>
      <vt:lpstr>Trebuchet MS</vt:lpstr>
      <vt:lpstr>Wingdings 2</vt:lpstr>
      <vt:lpstr>Urban</vt:lpstr>
      <vt:lpstr>Cerebrovascular Diseases</vt:lpstr>
      <vt:lpstr>Stroke Defn-</vt:lpstr>
      <vt:lpstr>PowerPoint Presentation</vt:lpstr>
      <vt:lpstr>Approach to patient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Cerebrovascular Diseases</dc:title>
  <dc:creator>Sridevi</dc:creator>
  <cp:lastModifiedBy>Sridevi</cp:lastModifiedBy>
  <cp:revision>2</cp:revision>
  <dcterms:created xsi:type="dcterms:W3CDTF">2021-11-01T06:28:38Z</dcterms:created>
  <dcterms:modified xsi:type="dcterms:W3CDTF">2021-11-02T09:12:29Z</dcterms:modified>
</cp:coreProperties>
</file>