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7436df7e6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7436df7e6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7436df7e6_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7436df7e6_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7436df7e6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7436df7e6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37436df7e6_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37436df7e6_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37436df7e6_2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37436df7e6_2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37436df7e6_2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37436df7e6_2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37436df7e6_2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37436df7e6_2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7436df7e6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7436df7e6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75a8d435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375a8d435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37436df7e6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37436df7e6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37436df7e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37436df7e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7436df7e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7436df7e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7436df7e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7436df7e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7436df7e6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7436df7e6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7436df7e6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7436df7e6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7436df7e6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7436df7e6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7436df7e6_2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7436df7e6_2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7436df7e6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7436df7e6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8.png"/><Relationship Id="rId2" Type="http://schemas.openxmlformats.org/officeDocument/2006/relationships/image" Target="../media/image19.png"/><Relationship Id="rId3" Type="http://schemas.openxmlformats.org/officeDocument/2006/relationships/image" Target="../media/image2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1.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 Id="rId3" Type="http://schemas.openxmlformats.org/officeDocument/2006/relationships/image" Target="../media/image20.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zhaw.ch/storage/engineering/institute-zentren/cai/studentische_arbeiten/Herbst_2023/1st_Master_Project_23_bogo_DataAnalysisMortalityPrediction.pdf" TargetMode="External"/><Relationship Id="rId4" Type="http://schemas.openxmlformats.org/officeDocument/2006/relationships/hyperlink" Target="https://www.frontiersin.org/journals/public-health/articles/10.3389/fpubh.2021.818439/full" TargetMode="External"/><Relationship Id="rId5" Type="http://schemas.openxmlformats.org/officeDocument/2006/relationships/hyperlink" Target="https://arxiv.org/abs/2009.01366?utm_source=chatgpt.com" TargetMode="External"/><Relationship Id="rId6" Type="http://schemas.openxmlformats.org/officeDocument/2006/relationships/hyperlink" Target="https://physionet.org/content/mimiciv/2.2/" TargetMode="External"/><Relationship Id="rId7" Type="http://schemas.openxmlformats.org/officeDocument/2006/relationships/hyperlink" Target="https://link.springer.com/article/10.1007/s41019-022-00176-6"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sharanya123-khanderao/Personalized-Healthcare-Recommendation-System-for-ICU-Patients" TargetMode="Externa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kaggle.com/datasets/asjad99/mimiciii/dat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15.png"/><Relationship Id="rId7" Type="http://schemas.openxmlformats.org/officeDocument/2006/relationships/image" Target="../media/image13.png"/><Relationship Id="rId8"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4000">
                <a:solidFill>
                  <a:srgbClr val="2B2C30"/>
                </a:solidFill>
                <a:latin typeface="Times New Roman"/>
                <a:ea typeface="Times New Roman"/>
                <a:cs typeface="Times New Roman"/>
                <a:sym typeface="Times New Roman"/>
              </a:rPr>
              <a:t>Personalized Healthcare Recommendation system for ICU Patients</a:t>
            </a:r>
            <a:endParaRPr b="1" sz="4000">
              <a:latin typeface="Times New Roman"/>
              <a:ea typeface="Times New Roman"/>
              <a:cs typeface="Times New Roman"/>
              <a:sym typeface="Times New Roman"/>
            </a:endParaRPr>
          </a:p>
        </p:txBody>
      </p:sp>
      <p:sp>
        <p:nvSpPr>
          <p:cNvPr id="58" name="Google Shape;58;p13"/>
          <p:cNvSpPr txBox="1"/>
          <p:nvPr/>
        </p:nvSpPr>
        <p:spPr>
          <a:xfrm>
            <a:off x="2795225" y="3133875"/>
            <a:ext cx="56127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highlight>
                  <a:schemeClr val="lt1"/>
                </a:highlight>
                <a:latin typeface="Times New Roman"/>
                <a:ea typeface="Times New Roman"/>
                <a:cs typeface="Times New Roman"/>
                <a:sym typeface="Times New Roman"/>
              </a:rPr>
              <a:t>TEAM D:</a:t>
            </a:r>
            <a:endParaRPr b="1" sz="1800">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chemeClr val="lt1"/>
                </a:highlight>
                <a:latin typeface="Times New Roman"/>
                <a:ea typeface="Times New Roman"/>
                <a:cs typeface="Times New Roman"/>
                <a:sym typeface="Times New Roman"/>
              </a:rPr>
              <a:t>SHRI AISWARYA GORLE</a:t>
            </a:r>
            <a:endParaRPr sz="1800">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chemeClr val="lt1"/>
                </a:highlight>
                <a:latin typeface="Times New Roman"/>
                <a:ea typeface="Times New Roman"/>
                <a:cs typeface="Times New Roman"/>
                <a:sym typeface="Times New Roman"/>
              </a:rPr>
              <a:t>SHASHANK RAJ GUPTA GUNTA</a:t>
            </a:r>
            <a:endParaRPr sz="1800">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1800">
                <a:highlight>
                  <a:schemeClr val="lt1"/>
                </a:highlight>
                <a:latin typeface="Times New Roman"/>
                <a:ea typeface="Times New Roman"/>
                <a:cs typeface="Times New Roman"/>
                <a:sym typeface="Times New Roman"/>
              </a:rPr>
              <a:t>VENKATA NAGA SHARANYA KHANDE RAO</a:t>
            </a:r>
            <a:endParaRPr sz="1800">
              <a:highlight>
                <a:schemeClr val="lt1"/>
              </a:highlight>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EDA</a:t>
            </a:r>
            <a:endParaRPr b="1">
              <a:latin typeface="Times New Roman"/>
              <a:ea typeface="Times New Roman"/>
              <a:cs typeface="Times New Roman"/>
              <a:sym typeface="Times New Roman"/>
            </a:endParaRPr>
          </a:p>
        </p:txBody>
      </p:sp>
      <p:sp>
        <p:nvSpPr>
          <p:cNvPr id="121" name="Google Shape;121;p22"/>
          <p:cNvSpPr txBox="1"/>
          <p:nvPr>
            <p:ph idx="1" type="body"/>
          </p:nvPr>
        </p:nvSpPr>
        <p:spPr>
          <a:xfrm>
            <a:off x="311700" y="4174425"/>
            <a:ext cx="8520600" cy="572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B2C30"/>
              </a:buClr>
              <a:buSzPts val="1600"/>
              <a:buFont typeface="Times New Roman"/>
              <a:buChar char="●"/>
            </a:pPr>
            <a:r>
              <a:rPr lang="en" sz="1600">
                <a:solidFill>
                  <a:srgbClr val="2B2C30"/>
                </a:solidFill>
                <a:latin typeface="Times New Roman"/>
                <a:ea typeface="Times New Roman"/>
                <a:cs typeface="Times New Roman"/>
                <a:sym typeface="Times New Roman"/>
              </a:rPr>
              <a:t>Demographic features can be used as baseline risk indicators and help in tailoring predictive models to account for age, gender, and racial differences in patient deterioration.</a:t>
            </a:r>
            <a:endParaRPr sz="1600">
              <a:latin typeface="Times New Roman"/>
              <a:ea typeface="Times New Roman"/>
              <a:cs typeface="Times New Roman"/>
              <a:sym typeface="Times New Roman"/>
            </a:endParaRPr>
          </a:p>
        </p:txBody>
      </p:sp>
      <p:pic>
        <p:nvPicPr>
          <p:cNvPr id="122" name="Google Shape;122;p22"/>
          <p:cNvPicPr preferRelativeResize="0"/>
          <p:nvPr/>
        </p:nvPicPr>
        <p:blipFill>
          <a:blip r:embed="rId3">
            <a:alphaModFix/>
          </a:blip>
          <a:stretch>
            <a:fillRect/>
          </a:stretch>
        </p:blipFill>
        <p:spPr>
          <a:xfrm>
            <a:off x="395225" y="1281450"/>
            <a:ext cx="3576549" cy="2732249"/>
          </a:xfrm>
          <a:prstGeom prst="rect">
            <a:avLst/>
          </a:prstGeom>
          <a:noFill/>
          <a:ln>
            <a:noFill/>
          </a:ln>
        </p:spPr>
      </p:pic>
      <p:pic>
        <p:nvPicPr>
          <p:cNvPr id="123" name="Google Shape;123;p22"/>
          <p:cNvPicPr preferRelativeResize="0"/>
          <p:nvPr/>
        </p:nvPicPr>
        <p:blipFill>
          <a:blip r:embed="rId4">
            <a:alphaModFix/>
          </a:blip>
          <a:stretch>
            <a:fillRect/>
          </a:stretch>
        </p:blipFill>
        <p:spPr>
          <a:xfrm>
            <a:off x="5021314" y="1281450"/>
            <a:ext cx="3576573" cy="27322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EDA</a:t>
            </a:r>
            <a:endParaRPr b="1">
              <a:latin typeface="Times New Roman"/>
              <a:ea typeface="Times New Roman"/>
              <a:cs typeface="Times New Roman"/>
              <a:sym typeface="Times New Roman"/>
            </a:endParaRPr>
          </a:p>
        </p:txBody>
      </p:sp>
      <p:sp>
        <p:nvSpPr>
          <p:cNvPr id="129" name="Google Shape;129;p23"/>
          <p:cNvSpPr txBox="1"/>
          <p:nvPr>
            <p:ph idx="1" type="body"/>
          </p:nvPr>
        </p:nvSpPr>
        <p:spPr>
          <a:xfrm>
            <a:off x="311700" y="4088825"/>
            <a:ext cx="8520600" cy="7017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2B2C30"/>
              </a:buClr>
              <a:buSzPts val="1600"/>
              <a:buFont typeface="Times New Roman"/>
              <a:buChar char="●"/>
            </a:pPr>
            <a:r>
              <a:rPr lang="en" sz="1600">
                <a:solidFill>
                  <a:srgbClr val="2B2C30"/>
                </a:solidFill>
                <a:latin typeface="Times New Roman"/>
                <a:ea typeface="Times New Roman"/>
                <a:cs typeface="Times New Roman"/>
                <a:sym typeface="Times New Roman"/>
              </a:rPr>
              <a:t>These insights are used to derive temporal features—like ICU stay duration—which can be integrated into our predictive models to forecast patient deterioration.</a:t>
            </a:r>
            <a:endParaRPr sz="1600">
              <a:latin typeface="Times New Roman"/>
              <a:ea typeface="Times New Roman"/>
              <a:cs typeface="Times New Roman"/>
              <a:sym typeface="Times New Roman"/>
            </a:endParaRPr>
          </a:p>
        </p:txBody>
      </p:sp>
      <p:pic>
        <p:nvPicPr>
          <p:cNvPr id="130" name="Google Shape;130;p23"/>
          <p:cNvPicPr preferRelativeResize="0"/>
          <p:nvPr/>
        </p:nvPicPr>
        <p:blipFill>
          <a:blip r:embed="rId3">
            <a:alphaModFix/>
          </a:blip>
          <a:stretch>
            <a:fillRect/>
          </a:stretch>
        </p:blipFill>
        <p:spPr>
          <a:xfrm>
            <a:off x="311700" y="1206325"/>
            <a:ext cx="3985401" cy="2730850"/>
          </a:xfrm>
          <a:prstGeom prst="rect">
            <a:avLst/>
          </a:prstGeom>
          <a:noFill/>
          <a:ln>
            <a:noFill/>
          </a:ln>
        </p:spPr>
      </p:pic>
      <p:pic>
        <p:nvPicPr>
          <p:cNvPr id="131" name="Google Shape;131;p23"/>
          <p:cNvPicPr preferRelativeResize="0"/>
          <p:nvPr/>
        </p:nvPicPr>
        <p:blipFill>
          <a:blip r:embed="rId4">
            <a:alphaModFix/>
          </a:blip>
          <a:stretch>
            <a:fillRect/>
          </a:stretch>
        </p:blipFill>
        <p:spPr>
          <a:xfrm>
            <a:off x="4943925" y="1222450"/>
            <a:ext cx="3773750" cy="2575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EDA</a:t>
            </a:r>
            <a:endParaRPr b="1">
              <a:latin typeface="Times New Roman"/>
              <a:ea typeface="Times New Roman"/>
              <a:cs typeface="Times New Roman"/>
              <a:sym typeface="Times New Roman"/>
            </a:endParaRPr>
          </a:p>
        </p:txBody>
      </p:sp>
      <p:sp>
        <p:nvSpPr>
          <p:cNvPr id="137" name="Google Shape;137;p2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38" name="Google Shape;138;p24"/>
          <p:cNvPicPr preferRelativeResize="0"/>
          <p:nvPr/>
        </p:nvPicPr>
        <p:blipFill>
          <a:blip r:embed="rId3">
            <a:alphaModFix/>
          </a:blip>
          <a:stretch>
            <a:fillRect/>
          </a:stretch>
        </p:blipFill>
        <p:spPr>
          <a:xfrm>
            <a:off x="369950" y="1344325"/>
            <a:ext cx="3930402" cy="2454850"/>
          </a:xfrm>
          <a:prstGeom prst="rect">
            <a:avLst/>
          </a:prstGeom>
          <a:noFill/>
          <a:ln>
            <a:noFill/>
          </a:ln>
        </p:spPr>
      </p:pic>
      <p:pic>
        <p:nvPicPr>
          <p:cNvPr id="139" name="Google Shape;139;p24"/>
          <p:cNvPicPr preferRelativeResize="0"/>
          <p:nvPr/>
        </p:nvPicPr>
        <p:blipFill>
          <a:blip r:embed="rId4">
            <a:alphaModFix/>
          </a:blip>
          <a:stretch>
            <a:fillRect/>
          </a:stretch>
        </p:blipFill>
        <p:spPr>
          <a:xfrm>
            <a:off x="5178550" y="1294025"/>
            <a:ext cx="3439001" cy="25554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id="144" name="Google Shape;144;p25"/>
          <p:cNvPicPr preferRelativeResize="0"/>
          <p:nvPr/>
        </p:nvPicPr>
        <p:blipFill>
          <a:blip r:embed="rId3">
            <a:alphaModFix/>
          </a:blip>
          <a:stretch>
            <a:fillRect/>
          </a:stretch>
        </p:blipFill>
        <p:spPr>
          <a:xfrm>
            <a:off x="205625" y="819650"/>
            <a:ext cx="3503101" cy="2695350"/>
          </a:xfrm>
          <a:prstGeom prst="rect">
            <a:avLst/>
          </a:prstGeom>
          <a:noFill/>
          <a:ln>
            <a:noFill/>
          </a:ln>
        </p:spPr>
      </p:pic>
      <p:pic>
        <p:nvPicPr>
          <p:cNvPr id="145" name="Google Shape;145;p25"/>
          <p:cNvPicPr preferRelativeResize="0"/>
          <p:nvPr/>
        </p:nvPicPr>
        <p:blipFill>
          <a:blip r:embed="rId4">
            <a:alphaModFix/>
          </a:blip>
          <a:stretch>
            <a:fillRect/>
          </a:stretch>
        </p:blipFill>
        <p:spPr>
          <a:xfrm>
            <a:off x="4962580" y="743824"/>
            <a:ext cx="3436663" cy="2695376"/>
          </a:xfrm>
          <a:prstGeom prst="rect">
            <a:avLst/>
          </a:prstGeom>
          <a:noFill/>
          <a:ln>
            <a:noFill/>
          </a:ln>
        </p:spPr>
      </p:pic>
      <p:sp>
        <p:nvSpPr>
          <p:cNvPr id="146" name="Google Shape;146;p25"/>
          <p:cNvSpPr txBox="1"/>
          <p:nvPr/>
        </p:nvSpPr>
        <p:spPr>
          <a:xfrm>
            <a:off x="105600" y="3439200"/>
            <a:ext cx="4466400" cy="14532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Age and Mortality: Older patients are slightly more likely to die, which is consistent with general medical trends.</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Age and LOS: Older patients tend to have slightly shorter stays, possibly due to higher mortality rates or differences in treatment approaches.</a:t>
            </a:r>
            <a:endParaRPr sz="1100">
              <a:solidFill>
                <a:schemeClr val="dk1"/>
              </a:solidFill>
              <a:latin typeface="Times New Roman"/>
              <a:ea typeface="Times New Roman"/>
              <a:cs typeface="Times New Roman"/>
              <a:sym typeface="Times New Roman"/>
            </a:endParaRPr>
          </a:p>
          <a:p>
            <a:pPr indent="-298450" lvl="0" marL="457200" rtl="0" algn="just">
              <a:lnSpc>
                <a:spcPct val="115000"/>
              </a:lnSpc>
              <a:spcBef>
                <a:spcPts val="0"/>
              </a:spcBef>
              <a:spcAft>
                <a:spcPts val="0"/>
              </a:spcAft>
              <a:buClr>
                <a:schemeClr val="dk1"/>
              </a:buClr>
              <a:buSzPts val="1100"/>
              <a:buFont typeface="Times New Roman"/>
              <a:buChar char="●"/>
            </a:pPr>
            <a:r>
              <a:rPr lang="en" sz="1100">
                <a:solidFill>
                  <a:schemeClr val="dk1"/>
                </a:solidFill>
                <a:latin typeface="Times New Roman"/>
                <a:ea typeface="Times New Roman"/>
                <a:cs typeface="Times New Roman"/>
                <a:sym typeface="Times New Roman"/>
              </a:rPr>
              <a:t>LOS and Mortality: Longer stays are weakly associated with higher mortality, likely because patients with severe conditions require extended hospitalization.</a:t>
            </a:r>
            <a:endParaRPr sz="11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900">
              <a:solidFill>
                <a:schemeClr val="dk2"/>
              </a:solidFill>
              <a:latin typeface="Times New Roman"/>
              <a:ea typeface="Times New Roman"/>
              <a:cs typeface="Times New Roman"/>
              <a:sym typeface="Times New Roman"/>
            </a:endParaRPr>
          </a:p>
        </p:txBody>
      </p:sp>
      <p:sp>
        <p:nvSpPr>
          <p:cNvPr id="147" name="Google Shape;147;p25"/>
          <p:cNvSpPr txBox="1"/>
          <p:nvPr/>
        </p:nvSpPr>
        <p:spPr>
          <a:xfrm>
            <a:off x="4962526" y="3474450"/>
            <a:ext cx="3820800" cy="1382700"/>
          </a:xfrm>
          <a:prstGeom prst="rect">
            <a:avLst/>
          </a:prstGeom>
          <a:noFill/>
          <a:ln>
            <a:noFill/>
          </a:ln>
        </p:spPr>
        <p:txBody>
          <a:bodyPr anchorCtr="0" anchor="t" bIns="91425" lIns="91425" spcFirstLastPara="1" rIns="91425" wrap="square" tIns="91425">
            <a:noAutofit/>
          </a:bodyPr>
          <a:lstStyle/>
          <a:p>
            <a:pPr indent="-292100" lvl="0" marL="457200" rtl="0" algn="just">
              <a:lnSpc>
                <a:spcPct val="115000"/>
              </a:lnSpc>
              <a:spcBef>
                <a:spcPts val="0"/>
              </a:spcBef>
              <a:spcAft>
                <a:spcPts val="0"/>
              </a:spcAft>
              <a:buClr>
                <a:schemeClr val="dk1"/>
              </a:buClr>
              <a:buSzPts val="1000"/>
              <a:buFont typeface="Times New Roman"/>
              <a:buChar char="●"/>
            </a:pPr>
            <a:r>
              <a:rPr lang="en" sz="1000">
                <a:solidFill>
                  <a:schemeClr val="dk1"/>
                </a:solidFill>
                <a:latin typeface="Times New Roman"/>
                <a:ea typeface="Times New Roman"/>
                <a:cs typeface="Times New Roman"/>
                <a:sym typeface="Times New Roman"/>
              </a:rPr>
              <a:t>The scatter plot illustrates the relationship between age and hospital length of stay (LOS), showing a weak negative trend where older patients tend to have slightly shorter stays. Non-survivors (mortality = 1) are somewhat concentrated among older patients and those with longer LOS, indicating weak positive correlations. However, the overall relationships are subtle, suggesting that age and LOS alone are not strong predictors of mortality.</a:t>
            </a:r>
            <a:endParaRPr sz="10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6"/>
          <p:cNvPicPr preferRelativeResize="0"/>
          <p:nvPr/>
        </p:nvPicPr>
        <p:blipFill>
          <a:blip r:embed="rId3">
            <a:alphaModFix/>
          </a:blip>
          <a:stretch>
            <a:fillRect/>
          </a:stretch>
        </p:blipFill>
        <p:spPr>
          <a:xfrm>
            <a:off x="357300" y="1263050"/>
            <a:ext cx="3532449" cy="1960300"/>
          </a:xfrm>
          <a:prstGeom prst="rect">
            <a:avLst/>
          </a:prstGeom>
          <a:noFill/>
          <a:ln>
            <a:noFill/>
          </a:ln>
        </p:spPr>
      </p:pic>
      <p:pic>
        <p:nvPicPr>
          <p:cNvPr id="153" name="Google Shape;153;p26"/>
          <p:cNvPicPr preferRelativeResize="0"/>
          <p:nvPr/>
        </p:nvPicPr>
        <p:blipFill>
          <a:blip r:embed="rId4">
            <a:alphaModFix/>
          </a:blip>
          <a:stretch>
            <a:fillRect/>
          </a:stretch>
        </p:blipFill>
        <p:spPr>
          <a:xfrm>
            <a:off x="4932910" y="1263050"/>
            <a:ext cx="3547080" cy="1960300"/>
          </a:xfrm>
          <a:prstGeom prst="rect">
            <a:avLst/>
          </a:prstGeom>
          <a:noFill/>
          <a:ln>
            <a:noFill/>
          </a:ln>
        </p:spPr>
      </p:pic>
      <p:sp>
        <p:nvSpPr>
          <p:cNvPr id="154" name="Google Shape;154;p26"/>
          <p:cNvSpPr txBox="1"/>
          <p:nvPr/>
        </p:nvSpPr>
        <p:spPr>
          <a:xfrm>
            <a:off x="422550" y="3559900"/>
            <a:ext cx="7472700" cy="973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statistical characteristics and correlations guide our feature engineering—such as computing average values, trends, and abnormality flags—which are essential for early deterioration prediction.</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27"/>
          <p:cNvPicPr preferRelativeResize="0"/>
          <p:nvPr/>
        </p:nvPicPr>
        <p:blipFill>
          <a:blip r:embed="rId3">
            <a:alphaModFix/>
          </a:blip>
          <a:stretch>
            <a:fillRect/>
          </a:stretch>
        </p:blipFill>
        <p:spPr>
          <a:xfrm>
            <a:off x="440850" y="1117850"/>
            <a:ext cx="3873749" cy="2553951"/>
          </a:xfrm>
          <a:prstGeom prst="rect">
            <a:avLst/>
          </a:prstGeom>
          <a:noFill/>
          <a:ln>
            <a:noFill/>
          </a:ln>
        </p:spPr>
      </p:pic>
      <p:pic>
        <p:nvPicPr>
          <p:cNvPr id="160" name="Google Shape;160;p27"/>
          <p:cNvPicPr preferRelativeResize="0"/>
          <p:nvPr/>
        </p:nvPicPr>
        <p:blipFill>
          <a:blip r:embed="rId4">
            <a:alphaModFix/>
          </a:blip>
          <a:stretch>
            <a:fillRect/>
          </a:stretch>
        </p:blipFill>
        <p:spPr>
          <a:xfrm>
            <a:off x="4742550" y="1241949"/>
            <a:ext cx="3948252" cy="2305750"/>
          </a:xfrm>
          <a:prstGeom prst="rect">
            <a:avLst/>
          </a:prstGeom>
          <a:noFill/>
          <a:ln>
            <a:noFill/>
          </a:ln>
        </p:spPr>
      </p:pic>
      <p:sp>
        <p:nvSpPr>
          <p:cNvPr id="161" name="Google Shape;161;p27"/>
          <p:cNvSpPr txBox="1"/>
          <p:nvPr/>
        </p:nvSpPr>
        <p:spPr>
          <a:xfrm>
            <a:off x="547325" y="3888475"/>
            <a:ext cx="7922100" cy="7581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These insights allow us to incorporate medical history and comorbidity information into our risk models, improving patient risk stratification.</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209100" y="608950"/>
            <a:ext cx="8934900" cy="4461600"/>
          </a:xfrm>
          <a:prstGeom prst="rect">
            <a:avLst/>
          </a:prstGeom>
        </p:spPr>
        <p:txBody>
          <a:bodyPr anchorCtr="0" anchor="ctr"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b="1" lang="en" sz="2200">
                <a:latin typeface="Times New Roman"/>
                <a:ea typeface="Times New Roman"/>
                <a:cs typeface="Times New Roman"/>
                <a:sym typeface="Times New Roman"/>
              </a:rPr>
              <a:t>ALGORITHMS TO BE USED:</a:t>
            </a:r>
            <a:endParaRPr b="1" sz="2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2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Prediction (Early Deterioration Prediction):</a:t>
            </a:r>
            <a:endParaRPr b="1" sz="1400">
              <a:latin typeface="Times New Roman"/>
              <a:ea typeface="Times New Roman"/>
              <a:cs typeface="Times New Roman"/>
              <a:sym typeface="Times New Roman"/>
            </a:endParaRPr>
          </a:p>
          <a:p>
            <a:pPr indent="-317500" lvl="0" marL="457200" rtl="0" algn="just">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Logistic Regression</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Random Forest</a:t>
            </a:r>
            <a:endParaRPr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latin typeface="Times New Roman"/>
                <a:ea typeface="Times New Roman"/>
                <a:cs typeface="Times New Roman"/>
                <a:sym typeface="Times New Roman"/>
              </a:rPr>
              <a:t>XGBoost</a:t>
            </a:r>
            <a:endParaRPr b="1" sz="1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Objective: Predict if a patient will deteriorate early based on vital signs, lab results, and medical history.</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Task Type: Supervised learning prediction (binary classification or time-to-event prediction).</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Outcome Variable: A binary indicator (e.g., "deterioration: yes/no") or a risk score derived from patient outcomes.</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t/>
            </a:r>
            <a:endParaRPr b="1" sz="1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b="1" lang="en" sz="1400">
                <a:latin typeface="Times New Roman"/>
                <a:ea typeface="Times New Roman"/>
                <a:cs typeface="Times New Roman"/>
                <a:sym typeface="Times New Roman"/>
              </a:rPr>
              <a:t>Classification (Risk Stratification):</a:t>
            </a:r>
            <a:endParaRPr b="1" sz="1400">
              <a:latin typeface="Times New Roman"/>
              <a:ea typeface="Times New Roman"/>
              <a:cs typeface="Times New Roman"/>
              <a:sym typeface="Times New Roman"/>
            </a:endParaRPr>
          </a:p>
          <a:p>
            <a:pPr indent="-317500" lvl="0" marL="457200" rtl="0" algn="l">
              <a:lnSpc>
                <a:spcPct val="115000"/>
              </a:lnSpc>
              <a:spcBef>
                <a:spcPts val="0"/>
              </a:spcBef>
              <a:spcAft>
                <a:spcPts val="0"/>
              </a:spcAft>
              <a:buClr>
                <a:srgbClr val="2B2C30"/>
              </a:buClr>
              <a:buSzPts val="1400"/>
              <a:buFont typeface="Times New Roman"/>
              <a:buChar char="●"/>
            </a:pPr>
            <a:r>
              <a:rPr lang="en" sz="1400">
                <a:solidFill>
                  <a:srgbClr val="2B2C30"/>
                </a:solidFill>
                <a:latin typeface="Times New Roman"/>
                <a:ea typeface="Times New Roman"/>
                <a:cs typeface="Times New Roman"/>
                <a:sym typeface="Times New Roman"/>
              </a:rPr>
              <a:t>Decision Trees</a:t>
            </a:r>
            <a:endParaRPr sz="1400">
              <a:solidFill>
                <a:srgbClr val="2B2C3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solidFill>
                  <a:srgbClr val="2B2C30"/>
                </a:solidFill>
                <a:latin typeface="Times New Roman"/>
                <a:ea typeface="Times New Roman"/>
                <a:cs typeface="Times New Roman"/>
                <a:sym typeface="Times New Roman"/>
              </a:rPr>
              <a:t>Random Forest / XGBoost</a:t>
            </a:r>
            <a:endParaRPr sz="1400">
              <a:solidFill>
                <a:srgbClr val="2B2C30"/>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SzPts val="1400"/>
              <a:buFont typeface="Times New Roman"/>
              <a:buChar char="●"/>
            </a:pPr>
            <a:r>
              <a:rPr lang="en" sz="1400">
                <a:solidFill>
                  <a:srgbClr val="2B2C30"/>
                </a:solidFill>
                <a:latin typeface="Times New Roman"/>
                <a:ea typeface="Times New Roman"/>
                <a:cs typeface="Times New Roman"/>
                <a:sym typeface="Times New Roman"/>
              </a:rPr>
              <a:t>k-NN</a:t>
            </a:r>
            <a:endParaRPr sz="1400">
              <a:solidFill>
                <a:srgbClr val="2B2C30"/>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Objective: Classify patients into risk levels to prioritize critical cases.</a:t>
            </a:r>
            <a:endParaRPr sz="1400">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400">
                <a:latin typeface="Times New Roman"/>
                <a:ea typeface="Times New Roman"/>
                <a:cs typeface="Times New Roman"/>
                <a:sym typeface="Times New Roman"/>
              </a:rPr>
              <a:t>Task Type: Supervised learning classification.</a:t>
            </a:r>
            <a:endParaRPr sz="14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0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0" y="4965000"/>
            <a:ext cx="171900" cy="17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
              <a:t>.</a:t>
            </a:r>
            <a:endParaRPr sz="200"/>
          </a:p>
          <a:p>
            <a:pPr indent="0" lvl="0" marL="0" rtl="0" algn="l">
              <a:spcBef>
                <a:spcPts val="0"/>
              </a:spcBef>
              <a:spcAft>
                <a:spcPts val="0"/>
              </a:spcAft>
              <a:buNone/>
            </a:pPr>
            <a:r>
              <a:t/>
            </a:r>
            <a:endParaRPr/>
          </a:p>
        </p:txBody>
      </p:sp>
      <p:sp>
        <p:nvSpPr>
          <p:cNvPr id="172" name="Google Shape;172;p29"/>
          <p:cNvSpPr txBox="1"/>
          <p:nvPr>
            <p:ph idx="1" type="body"/>
          </p:nvPr>
        </p:nvSpPr>
        <p:spPr>
          <a:xfrm>
            <a:off x="227400" y="584550"/>
            <a:ext cx="8520600" cy="4429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Number of Categories: 3 categories</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Low Risk</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Medium Risk</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High Risk</a:t>
            </a:r>
            <a:endParaRPr b="1"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Multimodal Data Integration:</a:t>
            </a:r>
            <a:r>
              <a:rPr lang="en" sz="1400">
                <a:solidFill>
                  <a:schemeClr val="dk1"/>
                </a:solidFill>
                <a:latin typeface="Times New Roman"/>
                <a:ea typeface="Times New Roman"/>
                <a:cs typeface="Times New Roman"/>
                <a:sym typeface="Times New Roman"/>
              </a:rPr>
              <a:t> Combining structured (demographics, labs, vitals) and unstructured data (clinical notes) to build a holistic model.</a:t>
            </a:r>
            <a:endParaRPr sz="14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400">
                <a:solidFill>
                  <a:schemeClr val="dk1"/>
                </a:solidFill>
                <a:latin typeface="Times New Roman"/>
                <a:ea typeface="Times New Roman"/>
                <a:cs typeface="Times New Roman"/>
                <a:sym typeface="Times New Roman"/>
              </a:rPr>
              <a:t>NLP Techniques:</a:t>
            </a:r>
            <a:r>
              <a:rPr lang="en" sz="1400">
                <a:solidFill>
                  <a:schemeClr val="dk1"/>
                </a:solidFill>
                <a:latin typeface="Times New Roman"/>
                <a:ea typeface="Times New Roman"/>
                <a:cs typeface="Times New Roman"/>
                <a:sym typeface="Times New Roman"/>
              </a:rPr>
              <a:t> Extracting insights from clinical notes using techniques such as word embeddings or transformer-based models to uncover hidden patterns and improve decision-naking.</a:t>
            </a:r>
            <a:endParaRPr sz="1400">
              <a:solidFill>
                <a:schemeClr val="dk1"/>
              </a:solidFill>
              <a:latin typeface="Times New Roman"/>
              <a:ea typeface="Times New Roman"/>
              <a:cs typeface="Times New Roman"/>
              <a:sym typeface="Times New Roman"/>
            </a:endParaRPr>
          </a:p>
          <a:p>
            <a:pPr indent="-317500" lvl="0" marL="457200" rtl="0" algn="l">
              <a:lnSpc>
                <a:spcPct val="115000"/>
              </a:lnSpc>
              <a:spcBef>
                <a:spcPts val="0"/>
              </a:spcBef>
              <a:spcAft>
                <a:spcPts val="0"/>
              </a:spcAft>
              <a:buClr>
                <a:schemeClr val="dk1"/>
              </a:buClr>
              <a:buSzPts val="1400"/>
              <a:buFont typeface="Times New Roman"/>
              <a:buChar char="●"/>
            </a:pPr>
            <a:r>
              <a:rPr lang="en" sz="1400">
                <a:solidFill>
                  <a:srgbClr val="2B2C30"/>
                </a:solidFill>
                <a:latin typeface="Times New Roman"/>
                <a:ea typeface="Times New Roman"/>
                <a:cs typeface="Times New Roman"/>
                <a:sym typeface="Times New Roman"/>
              </a:rPr>
              <a:t>TF-IDF + Logistic Regression / SVM</a:t>
            </a:r>
            <a:endParaRPr sz="1400">
              <a:solidFill>
                <a:srgbClr val="2B2C30"/>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rgbClr val="2B2C30"/>
                </a:solidFill>
                <a:latin typeface="Times New Roman"/>
                <a:ea typeface="Times New Roman"/>
                <a:cs typeface="Times New Roman"/>
                <a:sym typeface="Times New Roman"/>
              </a:rPr>
              <a:t>BERT / BioBERT</a:t>
            </a:r>
            <a:endParaRPr sz="1400">
              <a:solidFill>
                <a:srgbClr val="2B2C30"/>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rgbClr val="2B2C30"/>
                </a:solidFill>
                <a:latin typeface="Times New Roman"/>
                <a:ea typeface="Times New Roman"/>
                <a:cs typeface="Times New Roman"/>
                <a:sym typeface="Times New Roman"/>
              </a:rPr>
              <a:t>LDA</a:t>
            </a:r>
            <a:endParaRPr sz="1400">
              <a:solidFill>
                <a:srgbClr val="2B2C30"/>
              </a:solidFill>
              <a:latin typeface="Times New Roman"/>
              <a:ea typeface="Times New Roman"/>
              <a:cs typeface="Times New Roman"/>
              <a:sym typeface="Times New Roman"/>
            </a:endParaRPr>
          </a:p>
          <a:p>
            <a:pPr indent="0" lvl="0" marL="0" rtl="0" algn="l">
              <a:spcBef>
                <a:spcPts val="0"/>
              </a:spcBef>
              <a:spcAft>
                <a:spcPts val="0"/>
              </a:spcAft>
              <a:buNone/>
            </a:pPr>
            <a:r>
              <a:rPr b="1" lang="en" sz="1400">
                <a:solidFill>
                  <a:srgbClr val="2B2C30"/>
                </a:solidFill>
                <a:latin typeface="Times New Roman"/>
                <a:ea typeface="Times New Roman"/>
                <a:cs typeface="Times New Roman"/>
                <a:sym typeface="Times New Roman"/>
              </a:rPr>
              <a:t>Time-Series Analysis:</a:t>
            </a:r>
            <a:r>
              <a:rPr lang="en" sz="1400">
                <a:solidFill>
                  <a:srgbClr val="2B2C30"/>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Analyzing time-series data from vital signs and lab results to detect trends and potential complications before they become critical.</a:t>
            </a:r>
            <a:endParaRPr sz="1400">
              <a:solidFill>
                <a:srgbClr val="2B2C30"/>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rgbClr val="2B2C30"/>
                </a:solidFill>
                <a:latin typeface="Times New Roman"/>
                <a:ea typeface="Times New Roman"/>
                <a:cs typeface="Times New Roman"/>
                <a:sym typeface="Times New Roman"/>
              </a:rPr>
              <a:t>LSTM</a:t>
            </a:r>
            <a:endParaRPr sz="1400">
              <a:solidFill>
                <a:srgbClr val="2B2C30"/>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rgbClr val="2B2C30"/>
                </a:solidFill>
                <a:latin typeface="Times New Roman"/>
                <a:ea typeface="Times New Roman"/>
                <a:cs typeface="Times New Roman"/>
                <a:sym typeface="Times New Roman"/>
              </a:rPr>
              <a:t>ARIMA</a:t>
            </a:r>
            <a:endParaRPr sz="1400">
              <a:solidFill>
                <a:srgbClr val="2B2C30"/>
              </a:solidFill>
              <a:latin typeface="Times New Roman"/>
              <a:ea typeface="Times New Roman"/>
              <a:cs typeface="Times New Roman"/>
              <a:sym typeface="Times New Roman"/>
            </a:endParaRPr>
          </a:p>
          <a:p>
            <a:pPr indent="0" lvl="0" marL="12700" rtl="0" algn="l">
              <a:spcBef>
                <a:spcPts val="0"/>
              </a:spcBef>
              <a:spcAft>
                <a:spcPts val="0"/>
              </a:spcAft>
              <a:buNone/>
            </a:pPr>
            <a:r>
              <a:rPr b="1" lang="en" sz="1400">
                <a:solidFill>
                  <a:schemeClr val="dk1"/>
                </a:solidFill>
                <a:latin typeface="Times New Roman"/>
                <a:ea typeface="Times New Roman"/>
                <a:cs typeface="Times New Roman"/>
                <a:sym typeface="Times New Roman"/>
              </a:rPr>
              <a:t>Explainable AI: </a:t>
            </a:r>
            <a:r>
              <a:rPr lang="en" sz="1400">
                <a:solidFill>
                  <a:schemeClr val="dk1"/>
                </a:solidFill>
                <a:latin typeface="Times New Roman"/>
                <a:ea typeface="Times New Roman"/>
                <a:cs typeface="Times New Roman"/>
                <a:sym typeface="Times New Roman"/>
              </a:rPr>
              <a:t>Using methods like SHAP or LIME to interpret model predictions and support clinical decision-making.</a:t>
            </a:r>
            <a:endParaRPr sz="14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450700" y="5772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400">
                <a:solidFill>
                  <a:srgbClr val="2B2C30"/>
                </a:solidFill>
                <a:latin typeface="Times New Roman"/>
                <a:ea typeface="Times New Roman"/>
                <a:cs typeface="Times New Roman"/>
                <a:sym typeface="Times New Roman"/>
              </a:rPr>
              <a:t>REFERENCES</a:t>
            </a:r>
            <a:endParaRPr b="1" sz="24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p:txBody>
      </p:sp>
      <p:sp>
        <p:nvSpPr>
          <p:cNvPr id="178" name="Google Shape;178;p30"/>
          <p:cNvSpPr txBox="1"/>
          <p:nvPr>
            <p:ph idx="1" type="body"/>
          </p:nvPr>
        </p:nvSpPr>
        <p:spPr>
          <a:xfrm>
            <a:off x="579375" y="1250800"/>
            <a:ext cx="7683600" cy="30330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rgbClr val="2B2C30"/>
              </a:buClr>
              <a:buSzPts val="1800"/>
              <a:buFont typeface="Times New Roman"/>
              <a:buAutoNum type="arabicPeriod"/>
            </a:pPr>
            <a:r>
              <a:rPr lang="en" u="sng">
                <a:solidFill>
                  <a:schemeClr val="hlink"/>
                </a:solidFill>
                <a:latin typeface="Times New Roman"/>
                <a:ea typeface="Times New Roman"/>
                <a:cs typeface="Times New Roman"/>
                <a:sym typeface="Times New Roman"/>
                <a:hlinkClick r:id="rId3"/>
              </a:rPr>
              <a:t>https://www.zhaw.ch/storage/engineering/institute-zentren/cai/studentische_arbeiten/Herbst_2023/1st_Master_Project_23_bogo_DataAnalysisMortalityPrediction.pdf</a:t>
            </a:r>
            <a:endParaRPr>
              <a:solidFill>
                <a:srgbClr val="2B2C3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B2C30"/>
              </a:buClr>
              <a:buSzPts val="1800"/>
              <a:buFont typeface="Times New Roman"/>
              <a:buAutoNum type="arabicPeriod"/>
            </a:pPr>
            <a:r>
              <a:rPr lang="en" u="sng">
                <a:solidFill>
                  <a:schemeClr val="hlink"/>
                </a:solidFill>
                <a:latin typeface="Times New Roman"/>
                <a:ea typeface="Times New Roman"/>
                <a:cs typeface="Times New Roman"/>
                <a:sym typeface="Times New Roman"/>
                <a:hlinkClick r:id="rId4"/>
              </a:rPr>
              <a:t>https://www.frontiersin.org/journals/public-health/articles/10.3389/fpubh.2021.818439/full</a:t>
            </a:r>
            <a:endParaRPr>
              <a:solidFill>
                <a:srgbClr val="2B2C3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B2C30"/>
              </a:buClr>
              <a:buSzPts val="1800"/>
              <a:buFont typeface="Times New Roman"/>
              <a:buAutoNum type="arabicPeriod"/>
            </a:pPr>
            <a:r>
              <a:rPr lang="en" u="sng">
                <a:solidFill>
                  <a:schemeClr val="hlink"/>
                </a:solidFill>
                <a:latin typeface="Times New Roman"/>
                <a:ea typeface="Times New Roman"/>
                <a:cs typeface="Times New Roman"/>
                <a:sym typeface="Times New Roman"/>
                <a:hlinkClick r:id="rId5"/>
              </a:rPr>
              <a:t>https://arxiv.org/abs/2009.01366?utm_source=chatgpt.com</a:t>
            </a:r>
            <a:endParaRPr>
              <a:solidFill>
                <a:srgbClr val="2B2C3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B2C30"/>
              </a:buClr>
              <a:buSzPts val="1800"/>
              <a:buFont typeface="Times New Roman"/>
              <a:buAutoNum type="arabicPeriod"/>
            </a:pPr>
            <a:r>
              <a:rPr lang="en" u="sng">
                <a:solidFill>
                  <a:schemeClr val="hlink"/>
                </a:solidFill>
                <a:latin typeface="Times New Roman"/>
                <a:ea typeface="Times New Roman"/>
                <a:cs typeface="Times New Roman"/>
                <a:sym typeface="Times New Roman"/>
                <a:hlinkClick r:id="rId6"/>
              </a:rPr>
              <a:t>https://physionet.org/content/mimiciv/2.2/</a:t>
            </a:r>
            <a:endParaRPr>
              <a:solidFill>
                <a:srgbClr val="2B2C3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B2C30"/>
              </a:buClr>
              <a:buSzPts val="1800"/>
              <a:buFont typeface="Times New Roman"/>
              <a:buAutoNum type="arabicPeriod"/>
            </a:pPr>
            <a:r>
              <a:rPr lang="en" u="sng">
                <a:solidFill>
                  <a:schemeClr val="hlink"/>
                </a:solidFill>
                <a:latin typeface="Times New Roman"/>
                <a:ea typeface="Times New Roman"/>
                <a:cs typeface="Times New Roman"/>
                <a:sym typeface="Times New Roman"/>
                <a:hlinkClick r:id="rId7"/>
              </a:rPr>
              <a:t>https://link.springer.com/article/10.1007/s41019-022-00176-6</a:t>
            </a:r>
            <a:endParaRPr>
              <a:solidFill>
                <a:srgbClr val="2B2C30"/>
              </a:solidFill>
              <a:latin typeface="Times New Roman"/>
              <a:ea typeface="Times New Roman"/>
              <a:cs typeface="Times New Roman"/>
              <a:sym typeface="Times New Roman"/>
            </a:endParaRPr>
          </a:p>
          <a:p>
            <a:pPr indent="0" lvl="0" marL="0" rtl="0" algn="l">
              <a:lnSpc>
                <a:spcPct val="150000"/>
              </a:lnSpc>
              <a:spcBef>
                <a:spcPts val="0"/>
              </a:spcBef>
              <a:spcAft>
                <a:spcPts val="16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nvSpPr>
        <p:spPr>
          <a:xfrm>
            <a:off x="2135300" y="2088050"/>
            <a:ext cx="5067900" cy="10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500">
                <a:solidFill>
                  <a:schemeClr val="dk1"/>
                </a:solidFill>
                <a:latin typeface="Times New Roman"/>
                <a:ea typeface="Times New Roman"/>
                <a:cs typeface="Times New Roman"/>
                <a:sym typeface="Times New Roman"/>
              </a:rPr>
              <a:t>THANKYOU</a:t>
            </a:r>
            <a:endParaRPr b="1" sz="55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552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Times New Roman"/>
                <a:ea typeface="Times New Roman"/>
                <a:cs typeface="Times New Roman"/>
                <a:sym typeface="Times New Roman"/>
              </a:rPr>
              <a:t>GITHUB REPO</a:t>
            </a:r>
            <a:endParaRPr b="1" sz="2400">
              <a:latin typeface="Times New Roman"/>
              <a:ea typeface="Times New Roman"/>
              <a:cs typeface="Times New Roman"/>
              <a:sym typeface="Times New Roman"/>
            </a:endParaRPr>
          </a:p>
        </p:txBody>
      </p:sp>
      <p:sp>
        <p:nvSpPr>
          <p:cNvPr id="64" name="Google Shape;64;p14"/>
          <p:cNvSpPr txBox="1"/>
          <p:nvPr>
            <p:ph idx="1" type="body"/>
          </p:nvPr>
        </p:nvSpPr>
        <p:spPr>
          <a:xfrm>
            <a:off x="225250" y="3849375"/>
            <a:ext cx="7145700" cy="475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100" u="sng">
                <a:solidFill>
                  <a:schemeClr val="hlink"/>
                </a:solidFill>
                <a:hlinkClick r:id="rId3"/>
              </a:rPr>
              <a:t>https://github.com/sharanya123-khanderao/Personalized-Healthcare-Recommendation-System-for-ICU-Patients</a:t>
            </a:r>
            <a:endParaRPr/>
          </a:p>
        </p:txBody>
      </p:sp>
      <p:sp>
        <p:nvSpPr>
          <p:cNvPr id="65" name="Google Shape;65;p14"/>
          <p:cNvSpPr txBox="1"/>
          <p:nvPr/>
        </p:nvSpPr>
        <p:spPr>
          <a:xfrm>
            <a:off x="776375" y="4834725"/>
            <a:ext cx="4552500" cy="20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6" name="Google Shape;66;p14"/>
          <p:cNvSpPr txBox="1"/>
          <p:nvPr/>
        </p:nvSpPr>
        <p:spPr>
          <a:xfrm>
            <a:off x="225250" y="4379850"/>
            <a:ext cx="4340700" cy="39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Times New Roman"/>
                <a:ea typeface="Times New Roman"/>
                <a:cs typeface="Times New Roman"/>
                <a:sym typeface="Times New Roman"/>
              </a:rPr>
              <a:t>Kaggle ID : </a:t>
            </a:r>
            <a:r>
              <a:rPr lang="en" sz="1800">
                <a:solidFill>
                  <a:schemeClr val="dk1"/>
                </a:solidFill>
                <a:highlight>
                  <a:srgbClr val="FFFFFF"/>
                </a:highlight>
                <a:latin typeface="Times New Roman"/>
                <a:ea typeface="Times New Roman"/>
                <a:cs typeface="Times New Roman"/>
                <a:sym typeface="Times New Roman"/>
              </a:rPr>
              <a:t>khanderaosharanya</a:t>
            </a:r>
            <a:endParaRPr sz="1800">
              <a:solidFill>
                <a:schemeClr val="dk1"/>
              </a:solidFill>
              <a:latin typeface="Times New Roman"/>
              <a:ea typeface="Times New Roman"/>
              <a:cs typeface="Times New Roman"/>
              <a:sym typeface="Times New Roman"/>
            </a:endParaRPr>
          </a:p>
        </p:txBody>
      </p:sp>
      <p:pic>
        <p:nvPicPr>
          <p:cNvPr id="67" name="Google Shape;67;p14"/>
          <p:cNvPicPr preferRelativeResize="0"/>
          <p:nvPr/>
        </p:nvPicPr>
        <p:blipFill rotWithShape="1">
          <a:blip r:embed="rId4">
            <a:alphaModFix/>
          </a:blip>
          <a:srcRect b="-18147" l="0" r="16072" t="0"/>
          <a:stretch/>
        </p:blipFill>
        <p:spPr>
          <a:xfrm>
            <a:off x="311700" y="1215075"/>
            <a:ext cx="5330401" cy="28214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WHY THIS PROJECT ?</a:t>
            </a:r>
            <a:endParaRPr b="1">
              <a:latin typeface="Times New Roman"/>
              <a:ea typeface="Times New Roman"/>
              <a:cs typeface="Times New Roman"/>
              <a:sym typeface="Times New Roman"/>
            </a:endParaRPr>
          </a:p>
        </p:txBody>
      </p:sp>
      <p:sp>
        <p:nvSpPr>
          <p:cNvPr id="73" name="Google Shape;73;p15"/>
          <p:cNvSpPr txBox="1"/>
          <p:nvPr/>
        </p:nvSpPr>
        <p:spPr>
          <a:xfrm>
            <a:off x="311700" y="1222450"/>
            <a:ext cx="8832300" cy="39666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•Life-Saving Impact: Early detection of patient deterioration enables prompt, potentially life-saving interventions.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•Efficient Resource Allocation: Risk stratification (low, medium, high) prioritizes ICU care and optimizes resource use.</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•Multimodal Data Integration: Combines structured data (vitals, labs, history) with unstructured clinical notes for a comprehensive view.</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•Innovative Techniques: Leverages advanced ML &amp; NLP to uncover hidden patterns and predict adverse events.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•Real-World Relevance: Uses the robust, publicly available MIMIC-III dataset to simulate realistic ICU scenarios.</a:t>
            </a:r>
            <a:endParaRPr sz="1800">
              <a:solidFill>
                <a:schemeClr val="dk1"/>
              </a:solidFill>
              <a:latin typeface="Times New Roman"/>
              <a:ea typeface="Times New Roman"/>
              <a:cs typeface="Times New Roman"/>
              <a:sym typeface="Times New Roman"/>
            </a:endParaRPr>
          </a:p>
          <a:p>
            <a:pPr indent="0" lvl="0" marL="0" rtl="0" algn="just">
              <a:lnSpc>
                <a:spcPct val="115000"/>
              </a:lnSpc>
              <a:spcBef>
                <a:spcPts val="0"/>
              </a:spcBef>
              <a:spcAft>
                <a:spcPts val="0"/>
              </a:spcAft>
              <a:buClr>
                <a:schemeClr val="dk1"/>
              </a:buClr>
              <a:buSzPts val="1100"/>
              <a:buFont typeface="Arial"/>
              <a:buNone/>
            </a:pPr>
            <a:r>
              <a:rPr lang="en" sz="1800">
                <a:solidFill>
                  <a:schemeClr val="dk1"/>
                </a:solidFill>
                <a:latin typeface="Times New Roman"/>
                <a:ea typeface="Times New Roman"/>
                <a:cs typeface="Times New Roman"/>
                <a:sym typeface="Times New Roman"/>
              </a:rPr>
              <a:t>•Explainable AI: Enhances clinical decision support through transparent, interpretable models.</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509000"/>
              </a:lnSpc>
              <a:spcBef>
                <a:spcPts val="0"/>
              </a:spcBef>
              <a:spcAft>
                <a:spcPts val="0"/>
              </a:spcAft>
              <a:buNone/>
            </a:pPr>
            <a:r>
              <a:rPr b="1" lang="en" sz="2400">
                <a:solidFill>
                  <a:srgbClr val="2B2C30"/>
                </a:solidFill>
                <a:latin typeface="Times New Roman"/>
                <a:ea typeface="Times New Roman"/>
                <a:cs typeface="Times New Roman"/>
                <a:sym typeface="Times New Roman"/>
              </a:rPr>
              <a:t>SIMILAR APPROACHES</a:t>
            </a:r>
            <a:endParaRPr b="1" sz="2400">
              <a:solidFill>
                <a:srgbClr val="2B2C30"/>
              </a:solidFill>
              <a:latin typeface="Times New Roman"/>
              <a:ea typeface="Times New Roman"/>
              <a:cs typeface="Times New Roman"/>
              <a:sym typeface="Times New Roman"/>
            </a:endParaRPr>
          </a:p>
          <a:p>
            <a:pPr indent="0" lvl="0" marL="0" rtl="0" algn="l">
              <a:spcBef>
                <a:spcPts val="0"/>
              </a:spcBef>
              <a:spcAft>
                <a:spcPts val="0"/>
              </a:spcAft>
              <a:buNone/>
            </a:pPr>
            <a:r>
              <a:t/>
            </a:r>
            <a:endParaRPr sz="2400"/>
          </a:p>
        </p:txBody>
      </p:sp>
      <p:sp>
        <p:nvSpPr>
          <p:cNvPr id="79" name="Google Shape;79;p16"/>
          <p:cNvSpPr txBox="1"/>
          <p:nvPr>
            <p:ph idx="1" type="body"/>
          </p:nvPr>
        </p:nvSpPr>
        <p:spPr>
          <a:xfrm>
            <a:off x="402600" y="1222450"/>
            <a:ext cx="8205300" cy="3321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2300">
                <a:solidFill>
                  <a:srgbClr val="2B2C30"/>
                </a:solidFill>
                <a:latin typeface="Times New Roman"/>
                <a:ea typeface="Times New Roman"/>
                <a:cs typeface="Times New Roman"/>
                <a:sym typeface="Times New Roman"/>
              </a:rPr>
              <a:t>E</a:t>
            </a:r>
            <a:r>
              <a:rPr b="1" lang="en" sz="1900">
                <a:solidFill>
                  <a:srgbClr val="2B2C30"/>
                </a:solidFill>
                <a:latin typeface="Times New Roman"/>
                <a:ea typeface="Times New Roman"/>
                <a:cs typeface="Times New Roman"/>
                <a:sym typeface="Times New Roman"/>
              </a:rPr>
              <a:t>xisting ML models for ICU predictions:</a:t>
            </a:r>
            <a:endParaRPr b="1" sz="19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a:t>
            </a:r>
            <a:r>
              <a:rPr lang="en" sz="1900">
                <a:solidFill>
                  <a:srgbClr val="2B2C30"/>
                </a:solidFill>
                <a:latin typeface="Times New Roman"/>
                <a:ea typeface="Times New Roman"/>
                <a:cs typeface="Times New Roman"/>
                <a:sym typeface="Times New Roman"/>
              </a:rPr>
              <a:t>Mortality prediction using logistic regression, decision trees.</a:t>
            </a:r>
            <a:endParaRPr sz="19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a:t>
            </a:r>
            <a:r>
              <a:rPr lang="en" sz="1900">
                <a:solidFill>
                  <a:srgbClr val="2B2C30"/>
                </a:solidFill>
                <a:latin typeface="Times New Roman"/>
                <a:ea typeface="Times New Roman"/>
                <a:cs typeface="Times New Roman"/>
                <a:sym typeface="Times New Roman"/>
              </a:rPr>
              <a:t>ICU length-of-stay forecasting using time-series analysis.</a:t>
            </a:r>
            <a:endParaRPr sz="19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a:t>
            </a:r>
            <a:r>
              <a:rPr lang="en" sz="1900">
                <a:solidFill>
                  <a:srgbClr val="2B2C30"/>
                </a:solidFill>
                <a:latin typeface="Times New Roman"/>
                <a:ea typeface="Times New Roman"/>
                <a:cs typeface="Times New Roman"/>
                <a:sym typeface="Times New Roman"/>
              </a:rPr>
              <a:t>NLP for clinical notes using TF-IDF, LDA, transformers (BERT).</a:t>
            </a:r>
            <a:endParaRPr sz="19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b="1" lang="en" sz="1900">
                <a:solidFill>
                  <a:srgbClr val="2B2C30"/>
                </a:solidFill>
                <a:latin typeface="Times New Roman"/>
                <a:ea typeface="Times New Roman"/>
                <a:cs typeface="Times New Roman"/>
                <a:sym typeface="Times New Roman"/>
              </a:rPr>
              <a:t>What’s Missing?</a:t>
            </a:r>
            <a:endParaRPr b="1" sz="19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a:t>
            </a:r>
            <a:r>
              <a:rPr lang="en" sz="1900">
                <a:solidFill>
                  <a:srgbClr val="2B2C30"/>
                </a:solidFill>
                <a:latin typeface="Times New Roman"/>
                <a:ea typeface="Times New Roman"/>
                <a:cs typeface="Times New Roman"/>
                <a:sym typeface="Times New Roman"/>
              </a:rPr>
              <a:t>Lack of real-time patient risk prediction.</a:t>
            </a:r>
            <a:endParaRPr sz="19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a:t>
            </a:r>
            <a:r>
              <a:rPr lang="en" sz="1900">
                <a:solidFill>
                  <a:srgbClr val="2B2C30"/>
                </a:solidFill>
                <a:latin typeface="Times New Roman"/>
                <a:ea typeface="Times New Roman"/>
                <a:cs typeface="Times New Roman"/>
                <a:sym typeface="Times New Roman"/>
              </a:rPr>
              <a:t>Minimal integration of multimodal data (structured + unstructured).</a:t>
            </a:r>
            <a:endParaRPr sz="19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900">
                <a:solidFill>
                  <a:schemeClr val="dk1"/>
                </a:solidFill>
                <a:latin typeface="Times New Roman"/>
                <a:ea typeface="Times New Roman"/>
                <a:cs typeface="Times New Roman"/>
                <a:sym typeface="Times New Roman"/>
              </a:rPr>
              <a:t>•</a:t>
            </a:r>
            <a:r>
              <a:rPr lang="en" sz="1900">
                <a:solidFill>
                  <a:srgbClr val="2B2C30"/>
                </a:solidFill>
                <a:latin typeface="Times New Roman"/>
                <a:ea typeface="Times New Roman"/>
                <a:cs typeface="Times New Roman"/>
                <a:sym typeface="Times New Roman"/>
              </a:rPr>
              <a:t>Explainability and interpretability of AI-driven decisions.</a:t>
            </a:r>
            <a:endParaRPr sz="19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1600"/>
              </a:spcAft>
              <a:buNone/>
            </a:pPr>
            <a:r>
              <a:t/>
            </a:r>
            <a:endParaRPr sz="10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509000"/>
              </a:lnSpc>
              <a:spcBef>
                <a:spcPts val="0"/>
              </a:spcBef>
              <a:spcAft>
                <a:spcPts val="0"/>
              </a:spcAft>
              <a:buClr>
                <a:schemeClr val="dk1"/>
              </a:buClr>
              <a:buSzPts val="1100"/>
              <a:buFont typeface="Arial"/>
              <a:buNone/>
            </a:pPr>
            <a:r>
              <a:rPr b="1" lang="en" sz="2600">
                <a:solidFill>
                  <a:srgbClr val="2B2C30"/>
                </a:solidFill>
                <a:latin typeface="Times New Roman"/>
                <a:ea typeface="Times New Roman"/>
                <a:cs typeface="Times New Roman"/>
                <a:sym typeface="Times New Roman"/>
              </a:rPr>
              <a:t>LITERATURE REVIEW</a:t>
            </a:r>
            <a:endParaRPr b="1" sz="2600">
              <a:solidFill>
                <a:srgbClr val="2B2C30"/>
              </a:solidFill>
              <a:latin typeface="Times New Roman"/>
              <a:ea typeface="Times New Roman"/>
              <a:cs typeface="Times New Roman"/>
              <a:sym typeface="Times New Roman"/>
            </a:endParaRPr>
          </a:p>
          <a:p>
            <a:pPr indent="0" lvl="0" marL="0" rtl="0" algn="l">
              <a:spcBef>
                <a:spcPts val="0"/>
              </a:spcBef>
              <a:spcAft>
                <a:spcPts val="0"/>
              </a:spcAft>
              <a:buNone/>
            </a:pPr>
            <a:r>
              <a:t/>
            </a:r>
            <a:endParaRPr sz="2600"/>
          </a:p>
        </p:txBody>
      </p:sp>
      <p:sp>
        <p:nvSpPr>
          <p:cNvPr id="85" name="Google Shape;85;p17"/>
          <p:cNvSpPr txBox="1"/>
          <p:nvPr>
            <p:ph idx="1" type="body"/>
          </p:nvPr>
        </p:nvSpPr>
        <p:spPr>
          <a:xfrm>
            <a:off x="358525" y="1017025"/>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Key Studies &amp; Findings</a:t>
            </a:r>
            <a:endParaRPr b="1"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600">
                <a:solidFill>
                  <a:schemeClr val="dk1"/>
                </a:solidFill>
                <a:latin typeface="Times New Roman"/>
                <a:ea typeface="Times New Roman"/>
                <a:cs typeface="Times New Roman"/>
                <a:sym typeface="Times New Roman"/>
              </a:rPr>
              <a:t> </a:t>
            </a:r>
            <a:r>
              <a:rPr b="1" lang="en" sz="1600">
                <a:solidFill>
                  <a:schemeClr val="dk1"/>
                </a:solidFill>
                <a:latin typeface="Times New Roman"/>
                <a:ea typeface="Times New Roman"/>
                <a:cs typeface="Times New Roman"/>
                <a:sym typeface="Times New Roman"/>
              </a:rPr>
              <a:t>MIMIC-IV Mortality Prediction (ZHAW) &amp; MIMIC-III Analysis (Frontiers)</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Utilized statistical models (correlation analysis, logistic regression) to predict ICU mortality.</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Identified key risk factors influencing patient survival.</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Combined machine learning techniques with clinical knowledge for decision-making.</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latin typeface="Times New Roman"/>
                <a:ea typeface="Times New Roman"/>
                <a:cs typeface="Times New Roman"/>
                <a:sym typeface="Times New Roman"/>
              </a:rPr>
              <a:t>Developed ICU mortality prediction models, specifically for thoracic fracture patients (MIMIC-III).</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Limitations</a:t>
            </a:r>
            <a:br>
              <a:rPr b="1"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 </a:t>
            </a:r>
            <a:r>
              <a:rPr b="1" lang="en" sz="1600">
                <a:solidFill>
                  <a:schemeClr val="dk1"/>
                </a:solidFill>
                <a:latin typeface="Times New Roman"/>
                <a:ea typeface="Times New Roman"/>
                <a:cs typeface="Times New Roman"/>
                <a:sym typeface="Times New Roman"/>
              </a:rPr>
              <a:t>Limited deep learning integration</a:t>
            </a:r>
            <a:r>
              <a:rPr lang="en" sz="1600">
                <a:solidFill>
                  <a:schemeClr val="dk1"/>
                </a:solidFill>
                <a:latin typeface="Times New Roman"/>
                <a:ea typeface="Times New Roman"/>
                <a:cs typeface="Times New Roman"/>
                <a:sym typeface="Times New Roman"/>
              </a:rPr>
              <a:t> for enhanced accuracy</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 </a:t>
            </a:r>
            <a:r>
              <a:rPr b="1" lang="en" sz="1600">
                <a:solidFill>
                  <a:schemeClr val="dk1"/>
                </a:solidFill>
                <a:latin typeface="Times New Roman"/>
                <a:ea typeface="Times New Roman"/>
                <a:cs typeface="Times New Roman"/>
                <a:sym typeface="Times New Roman"/>
              </a:rPr>
              <a:t>No NLP-based analysis</a:t>
            </a:r>
            <a:r>
              <a:rPr lang="en" sz="1600">
                <a:solidFill>
                  <a:schemeClr val="dk1"/>
                </a:solidFill>
                <a:latin typeface="Times New Roman"/>
                <a:ea typeface="Times New Roman"/>
                <a:cs typeface="Times New Roman"/>
                <a:sym typeface="Times New Roman"/>
              </a:rPr>
              <a:t> of unstructured clinical notes.</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 </a:t>
            </a:r>
            <a:r>
              <a:rPr b="1" lang="en" sz="1600">
                <a:solidFill>
                  <a:schemeClr val="dk1"/>
                </a:solidFill>
                <a:latin typeface="Times New Roman"/>
                <a:ea typeface="Times New Roman"/>
                <a:cs typeface="Times New Roman"/>
                <a:sym typeface="Times New Roman"/>
              </a:rPr>
              <a:t>Scope restrictions</a:t>
            </a:r>
            <a:r>
              <a:rPr lang="en" sz="1600">
                <a:solidFill>
                  <a:schemeClr val="dk1"/>
                </a:solidFill>
                <a:latin typeface="Times New Roman"/>
                <a:ea typeface="Times New Roman"/>
                <a:cs typeface="Times New Roman"/>
                <a:sym typeface="Times New Roman"/>
              </a:rPr>
              <a:t> (e.g., MIMIC-III study focused only on thoracic fractures).</a:t>
            </a:r>
            <a:br>
              <a:rPr lang="en" sz="1600">
                <a:solidFill>
                  <a:schemeClr val="dk1"/>
                </a:solidFill>
                <a:latin typeface="Times New Roman"/>
                <a:ea typeface="Times New Roman"/>
                <a:cs typeface="Times New Roman"/>
                <a:sym typeface="Times New Roman"/>
              </a:rPr>
            </a:br>
            <a:r>
              <a:rPr lang="en" sz="1600">
                <a:solidFill>
                  <a:schemeClr val="dk1"/>
                </a:solidFill>
                <a:latin typeface="Times New Roman"/>
                <a:ea typeface="Times New Roman"/>
                <a:cs typeface="Times New Roman"/>
                <a:sym typeface="Times New Roman"/>
              </a:rPr>
              <a:t>This combined analysis highlights the strengths and gaps in existing ICU mortality prediction models.</a:t>
            </a:r>
            <a:endParaRPr sz="1600">
              <a:solidFill>
                <a:schemeClr val="dk1"/>
              </a:solidFill>
              <a:latin typeface="Times New Roman"/>
              <a:ea typeface="Times New Roman"/>
              <a:cs typeface="Times New Roman"/>
              <a:sym typeface="Times New Roman"/>
            </a:endParaRPr>
          </a:p>
          <a:p>
            <a:pPr indent="0" lvl="0" marL="12700" rtl="0" algn="l">
              <a:lnSpc>
                <a:spcPct val="115000"/>
              </a:lnSpc>
              <a:spcBef>
                <a:spcPts val="200"/>
              </a:spcBef>
              <a:spcAft>
                <a:spcPts val="0"/>
              </a:spcAft>
              <a:buClr>
                <a:schemeClr val="dk1"/>
              </a:buClr>
              <a:buSzPts val="1100"/>
              <a:buFont typeface="Arial"/>
              <a:buNone/>
            </a:pPr>
            <a:r>
              <a:t/>
            </a:r>
            <a:endParaRPr b="1" sz="12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16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450700" y="5772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solidFill>
                  <a:srgbClr val="2B2C30"/>
                </a:solidFill>
                <a:latin typeface="Times New Roman"/>
                <a:ea typeface="Times New Roman"/>
                <a:cs typeface="Times New Roman"/>
                <a:sym typeface="Times New Roman"/>
              </a:rPr>
              <a:t>SUMMARY OF WHAT OTHERS HAVE DONE</a:t>
            </a:r>
            <a:endParaRPr b="1" sz="2500">
              <a:solidFill>
                <a:srgbClr val="2B2C30"/>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2400">
              <a:latin typeface="Times New Roman"/>
              <a:ea typeface="Times New Roman"/>
              <a:cs typeface="Times New Roman"/>
              <a:sym typeface="Times New Roman"/>
            </a:endParaRPr>
          </a:p>
        </p:txBody>
      </p:sp>
      <p:sp>
        <p:nvSpPr>
          <p:cNvPr id="91" name="Google Shape;91;p18"/>
          <p:cNvSpPr txBox="1"/>
          <p:nvPr>
            <p:ph idx="1" type="body"/>
          </p:nvPr>
        </p:nvSpPr>
        <p:spPr>
          <a:xfrm>
            <a:off x="579375" y="1250800"/>
            <a:ext cx="7683600" cy="3033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b="1" lang="en">
                <a:solidFill>
                  <a:srgbClr val="2B2C30"/>
                </a:solidFill>
                <a:latin typeface="Times New Roman"/>
                <a:ea typeface="Times New Roman"/>
                <a:cs typeface="Times New Roman"/>
                <a:sym typeface="Times New Roman"/>
              </a:rPr>
              <a:t>Feature Selection Methods Used:</a:t>
            </a:r>
            <a:r>
              <a:rPr lang="en">
                <a:solidFill>
                  <a:srgbClr val="2B2C30"/>
                </a:solidFill>
                <a:latin typeface="Times New Roman"/>
                <a:ea typeface="Times New Roman"/>
                <a:cs typeface="Times New Roman"/>
                <a:sym typeface="Times New Roman"/>
              </a:rPr>
              <a:t> PCA, RFE, LASSO.</a:t>
            </a:r>
            <a:endParaRPr>
              <a:solidFill>
                <a:srgbClr val="2B2C3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
                <a:solidFill>
                  <a:srgbClr val="2B2C30"/>
                </a:solidFill>
                <a:latin typeface="Times New Roman"/>
                <a:ea typeface="Times New Roman"/>
                <a:cs typeface="Times New Roman"/>
                <a:sym typeface="Times New Roman"/>
              </a:rPr>
              <a:t>ML Models Applied: </a:t>
            </a:r>
            <a:r>
              <a:rPr lang="en">
                <a:solidFill>
                  <a:srgbClr val="2B2C30"/>
                </a:solidFill>
                <a:latin typeface="Times New Roman"/>
                <a:ea typeface="Times New Roman"/>
                <a:cs typeface="Times New Roman"/>
                <a:sym typeface="Times New Roman"/>
              </a:rPr>
              <a:t>Logistic Regression, SVM, Decision Trees.</a:t>
            </a:r>
            <a:endParaRPr>
              <a:solidFill>
                <a:srgbClr val="2B2C30"/>
              </a:solidFill>
              <a:latin typeface="Times New Roman"/>
              <a:ea typeface="Times New Roman"/>
              <a:cs typeface="Times New Roman"/>
              <a:sym typeface="Times New Roman"/>
            </a:endParaRPr>
          </a:p>
          <a:p>
            <a:pPr indent="0" lvl="0" marL="0" rtl="0" algn="l">
              <a:lnSpc>
                <a:spcPct val="150000"/>
              </a:lnSpc>
              <a:spcBef>
                <a:spcPts val="0"/>
              </a:spcBef>
              <a:spcAft>
                <a:spcPts val="0"/>
              </a:spcAft>
              <a:buClr>
                <a:schemeClr val="dk1"/>
              </a:buClr>
              <a:buSzPts val="1100"/>
              <a:buFont typeface="Arial"/>
              <a:buNone/>
            </a:pPr>
            <a:r>
              <a:rPr b="1" lang="en">
                <a:solidFill>
                  <a:srgbClr val="2B2C30"/>
                </a:solidFill>
                <a:latin typeface="Times New Roman"/>
                <a:ea typeface="Times New Roman"/>
                <a:cs typeface="Times New Roman"/>
                <a:sym typeface="Times New Roman"/>
              </a:rPr>
              <a:t>Key Limitations in Past Studies:</a:t>
            </a:r>
            <a:endParaRPr b="1">
              <a:solidFill>
                <a:srgbClr val="2B2C3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B2C30"/>
              </a:buClr>
              <a:buSzPts val="1800"/>
              <a:buFont typeface="Times New Roman"/>
              <a:buChar char="●"/>
            </a:pPr>
            <a:r>
              <a:rPr lang="en">
                <a:solidFill>
                  <a:srgbClr val="2B2C30"/>
                </a:solidFill>
                <a:latin typeface="Times New Roman"/>
                <a:ea typeface="Times New Roman"/>
                <a:cs typeface="Times New Roman"/>
                <a:sym typeface="Times New Roman"/>
              </a:rPr>
              <a:t>Lack of explainability &amp; real-time application.</a:t>
            </a:r>
            <a:endParaRPr>
              <a:solidFill>
                <a:srgbClr val="2B2C3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B2C30"/>
              </a:buClr>
              <a:buSzPts val="1800"/>
              <a:buFont typeface="Times New Roman"/>
              <a:buChar char="●"/>
            </a:pPr>
            <a:r>
              <a:rPr lang="en">
                <a:solidFill>
                  <a:srgbClr val="2B2C30"/>
                </a:solidFill>
                <a:latin typeface="Times New Roman"/>
                <a:ea typeface="Times New Roman"/>
                <a:cs typeface="Times New Roman"/>
                <a:sym typeface="Times New Roman"/>
              </a:rPr>
              <a:t>Minimal NLP integration for clinical notes.</a:t>
            </a:r>
            <a:endParaRPr sz="1900">
              <a:solidFill>
                <a:srgbClr val="2B2C3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Clr>
                <a:srgbClr val="2B2C30"/>
              </a:buClr>
              <a:buSzPts val="1800"/>
              <a:buFont typeface="Times New Roman"/>
              <a:buChar char="●"/>
            </a:pPr>
            <a:r>
              <a:rPr lang="en">
                <a:solidFill>
                  <a:srgbClr val="2B2C30"/>
                </a:solidFill>
                <a:latin typeface="Times New Roman"/>
                <a:ea typeface="Times New Roman"/>
                <a:cs typeface="Times New Roman"/>
                <a:sym typeface="Times New Roman"/>
              </a:rPr>
              <a:t>No multimodal patient data fusion.</a:t>
            </a:r>
            <a:endParaRPr>
              <a:solidFill>
                <a:srgbClr val="2B2C30"/>
              </a:solidFill>
              <a:latin typeface="Times New Roman"/>
              <a:ea typeface="Times New Roman"/>
              <a:cs typeface="Times New Roman"/>
              <a:sym typeface="Times New Roman"/>
            </a:endParaRPr>
          </a:p>
          <a:p>
            <a:pPr indent="0" lvl="0" marL="0" rtl="0" algn="l">
              <a:lnSpc>
                <a:spcPct val="150000"/>
              </a:lnSpc>
              <a:spcBef>
                <a:spcPts val="0"/>
              </a:spcBef>
              <a:spcAft>
                <a:spcPts val="16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0" y="4765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OUR PROJECT</a:t>
            </a:r>
            <a:endParaRPr b="1">
              <a:latin typeface="Times New Roman"/>
              <a:ea typeface="Times New Roman"/>
              <a:cs typeface="Times New Roman"/>
              <a:sym typeface="Times New Roman"/>
            </a:endParaRPr>
          </a:p>
        </p:txBody>
      </p:sp>
      <p:sp>
        <p:nvSpPr>
          <p:cNvPr id="97" name="Google Shape;97;p19"/>
          <p:cNvSpPr txBox="1"/>
          <p:nvPr/>
        </p:nvSpPr>
        <p:spPr>
          <a:xfrm>
            <a:off x="268375" y="950375"/>
            <a:ext cx="8774700" cy="4395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 sz="1600">
                <a:latin typeface="Times New Roman"/>
                <a:ea typeface="Times New Roman"/>
                <a:cs typeface="Times New Roman"/>
                <a:sym typeface="Times New Roman"/>
              </a:rPr>
              <a:t>What are we doing?</a:t>
            </a:r>
            <a:endParaRPr b="1"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Predict patient deterioration early by analyzing vital signs, lab results, and medical  history.</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⁠Classify patients into risk levels (low, medium, high) to prioritize critical cases and optimize resource allocation.</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Extract insights from clinical notes using advanced NLP techniques to uncover hidden patterns and improve decision-making.</a:t>
            </a:r>
            <a:endParaRPr sz="1600">
              <a:latin typeface="Times New Roman"/>
              <a:ea typeface="Times New Roman"/>
              <a:cs typeface="Times New Roman"/>
              <a:sym typeface="Times New Roman"/>
            </a:endParaRPr>
          </a:p>
          <a:p>
            <a:pPr indent="-330200" lvl="0" marL="457200" rtl="0" algn="l">
              <a:lnSpc>
                <a:spcPct val="115000"/>
              </a:lnSpc>
              <a:spcBef>
                <a:spcPts val="0"/>
              </a:spcBef>
              <a:spcAft>
                <a:spcPts val="0"/>
              </a:spcAft>
              <a:buSzPts val="1600"/>
              <a:buFont typeface="Times New Roman"/>
              <a:buChar char="●"/>
            </a:pPr>
            <a:r>
              <a:rPr lang="en" sz="1600">
                <a:latin typeface="Times New Roman"/>
                <a:ea typeface="Times New Roman"/>
                <a:cs typeface="Times New Roman"/>
                <a:sym typeface="Times New Roman"/>
              </a:rPr>
              <a:t>⁠Analyze longitudinal trends in patient data to detect potential complications before they become critical.</a:t>
            </a:r>
            <a:endParaRPr sz="16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600">
                <a:solidFill>
                  <a:schemeClr val="dk1"/>
                </a:solidFill>
                <a:latin typeface="Times New Roman"/>
                <a:ea typeface="Times New Roman"/>
                <a:cs typeface="Times New Roman"/>
                <a:sym typeface="Times New Roman"/>
              </a:rPr>
              <a:t>Improvement over previous studies:</a:t>
            </a:r>
            <a:endParaRPr b="1"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Multimodal Data Integration</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Advanced NLP Techniques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Real-Time Prediction &amp; Alerts</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Enhanced Mortality &amp; Risk Stratification</a:t>
            </a:r>
            <a:endParaRPr sz="1600">
              <a:solidFill>
                <a:schemeClr val="dk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Explainable AI for Decision Support</a:t>
            </a:r>
            <a:endParaRPr sz="16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Times New Roman"/>
                <a:ea typeface="Times New Roman"/>
                <a:cs typeface="Times New Roman"/>
                <a:sym typeface="Times New Roman"/>
              </a:rPr>
              <a:t>DATASET OVERVIEW</a:t>
            </a:r>
            <a:endParaRPr sz="2600">
              <a:latin typeface="Times New Roman"/>
              <a:ea typeface="Times New Roman"/>
              <a:cs typeface="Times New Roman"/>
              <a:sym typeface="Times New Roman"/>
            </a:endParaRPr>
          </a:p>
        </p:txBody>
      </p:sp>
      <p:sp>
        <p:nvSpPr>
          <p:cNvPr id="103" name="Google Shape;103;p20"/>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MIMIC-III Dataset</a:t>
            </a:r>
            <a:endParaRPr b="1" sz="130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•ICU patient records from real-world hospitals.</a:t>
            </a:r>
            <a:endParaRPr sz="130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•Structured Data: Vitals, lab results, medications, diagnoses.</a:t>
            </a:r>
            <a:endParaRPr sz="130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•Unstructured Data: Clinical notes, discharge summaries.</a:t>
            </a:r>
            <a:endParaRPr sz="130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•Kaggle Link:</a:t>
            </a:r>
            <a:r>
              <a:rPr lang="en" sz="1300" u="sng">
                <a:solidFill>
                  <a:schemeClr val="hlink"/>
                </a:solidFill>
                <a:latin typeface="Times New Roman"/>
                <a:ea typeface="Times New Roman"/>
                <a:cs typeface="Times New Roman"/>
                <a:sym typeface="Times New Roman"/>
                <a:hlinkClick r:id="rId3"/>
              </a:rPr>
              <a:t> https://www.kaggle.com/datasets/asjad99/mimiciii/data</a:t>
            </a:r>
            <a:endParaRPr sz="1300" u="sng">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•Size: 100 MB</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b="1" lang="en" sz="1300">
                <a:solidFill>
                  <a:schemeClr val="dk1"/>
                </a:solidFill>
                <a:latin typeface="Times New Roman"/>
                <a:ea typeface="Times New Roman"/>
                <a:cs typeface="Times New Roman"/>
                <a:sym typeface="Times New Roman"/>
              </a:rPr>
              <a:t>KEY STATISTICS</a:t>
            </a:r>
            <a:endParaRPr b="1" sz="130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•Number of Instances/Samples: The dataset includes information on 46,520 unique patients, encompassing 58,976 hospital admissions.</a:t>
            </a:r>
            <a:endParaRPr sz="130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•Number of Raw Attributes: Data is organized into 26 tables, comprising a total of 324 distinct attributes.</a:t>
            </a:r>
            <a:endParaRPr sz="1300">
              <a:solidFill>
                <a:schemeClr val="dk1"/>
              </a:solidFill>
              <a:latin typeface="Times New Roman"/>
              <a:ea typeface="Times New Roman"/>
              <a:cs typeface="Times New Roman"/>
              <a:sym typeface="Times New Roman"/>
            </a:endParaRPr>
          </a:p>
          <a:p>
            <a:pPr indent="0" lvl="0" marL="12700" rtl="0" algn="l">
              <a:lnSpc>
                <a:spcPct val="115000"/>
              </a:lnSpc>
              <a:spcBef>
                <a:spcPts val="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•Number of Features: The dataset contains 112,000 clinical reports, with each report averaging 709.3 tokens in length. These reports are annotated with 1,159 top-level ICD-9 codes, with each report assigned an average of 7.6 codes.</a:t>
            </a:r>
            <a:endParaRPr sz="13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160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Times New Roman"/>
                <a:ea typeface="Times New Roman"/>
                <a:cs typeface="Times New Roman"/>
                <a:sym typeface="Times New Roman"/>
              </a:rPr>
              <a:t>DATA CLEANING</a:t>
            </a:r>
            <a:endParaRPr b="1">
              <a:latin typeface="Times New Roman"/>
              <a:ea typeface="Times New Roman"/>
              <a:cs typeface="Times New Roman"/>
              <a:sym typeface="Times New Roman"/>
            </a:endParaRPr>
          </a:p>
        </p:txBody>
      </p:sp>
      <p:sp>
        <p:nvSpPr>
          <p:cNvPr id="109" name="Google Shape;109;p2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110" name="Google Shape;110;p21"/>
          <p:cNvPicPr preferRelativeResize="0"/>
          <p:nvPr/>
        </p:nvPicPr>
        <p:blipFill>
          <a:blip r:embed="rId3">
            <a:alphaModFix/>
          </a:blip>
          <a:stretch>
            <a:fillRect/>
          </a:stretch>
        </p:blipFill>
        <p:spPr>
          <a:xfrm>
            <a:off x="546875" y="1418400"/>
            <a:ext cx="2258599" cy="1319800"/>
          </a:xfrm>
          <a:prstGeom prst="rect">
            <a:avLst/>
          </a:prstGeom>
          <a:noFill/>
          <a:ln>
            <a:noFill/>
          </a:ln>
        </p:spPr>
      </p:pic>
      <p:pic>
        <p:nvPicPr>
          <p:cNvPr id="111" name="Google Shape;111;p21"/>
          <p:cNvPicPr preferRelativeResize="0"/>
          <p:nvPr/>
        </p:nvPicPr>
        <p:blipFill>
          <a:blip r:embed="rId4">
            <a:alphaModFix/>
          </a:blip>
          <a:stretch>
            <a:fillRect/>
          </a:stretch>
        </p:blipFill>
        <p:spPr>
          <a:xfrm>
            <a:off x="3691550" y="1396655"/>
            <a:ext cx="1915851" cy="1449090"/>
          </a:xfrm>
          <a:prstGeom prst="rect">
            <a:avLst/>
          </a:prstGeom>
          <a:noFill/>
          <a:ln>
            <a:noFill/>
          </a:ln>
        </p:spPr>
      </p:pic>
      <p:pic>
        <p:nvPicPr>
          <p:cNvPr id="112" name="Google Shape;112;p21"/>
          <p:cNvPicPr preferRelativeResize="0"/>
          <p:nvPr/>
        </p:nvPicPr>
        <p:blipFill>
          <a:blip r:embed="rId5">
            <a:alphaModFix/>
          </a:blip>
          <a:stretch>
            <a:fillRect/>
          </a:stretch>
        </p:blipFill>
        <p:spPr>
          <a:xfrm>
            <a:off x="479674" y="3212300"/>
            <a:ext cx="2393024" cy="1592275"/>
          </a:xfrm>
          <a:prstGeom prst="rect">
            <a:avLst/>
          </a:prstGeom>
          <a:noFill/>
          <a:ln>
            <a:noFill/>
          </a:ln>
        </p:spPr>
      </p:pic>
      <p:pic>
        <p:nvPicPr>
          <p:cNvPr id="113" name="Google Shape;113;p21"/>
          <p:cNvPicPr preferRelativeResize="0"/>
          <p:nvPr/>
        </p:nvPicPr>
        <p:blipFill>
          <a:blip r:embed="rId6">
            <a:alphaModFix/>
          </a:blip>
          <a:stretch>
            <a:fillRect/>
          </a:stretch>
        </p:blipFill>
        <p:spPr>
          <a:xfrm>
            <a:off x="3621500" y="3230449"/>
            <a:ext cx="2393026" cy="1555978"/>
          </a:xfrm>
          <a:prstGeom prst="rect">
            <a:avLst/>
          </a:prstGeom>
          <a:noFill/>
          <a:ln>
            <a:noFill/>
          </a:ln>
        </p:spPr>
      </p:pic>
      <p:pic>
        <p:nvPicPr>
          <p:cNvPr id="114" name="Google Shape;114;p21"/>
          <p:cNvPicPr preferRelativeResize="0"/>
          <p:nvPr/>
        </p:nvPicPr>
        <p:blipFill>
          <a:blip r:embed="rId7">
            <a:alphaModFix/>
          </a:blip>
          <a:stretch>
            <a:fillRect/>
          </a:stretch>
        </p:blipFill>
        <p:spPr>
          <a:xfrm>
            <a:off x="6575411" y="1353750"/>
            <a:ext cx="2322228" cy="1449101"/>
          </a:xfrm>
          <a:prstGeom prst="rect">
            <a:avLst/>
          </a:prstGeom>
          <a:noFill/>
          <a:ln>
            <a:noFill/>
          </a:ln>
        </p:spPr>
      </p:pic>
      <p:pic>
        <p:nvPicPr>
          <p:cNvPr id="115" name="Google Shape;115;p21"/>
          <p:cNvPicPr preferRelativeResize="0"/>
          <p:nvPr/>
        </p:nvPicPr>
        <p:blipFill>
          <a:blip r:embed="rId8">
            <a:alphaModFix/>
          </a:blip>
          <a:stretch>
            <a:fillRect/>
          </a:stretch>
        </p:blipFill>
        <p:spPr>
          <a:xfrm>
            <a:off x="6972725" y="2989663"/>
            <a:ext cx="1651199" cy="2037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