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9"/>
  </p:normalViewPr>
  <p:slideViewPr>
    <p:cSldViewPr snapToGrid="0">
      <p:cViewPr varScale="1">
        <p:scale>
          <a:sx n="137" d="100"/>
          <a:sy n="137" d="100"/>
        </p:scale>
        <p:origin x="92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3ef232394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3ef232394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3ef232394c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3ef232394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3ef232394c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3ef232394c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3ef232394c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3ef232394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3ef232394c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3ef232394c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3ef232394c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3ef232394c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3ef232394c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3ef232394c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3ef232394c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3ef232394c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f232394c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f232394c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7306350" y="577350"/>
            <a:ext cx="1571625" cy="914400"/>
          </a:xfrm>
          <a:prstGeom prst="rect">
            <a:avLst/>
          </a:prstGeom>
          <a:noFill/>
          <a:ln>
            <a:noFill/>
          </a:ln>
        </p:spPr>
      </p:pic>
      <p:sp>
        <p:nvSpPr>
          <p:cNvPr id="87" name="Google Shape;87;p13"/>
          <p:cNvSpPr txBox="1"/>
          <p:nvPr/>
        </p:nvSpPr>
        <p:spPr>
          <a:xfrm>
            <a:off x="689575" y="1661750"/>
            <a:ext cx="8038500" cy="945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300" b="1">
                <a:solidFill>
                  <a:schemeClr val="dk2"/>
                </a:solidFill>
                <a:latin typeface="Times New Roman"/>
                <a:ea typeface="Times New Roman"/>
                <a:cs typeface="Times New Roman"/>
                <a:sym typeface="Times New Roman"/>
              </a:rPr>
              <a:t>LEVERAGING GENERATIVE AI TO ENSURE MDR COMPLIANCE IN  MEDICAL DEVICE DEVELOPMENT</a:t>
            </a:r>
            <a:endParaRPr sz="2300" b="1">
              <a:solidFill>
                <a:schemeClr val="dk2"/>
              </a:solidFill>
              <a:latin typeface="Times New Roman"/>
              <a:ea typeface="Times New Roman"/>
              <a:cs typeface="Times New Roman"/>
              <a:sym typeface="Times New Roman"/>
            </a:endParaRPr>
          </a:p>
        </p:txBody>
      </p:sp>
      <p:sp>
        <p:nvSpPr>
          <p:cNvPr id="88" name="Google Shape;88;p13"/>
          <p:cNvSpPr txBox="1"/>
          <p:nvPr/>
        </p:nvSpPr>
        <p:spPr>
          <a:xfrm>
            <a:off x="304800" y="304800"/>
            <a:ext cx="3000000" cy="415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500">
              <a:solidFill>
                <a:schemeClr val="dk2"/>
              </a:solidFill>
              <a:latin typeface="Times New Roman"/>
              <a:ea typeface="Times New Roman"/>
              <a:cs typeface="Times New Roman"/>
              <a:sym typeface="Times New Roman"/>
            </a:endParaRPr>
          </a:p>
        </p:txBody>
      </p:sp>
      <p:sp>
        <p:nvSpPr>
          <p:cNvPr id="89" name="Google Shape;89;p13"/>
          <p:cNvSpPr txBox="1"/>
          <p:nvPr/>
        </p:nvSpPr>
        <p:spPr>
          <a:xfrm>
            <a:off x="486100" y="4182625"/>
            <a:ext cx="8682000" cy="61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b="1">
                <a:solidFill>
                  <a:schemeClr val="dk2"/>
                </a:solidFill>
                <a:latin typeface="Times New Roman"/>
                <a:ea typeface="Times New Roman"/>
                <a:cs typeface="Times New Roman"/>
                <a:sym typeface="Times New Roman"/>
              </a:rPr>
              <a:t>Sharanya Adiga (s0585849)</a:t>
            </a:r>
            <a:endParaRPr sz="1500" b="1">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8" name="Google Shape;148;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9" name="Google Shape;149;p22" title="1.png"/>
          <p:cNvPicPr preferRelativeResize="0"/>
          <p:nvPr/>
        </p:nvPicPr>
        <p:blipFill>
          <a:blip r:embed="rId3">
            <a:alphaModFix amt="21000"/>
          </a:blip>
          <a:stretch>
            <a:fillRect/>
          </a:stretch>
        </p:blipFill>
        <p:spPr>
          <a:xfrm>
            <a:off x="0" y="1255"/>
            <a:ext cx="9144001" cy="5140990"/>
          </a:xfrm>
          <a:prstGeom prst="rect">
            <a:avLst/>
          </a:prstGeom>
          <a:noFill/>
          <a:ln>
            <a:noFill/>
          </a:ln>
        </p:spPr>
      </p:pic>
      <p:sp>
        <p:nvSpPr>
          <p:cNvPr id="150" name="Google Shape;150;p22"/>
          <p:cNvSpPr txBox="1"/>
          <p:nvPr/>
        </p:nvSpPr>
        <p:spPr>
          <a:xfrm>
            <a:off x="2098650" y="1852350"/>
            <a:ext cx="49467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chemeClr val="dk2"/>
                </a:solidFill>
                <a:latin typeface="Times New Roman"/>
                <a:ea typeface="Times New Roman"/>
                <a:cs typeface="Times New Roman"/>
                <a:sym typeface="Times New Roman"/>
              </a:rPr>
              <a:t>THANK YOU!</a:t>
            </a:r>
            <a:endParaRPr sz="5000" b="1">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311875" y="176775"/>
            <a:ext cx="7688100" cy="84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p:txBody>
      </p:sp>
      <p:sp>
        <p:nvSpPr>
          <p:cNvPr id="95" name="Google Shape;95;p14"/>
          <p:cNvSpPr txBox="1">
            <a:spLocks noGrp="1"/>
          </p:cNvSpPr>
          <p:nvPr>
            <p:ph type="subTitle" idx="1"/>
          </p:nvPr>
        </p:nvSpPr>
        <p:spPr>
          <a:xfrm>
            <a:off x="729625" y="1349125"/>
            <a:ext cx="7688100" cy="35121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300">
                <a:solidFill>
                  <a:srgbClr val="000000"/>
                </a:solidFill>
                <a:latin typeface="Times New Roman"/>
                <a:ea typeface="Times New Roman"/>
                <a:cs typeface="Times New Roman"/>
                <a:sym typeface="Times New Roman"/>
              </a:rPr>
              <a:t>🩺 </a:t>
            </a:r>
            <a:r>
              <a:rPr lang="en" sz="1300" b="1">
                <a:solidFill>
                  <a:srgbClr val="000000"/>
                </a:solidFill>
                <a:latin typeface="Times New Roman"/>
                <a:ea typeface="Times New Roman"/>
                <a:cs typeface="Times New Roman"/>
                <a:sym typeface="Times New Roman"/>
              </a:rPr>
              <a:t>Background</a:t>
            </a:r>
            <a:endParaRPr sz="1300" b="1">
              <a:solidFill>
                <a:srgbClr val="000000"/>
              </a:solidFill>
              <a:latin typeface="Times New Roman"/>
              <a:ea typeface="Times New Roman"/>
              <a:cs typeface="Times New Roman"/>
              <a:sym typeface="Times New Roman"/>
            </a:endParaRPr>
          </a:p>
          <a:p>
            <a:pPr marL="457200" lvl="0" indent="-311150" algn="l" rtl="0">
              <a:lnSpc>
                <a:spcPct val="115000"/>
              </a:lnSpc>
              <a:spcBef>
                <a:spcPts val="1200"/>
              </a:spcBef>
              <a:spcAft>
                <a:spcPts val="0"/>
              </a:spcAft>
              <a:buClr>
                <a:srgbClr val="000000"/>
              </a:buClr>
              <a:buSzPts val="1300"/>
              <a:buFont typeface="Arial"/>
              <a:buChar char="●"/>
            </a:pPr>
            <a:r>
              <a:rPr lang="en" sz="1300">
                <a:solidFill>
                  <a:srgbClr val="000000"/>
                </a:solidFill>
                <a:latin typeface="Times New Roman"/>
                <a:ea typeface="Times New Roman"/>
                <a:cs typeface="Times New Roman"/>
                <a:sym typeface="Times New Roman"/>
              </a:rPr>
              <a:t>MDR ensures </a:t>
            </a:r>
            <a:r>
              <a:rPr lang="en" sz="1300" b="1">
                <a:solidFill>
                  <a:srgbClr val="000000"/>
                </a:solidFill>
                <a:latin typeface="Times New Roman"/>
                <a:ea typeface="Times New Roman"/>
                <a:cs typeface="Times New Roman"/>
                <a:sym typeface="Times New Roman"/>
              </a:rPr>
              <a:t>safety &amp; compliance</a:t>
            </a:r>
            <a:r>
              <a:rPr lang="en" sz="1300">
                <a:solidFill>
                  <a:srgbClr val="000000"/>
                </a:solidFill>
                <a:latin typeface="Times New Roman"/>
                <a:ea typeface="Times New Roman"/>
                <a:cs typeface="Times New Roman"/>
                <a:sym typeface="Times New Roman"/>
              </a:rPr>
              <a:t> of medical devices.</a:t>
            </a:r>
            <a:endParaRPr sz="1300">
              <a:solidFill>
                <a:srgbClr val="000000"/>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rgbClr val="000000"/>
              </a:buClr>
              <a:buSzPts val="1300"/>
              <a:buFont typeface="Arial"/>
              <a:buChar char="●"/>
            </a:pPr>
            <a:r>
              <a:rPr lang="en" sz="1300">
                <a:solidFill>
                  <a:srgbClr val="000000"/>
                </a:solidFill>
                <a:latin typeface="Times New Roman"/>
                <a:ea typeface="Times New Roman"/>
                <a:cs typeface="Times New Roman"/>
                <a:sym typeface="Times New Roman"/>
              </a:rPr>
              <a:t>Traditional documentation is </a:t>
            </a:r>
            <a:r>
              <a:rPr lang="en" sz="1300" b="1">
                <a:solidFill>
                  <a:srgbClr val="000000"/>
                </a:solidFill>
                <a:latin typeface="Times New Roman"/>
                <a:ea typeface="Times New Roman"/>
                <a:cs typeface="Times New Roman"/>
                <a:sym typeface="Times New Roman"/>
              </a:rPr>
              <a:t>time-consuming &amp; error-prone</a:t>
            </a:r>
            <a:r>
              <a:rPr lang="en" sz="1300">
                <a:solidFill>
                  <a:srgbClr val="000000"/>
                </a:solidFill>
                <a:latin typeface="Times New Roman"/>
                <a:ea typeface="Times New Roman"/>
                <a:cs typeface="Times New Roman"/>
                <a:sym typeface="Times New Roman"/>
              </a:rPr>
              <a:t>.</a:t>
            </a:r>
            <a:endParaRPr sz="13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rgbClr val="000000"/>
                </a:solidFill>
                <a:latin typeface="Times New Roman"/>
                <a:ea typeface="Times New Roman"/>
                <a:cs typeface="Times New Roman"/>
                <a:sym typeface="Times New Roman"/>
              </a:rPr>
              <a:t>🤖 </a:t>
            </a:r>
            <a:r>
              <a:rPr lang="en" sz="1300" b="1">
                <a:solidFill>
                  <a:srgbClr val="000000"/>
                </a:solidFill>
                <a:latin typeface="Times New Roman"/>
                <a:ea typeface="Times New Roman"/>
                <a:cs typeface="Times New Roman"/>
                <a:sym typeface="Times New Roman"/>
              </a:rPr>
              <a:t>AI-Powered Compliance</a:t>
            </a:r>
            <a:endParaRPr sz="1300" b="1">
              <a:solidFill>
                <a:srgbClr val="000000"/>
              </a:solidFill>
              <a:latin typeface="Times New Roman"/>
              <a:ea typeface="Times New Roman"/>
              <a:cs typeface="Times New Roman"/>
              <a:sym typeface="Times New Roman"/>
            </a:endParaRPr>
          </a:p>
          <a:p>
            <a:pPr marL="457200" lvl="0" indent="-311150" algn="l" rtl="0">
              <a:lnSpc>
                <a:spcPct val="115000"/>
              </a:lnSpc>
              <a:spcBef>
                <a:spcPts val="1200"/>
              </a:spcBef>
              <a:spcAft>
                <a:spcPts val="0"/>
              </a:spcAft>
              <a:buClr>
                <a:srgbClr val="000000"/>
              </a:buClr>
              <a:buSzPts val="1300"/>
              <a:buFont typeface="Arial"/>
              <a:buChar char="●"/>
            </a:pPr>
            <a:r>
              <a:rPr lang="en" sz="1300">
                <a:solidFill>
                  <a:srgbClr val="000000"/>
                </a:solidFill>
                <a:latin typeface="Times New Roman"/>
                <a:ea typeface="Times New Roman"/>
                <a:cs typeface="Times New Roman"/>
                <a:sym typeface="Times New Roman"/>
              </a:rPr>
              <a:t>Automated </a:t>
            </a:r>
            <a:r>
              <a:rPr lang="en" sz="1300" b="1">
                <a:solidFill>
                  <a:srgbClr val="000000"/>
                </a:solidFill>
                <a:latin typeface="Times New Roman"/>
                <a:ea typeface="Times New Roman"/>
                <a:cs typeface="Times New Roman"/>
                <a:sym typeface="Times New Roman"/>
              </a:rPr>
              <a:t>document creation &amp; updates</a:t>
            </a:r>
            <a:r>
              <a:rPr lang="en" sz="1300">
                <a:solidFill>
                  <a:srgbClr val="000000"/>
                </a:solidFill>
                <a:latin typeface="Times New Roman"/>
                <a:ea typeface="Times New Roman"/>
                <a:cs typeface="Times New Roman"/>
                <a:sym typeface="Times New Roman"/>
              </a:rPr>
              <a:t> (T5, GPT-4).</a:t>
            </a:r>
            <a:endParaRPr sz="1300">
              <a:solidFill>
                <a:srgbClr val="000000"/>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rgbClr val="000000"/>
              </a:buClr>
              <a:buSzPts val="1300"/>
              <a:buFont typeface="Arial"/>
              <a:buChar char="●"/>
            </a:pPr>
            <a:r>
              <a:rPr lang="en" sz="1300">
                <a:solidFill>
                  <a:srgbClr val="000000"/>
                </a:solidFill>
                <a:latin typeface="Times New Roman"/>
                <a:ea typeface="Times New Roman"/>
                <a:cs typeface="Times New Roman"/>
                <a:sym typeface="Times New Roman"/>
              </a:rPr>
              <a:t>Ensures </a:t>
            </a:r>
            <a:r>
              <a:rPr lang="en" sz="1300" b="1">
                <a:solidFill>
                  <a:srgbClr val="000000"/>
                </a:solidFill>
                <a:latin typeface="Times New Roman"/>
                <a:ea typeface="Times New Roman"/>
                <a:cs typeface="Times New Roman"/>
                <a:sym typeface="Times New Roman"/>
              </a:rPr>
              <a:t>accuracy, efficiency, and regulatory alignment</a:t>
            </a:r>
            <a:r>
              <a:rPr lang="en" sz="1300">
                <a:solidFill>
                  <a:srgbClr val="000000"/>
                </a:solidFill>
                <a:latin typeface="Times New Roman"/>
                <a:ea typeface="Times New Roman"/>
                <a:cs typeface="Times New Roman"/>
                <a:sym typeface="Times New Roman"/>
              </a:rPr>
              <a:t>.</a:t>
            </a:r>
            <a:endParaRPr sz="13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rgbClr val="000000"/>
                </a:solidFill>
                <a:latin typeface="Times New Roman"/>
                <a:ea typeface="Times New Roman"/>
                <a:cs typeface="Times New Roman"/>
                <a:sym typeface="Times New Roman"/>
              </a:rPr>
              <a:t>🚀 </a:t>
            </a:r>
            <a:r>
              <a:rPr lang="en" sz="1300" b="1">
                <a:solidFill>
                  <a:srgbClr val="000000"/>
                </a:solidFill>
                <a:latin typeface="Times New Roman"/>
                <a:ea typeface="Times New Roman"/>
                <a:cs typeface="Times New Roman"/>
                <a:sym typeface="Times New Roman"/>
              </a:rPr>
              <a:t>Impact</a:t>
            </a:r>
            <a:endParaRPr sz="1300" b="1">
              <a:solidFill>
                <a:srgbClr val="000000"/>
              </a:solidFill>
              <a:latin typeface="Times New Roman"/>
              <a:ea typeface="Times New Roman"/>
              <a:cs typeface="Times New Roman"/>
              <a:sym typeface="Times New Roman"/>
            </a:endParaRPr>
          </a:p>
          <a:p>
            <a:pPr marL="457200" lvl="0" indent="-311150" algn="l" rtl="0">
              <a:lnSpc>
                <a:spcPct val="115000"/>
              </a:lnSpc>
              <a:spcBef>
                <a:spcPts val="120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Faster approvals</a:t>
            </a:r>
            <a:r>
              <a:rPr lang="en" sz="1300">
                <a:solidFill>
                  <a:srgbClr val="000000"/>
                </a:solidFill>
                <a:latin typeface="Times New Roman"/>
                <a:ea typeface="Times New Roman"/>
                <a:cs typeface="Times New Roman"/>
                <a:sym typeface="Times New Roman"/>
              </a:rPr>
              <a:t> &amp; reduced manual effort.</a:t>
            </a:r>
            <a:endParaRPr sz="1300">
              <a:solidFill>
                <a:srgbClr val="000000"/>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Lower costs</a:t>
            </a:r>
            <a:r>
              <a:rPr lang="en" sz="1300">
                <a:solidFill>
                  <a:srgbClr val="000000"/>
                </a:solidFill>
                <a:latin typeface="Times New Roman"/>
                <a:ea typeface="Times New Roman"/>
                <a:cs typeface="Times New Roman"/>
                <a:sym typeface="Times New Roman"/>
              </a:rPr>
              <a:t> &amp; quicker market entry.</a:t>
            </a:r>
            <a:endParaRPr sz="13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279750" y="208875"/>
            <a:ext cx="7688100" cy="7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OBJECTIVES &amp; RESEARCH QUESTIONS</a:t>
            </a:r>
            <a:endParaRPr sz="3000">
              <a:latin typeface="Times New Roman"/>
              <a:ea typeface="Times New Roman"/>
              <a:cs typeface="Times New Roman"/>
              <a:sym typeface="Times New Roman"/>
            </a:endParaRPr>
          </a:p>
        </p:txBody>
      </p:sp>
      <p:pic>
        <p:nvPicPr>
          <p:cNvPr id="101" name="Google Shape;101;p15" title="_- visual selection.png"/>
          <p:cNvPicPr preferRelativeResize="0"/>
          <p:nvPr/>
        </p:nvPicPr>
        <p:blipFill>
          <a:blip r:embed="rId3">
            <a:alphaModFix amt="65000"/>
          </a:blip>
          <a:stretch>
            <a:fillRect/>
          </a:stretch>
        </p:blipFill>
        <p:spPr>
          <a:xfrm>
            <a:off x="4787475" y="1430125"/>
            <a:ext cx="3938299" cy="2500300"/>
          </a:xfrm>
          <a:prstGeom prst="rect">
            <a:avLst/>
          </a:prstGeom>
          <a:noFill/>
          <a:ln>
            <a:noFill/>
          </a:ln>
        </p:spPr>
      </p:pic>
      <p:sp>
        <p:nvSpPr>
          <p:cNvPr id="102" name="Google Shape;102;p15"/>
          <p:cNvSpPr txBox="1"/>
          <p:nvPr/>
        </p:nvSpPr>
        <p:spPr>
          <a:xfrm>
            <a:off x="656900" y="1335700"/>
            <a:ext cx="3372000" cy="353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 </a:t>
            </a:r>
            <a:r>
              <a:rPr lang="en" sz="1200" b="1">
                <a:latin typeface="Times New Roman"/>
                <a:ea typeface="Times New Roman"/>
                <a:cs typeface="Times New Roman"/>
                <a:sym typeface="Times New Roman"/>
              </a:rPr>
              <a:t>Research Focus</a:t>
            </a:r>
            <a:endParaRPr sz="1200" b="1">
              <a:latin typeface="Times New Roman"/>
              <a:ea typeface="Times New Roman"/>
              <a:cs typeface="Times New Roman"/>
              <a:sym typeface="Times New Roman"/>
            </a:endParaRPr>
          </a:p>
          <a:p>
            <a:pPr marL="457200" lvl="0" indent="-304800" algn="l" rtl="0">
              <a:lnSpc>
                <a:spcPct val="115000"/>
              </a:lnSpc>
              <a:spcBef>
                <a:spcPts val="1200"/>
              </a:spcBef>
              <a:spcAft>
                <a:spcPts val="0"/>
              </a:spcAft>
              <a:buSzPts val="1200"/>
              <a:buChar char="●"/>
            </a:pPr>
            <a:r>
              <a:rPr lang="en" sz="1200">
                <a:latin typeface="Times New Roman"/>
                <a:ea typeface="Times New Roman"/>
                <a:cs typeface="Times New Roman"/>
                <a:sym typeface="Times New Roman"/>
              </a:rPr>
              <a:t>Evaluates </a:t>
            </a:r>
            <a:r>
              <a:rPr lang="en" sz="1200" b="1">
                <a:latin typeface="Times New Roman"/>
                <a:ea typeface="Times New Roman"/>
                <a:cs typeface="Times New Roman"/>
                <a:sym typeface="Times New Roman"/>
              </a:rPr>
              <a:t>T5 &amp; GPT-4</a:t>
            </a:r>
            <a:r>
              <a:rPr lang="en" sz="1200">
                <a:latin typeface="Times New Roman"/>
                <a:ea typeface="Times New Roman"/>
                <a:cs typeface="Times New Roman"/>
                <a:sym typeface="Times New Roman"/>
              </a:rPr>
              <a:t> for </a:t>
            </a:r>
            <a:r>
              <a:rPr lang="en" sz="1200" b="1">
                <a:latin typeface="Times New Roman"/>
                <a:ea typeface="Times New Roman"/>
                <a:cs typeface="Times New Roman"/>
                <a:sym typeface="Times New Roman"/>
              </a:rPr>
              <a:t>MDR compliance documentation</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Char char="●"/>
            </a:pPr>
            <a:r>
              <a:rPr lang="en" sz="1200">
                <a:latin typeface="Times New Roman"/>
                <a:ea typeface="Times New Roman"/>
                <a:cs typeface="Times New Roman"/>
                <a:sym typeface="Times New Roman"/>
              </a:rPr>
              <a:t>Addresses </a:t>
            </a:r>
            <a:r>
              <a:rPr lang="en" sz="1200" b="1">
                <a:latin typeface="Times New Roman"/>
                <a:ea typeface="Times New Roman"/>
                <a:cs typeface="Times New Roman"/>
                <a:sym typeface="Times New Roman"/>
              </a:rPr>
              <a:t>efficiency, accuracy, and resource utilization</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 </a:t>
            </a:r>
            <a:r>
              <a:rPr lang="en" sz="1200" b="1">
                <a:latin typeface="Times New Roman"/>
                <a:ea typeface="Times New Roman"/>
                <a:cs typeface="Times New Roman"/>
                <a:sym typeface="Times New Roman"/>
              </a:rPr>
              <a:t>Key Objectives</a:t>
            </a:r>
            <a:endParaRPr sz="1200" b="1">
              <a:latin typeface="Times New Roman"/>
              <a:ea typeface="Times New Roman"/>
              <a:cs typeface="Times New Roman"/>
              <a:sym typeface="Times New Roman"/>
            </a:endParaRPr>
          </a:p>
          <a:p>
            <a:pPr marL="457200" lvl="0" indent="-304800" algn="l" rtl="0">
              <a:lnSpc>
                <a:spcPct val="115000"/>
              </a:lnSpc>
              <a:spcBef>
                <a:spcPts val="1200"/>
              </a:spcBef>
              <a:spcAft>
                <a:spcPts val="0"/>
              </a:spcAft>
              <a:buSzPts val="1200"/>
              <a:buAutoNum type="arabicPeriod"/>
            </a:pPr>
            <a:r>
              <a:rPr lang="en" sz="1200" b="1">
                <a:latin typeface="Times New Roman"/>
                <a:ea typeface="Times New Roman"/>
                <a:cs typeface="Times New Roman"/>
                <a:sym typeface="Times New Roman"/>
              </a:rPr>
              <a:t>Assess Text Quality</a:t>
            </a:r>
            <a:r>
              <a:rPr lang="en" sz="1200">
                <a:latin typeface="Times New Roman"/>
                <a:ea typeface="Times New Roman"/>
                <a:cs typeface="Times New Roman"/>
                <a:sym typeface="Times New Roman"/>
              </a:rPr>
              <a:t> – Coherence, relevance, accuracy (</a:t>
            </a:r>
            <a:r>
              <a:rPr lang="en" sz="1200" b="1">
                <a:latin typeface="Times New Roman"/>
                <a:ea typeface="Times New Roman"/>
                <a:cs typeface="Times New Roman"/>
                <a:sym typeface="Times New Roman"/>
              </a:rPr>
              <a:t>BLEU, ROUGE</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AutoNum type="arabicPeriod"/>
            </a:pPr>
            <a:r>
              <a:rPr lang="en" sz="1200" b="1">
                <a:latin typeface="Times New Roman"/>
                <a:ea typeface="Times New Roman"/>
                <a:cs typeface="Times New Roman"/>
                <a:sym typeface="Times New Roman"/>
              </a:rPr>
              <a:t>Measure Execution Time</a:t>
            </a:r>
            <a:r>
              <a:rPr lang="en" sz="1200">
                <a:latin typeface="Times New Roman"/>
                <a:ea typeface="Times New Roman"/>
                <a:cs typeface="Times New Roman"/>
                <a:sym typeface="Times New Roman"/>
              </a:rPr>
              <a:t> – Speed &amp; consistency of document generation.</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AutoNum type="arabicPeriod"/>
            </a:pPr>
            <a:r>
              <a:rPr lang="en" sz="1200" b="1">
                <a:latin typeface="Times New Roman"/>
                <a:ea typeface="Times New Roman"/>
                <a:cs typeface="Times New Roman"/>
                <a:sym typeface="Times New Roman"/>
              </a:rPr>
              <a:t>Analyze Resource Usage</a:t>
            </a:r>
            <a:r>
              <a:rPr lang="en" sz="1200">
                <a:latin typeface="Times New Roman"/>
                <a:ea typeface="Times New Roman"/>
                <a:cs typeface="Times New Roman"/>
                <a:sym typeface="Times New Roman"/>
              </a:rPr>
              <a:t> – CPU, memory, and scalability.</a:t>
            </a:r>
            <a:endParaRPr sz="1200">
              <a:latin typeface="Times New Roman"/>
              <a:ea typeface="Times New Roman"/>
              <a:cs typeface="Times New Roman"/>
              <a:sym typeface="Times New Roman"/>
            </a:endParaRPr>
          </a:p>
          <a:p>
            <a:pPr marL="0" lvl="0" indent="0" algn="l" rtl="0">
              <a:spcBef>
                <a:spcPts val="1200"/>
              </a:spcBef>
              <a:spcAft>
                <a:spcPts val="0"/>
              </a:spcAft>
              <a:buNone/>
            </a:pPr>
            <a:endParaRPr sz="1200">
              <a:solidFill>
                <a:schemeClr val="accen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ctrTitle"/>
          </p:nvPr>
        </p:nvSpPr>
        <p:spPr>
          <a:xfrm>
            <a:off x="194350" y="110125"/>
            <a:ext cx="76881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980">
                <a:latin typeface="Times New Roman"/>
                <a:ea typeface="Times New Roman"/>
                <a:cs typeface="Times New Roman"/>
                <a:sym typeface="Times New Roman"/>
              </a:rPr>
              <a:t>AI MODELS USED</a:t>
            </a:r>
            <a:endParaRPr sz="3980">
              <a:latin typeface="Times New Roman"/>
              <a:ea typeface="Times New Roman"/>
              <a:cs typeface="Times New Roman"/>
              <a:sym typeface="Times New Roman"/>
            </a:endParaRPr>
          </a:p>
        </p:txBody>
      </p:sp>
      <p:sp>
        <p:nvSpPr>
          <p:cNvPr id="108" name="Google Shape;108;p16"/>
          <p:cNvSpPr txBox="1">
            <a:spLocks noGrp="1"/>
          </p:cNvSpPr>
          <p:nvPr>
            <p:ph type="subTitle" idx="1"/>
          </p:nvPr>
        </p:nvSpPr>
        <p:spPr>
          <a:xfrm>
            <a:off x="603025" y="3697550"/>
            <a:ext cx="7688100" cy="111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400">
                <a:solidFill>
                  <a:schemeClr val="dk2"/>
                </a:solidFill>
                <a:latin typeface="Times New Roman"/>
                <a:ea typeface="Times New Roman"/>
                <a:cs typeface="Times New Roman"/>
                <a:sym typeface="Times New Roman"/>
              </a:rPr>
              <a:t>Why NOT </a:t>
            </a:r>
            <a:r>
              <a:rPr lang="en" sz="1400" b="1">
                <a:solidFill>
                  <a:schemeClr val="dk2"/>
                </a:solidFill>
                <a:latin typeface="Times New Roman"/>
                <a:ea typeface="Times New Roman"/>
                <a:cs typeface="Times New Roman"/>
                <a:sym typeface="Times New Roman"/>
              </a:rPr>
              <a:t>BERT</a:t>
            </a:r>
            <a:r>
              <a:rPr lang="en" sz="1400">
                <a:solidFill>
                  <a:schemeClr val="dk2"/>
                </a:solidFill>
                <a:latin typeface="Times New Roman"/>
                <a:ea typeface="Times New Roman"/>
                <a:cs typeface="Times New Roman"/>
                <a:sym typeface="Times New Roman"/>
              </a:rPr>
              <a:t> and </a:t>
            </a:r>
            <a:r>
              <a:rPr lang="en" sz="1400" b="1">
                <a:solidFill>
                  <a:schemeClr val="dk2"/>
                </a:solidFill>
                <a:latin typeface="Times New Roman"/>
                <a:ea typeface="Times New Roman"/>
                <a:cs typeface="Times New Roman"/>
                <a:sym typeface="Times New Roman"/>
              </a:rPr>
              <a:t>XLNet</a:t>
            </a:r>
            <a:r>
              <a:rPr lang="en" sz="1400">
                <a:solidFill>
                  <a:schemeClr val="dk2"/>
                </a:solidFill>
                <a:latin typeface="Times New Roman"/>
                <a:ea typeface="Times New Roman"/>
                <a:cs typeface="Times New Roman"/>
                <a:sym typeface="Times New Roman"/>
              </a:rPr>
              <a:t>? Excel in classification and comprehension but are not suited for generating lengthy compliance documents. </a:t>
            </a:r>
            <a:endParaRPr sz="1400">
              <a:solidFill>
                <a:schemeClr val="dk2"/>
              </a:solidFill>
              <a:latin typeface="Times New Roman"/>
              <a:ea typeface="Times New Roman"/>
              <a:cs typeface="Times New Roman"/>
              <a:sym typeface="Times New Roman"/>
            </a:endParaRPr>
          </a:p>
        </p:txBody>
      </p:sp>
      <p:pic>
        <p:nvPicPr>
          <p:cNvPr id="109" name="Google Shape;109;p16" title="_- visual selection.png"/>
          <p:cNvPicPr preferRelativeResize="0"/>
          <p:nvPr/>
        </p:nvPicPr>
        <p:blipFill>
          <a:blip r:embed="rId3">
            <a:alphaModFix amt="65000"/>
          </a:blip>
          <a:stretch>
            <a:fillRect/>
          </a:stretch>
        </p:blipFill>
        <p:spPr>
          <a:xfrm>
            <a:off x="1961925" y="1501525"/>
            <a:ext cx="5278677" cy="2163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ctrTitle"/>
          </p:nvPr>
        </p:nvSpPr>
        <p:spPr>
          <a:xfrm>
            <a:off x="323050" y="994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980">
                <a:latin typeface="Times New Roman"/>
                <a:ea typeface="Times New Roman"/>
                <a:cs typeface="Times New Roman"/>
                <a:sym typeface="Times New Roman"/>
              </a:rPr>
              <a:t>METHODOLOGY</a:t>
            </a:r>
            <a:endParaRPr sz="3980">
              <a:latin typeface="Times New Roman"/>
              <a:ea typeface="Times New Roman"/>
              <a:cs typeface="Times New Roman"/>
              <a:sym typeface="Times New Roman"/>
            </a:endParaRPr>
          </a:p>
        </p:txBody>
      </p:sp>
      <p:sp>
        <p:nvSpPr>
          <p:cNvPr id="115" name="Google Shape;115;p17"/>
          <p:cNvSpPr txBox="1">
            <a:spLocks noGrp="1"/>
          </p:cNvSpPr>
          <p:nvPr>
            <p:ph type="subTitle" idx="1"/>
          </p:nvPr>
        </p:nvSpPr>
        <p:spPr>
          <a:xfrm>
            <a:off x="729625" y="3448700"/>
            <a:ext cx="7688100" cy="136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000000"/>
                </a:solidFill>
                <a:latin typeface="Times New Roman"/>
                <a:ea typeface="Times New Roman"/>
                <a:cs typeface="Times New Roman"/>
                <a:sym typeface="Times New Roman"/>
              </a:rPr>
              <a:t>🔹 </a:t>
            </a:r>
            <a:r>
              <a:rPr lang="en" sz="1500" b="1">
                <a:solidFill>
                  <a:srgbClr val="000000"/>
                </a:solidFill>
                <a:latin typeface="Times New Roman"/>
                <a:ea typeface="Times New Roman"/>
                <a:cs typeface="Times New Roman"/>
                <a:sym typeface="Times New Roman"/>
              </a:rPr>
              <a:t>Data Collection</a:t>
            </a:r>
            <a:r>
              <a:rPr lang="en" sz="1500">
                <a:solidFill>
                  <a:srgbClr val="000000"/>
                </a:solidFill>
                <a:latin typeface="Times New Roman"/>
                <a:ea typeface="Times New Roman"/>
                <a:cs typeface="Times New Roman"/>
                <a:sym typeface="Times New Roman"/>
              </a:rPr>
              <a:t> – Gather MDR guidelines &amp; sample compliance docs.</a:t>
            </a: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000000"/>
                </a:solidFill>
                <a:latin typeface="Times New Roman"/>
                <a:ea typeface="Times New Roman"/>
                <a:cs typeface="Times New Roman"/>
                <a:sym typeface="Times New Roman"/>
              </a:rPr>
              <a:t>🔹 </a:t>
            </a:r>
            <a:r>
              <a:rPr lang="en" sz="1500" b="1">
                <a:solidFill>
                  <a:srgbClr val="000000"/>
                </a:solidFill>
                <a:latin typeface="Times New Roman"/>
                <a:ea typeface="Times New Roman"/>
                <a:cs typeface="Times New Roman"/>
                <a:sym typeface="Times New Roman"/>
              </a:rPr>
              <a:t>Preprocessing</a:t>
            </a:r>
            <a:r>
              <a:rPr lang="en" sz="1500">
                <a:solidFill>
                  <a:srgbClr val="000000"/>
                </a:solidFill>
                <a:latin typeface="Times New Roman"/>
                <a:ea typeface="Times New Roman"/>
                <a:cs typeface="Times New Roman"/>
                <a:sym typeface="Times New Roman"/>
              </a:rPr>
              <a:t> – Extract &amp; clean text using NLP techniques.</a:t>
            </a: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000000"/>
                </a:solidFill>
                <a:latin typeface="Times New Roman"/>
                <a:ea typeface="Times New Roman"/>
                <a:cs typeface="Times New Roman"/>
                <a:sym typeface="Times New Roman"/>
              </a:rPr>
              <a:t>🔹 </a:t>
            </a:r>
            <a:r>
              <a:rPr lang="en" sz="1500" b="1">
                <a:solidFill>
                  <a:srgbClr val="000000"/>
                </a:solidFill>
                <a:latin typeface="Times New Roman"/>
                <a:ea typeface="Times New Roman"/>
                <a:cs typeface="Times New Roman"/>
                <a:sym typeface="Times New Roman"/>
              </a:rPr>
              <a:t>Model Selection</a:t>
            </a:r>
            <a:r>
              <a:rPr lang="en" sz="1500">
                <a:solidFill>
                  <a:srgbClr val="000000"/>
                </a:solidFill>
                <a:latin typeface="Times New Roman"/>
                <a:ea typeface="Times New Roman"/>
                <a:cs typeface="Times New Roman"/>
                <a:sym typeface="Times New Roman"/>
              </a:rPr>
              <a:t> – Compare </a:t>
            </a:r>
            <a:r>
              <a:rPr lang="en" sz="1500" b="1">
                <a:solidFill>
                  <a:srgbClr val="000000"/>
                </a:solidFill>
                <a:latin typeface="Times New Roman"/>
                <a:ea typeface="Times New Roman"/>
                <a:cs typeface="Times New Roman"/>
                <a:sym typeface="Times New Roman"/>
              </a:rPr>
              <a:t>GPT-4</a:t>
            </a:r>
            <a:r>
              <a:rPr lang="en" sz="1500">
                <a:solidFill>
                  <a:srgbClr val="000000"/>
                </a:solidFill>
                <a:latin typeface="Times New Roman"/>
                <a:ea typeface="Times New Roman"/>
                <a:cs typeface="Times New Roman"/>
                <a:sym typeface="Times New Roman"/>
              </a:rPr>
              <a:t> (human-like text) &amp; </a:t>
            </a:r>
            <a:r>
              <a:rPr lang="en" sz="1500" b="1">
                <a:solidFill>
                  <a:srgbClr val="000000"/>
                </a:solidFill>
                <a:latin typeface="Times New Roman"/>
                <a:ea typeface="Times New Roman"/>
                <a:cs typeface="Times New Roman"/>
                <a:sym typeface="Times New Roman"/>
              </a:rPr>
              <a:t>T5</a:t>
            </a:r>
            <a:r>
              <a:rPr lang="en" sz="1500">
                <a:solidFill>
                  <a:srgbClr val="000000"/>
                </a:solidFill>
                <a:latin typeface="Times New Roman"/>
                <a:ea typeface="Times New Roman"/>
                <a:cs typeface="Times New Roman"/>
                <a:sym typeface="Times New Roman"/>
              </a:rPr>
              <a:t> (text-to-text format).</a:t>
            </a:r>
            <a:endParaRPr sz="15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500">
                <a:solidFill>
                  <a:srgbClr val="000000"/>
                </a:solidFill>
                <a:latin typeface="Times New Roman"/>
                <a:ea typeface="Times New Roman"/>
                <a:cs typeface="Times New Roman"/>
                <a:sym typeface="Times New Roman"/>
              </a:rPr>
              <a:t>🔹 </a:t>
            </a:r>
            <a:r>
              <a:rPr lang="en" sz="1500" b="1">
                <a:solidFill>
                  <a:srgbClr val="000000"/>
                </a:solidFill>
                <a:latin typeface="Times New Roman"/>
                <a:ea typeface="Times New Roman"/>
                <a:cs typeface="Times New Roman"/>
                <a:sym typeface="Times New Roman"/>
              </a:rPr>
              <a:t>Implementation</a:t>
            </a:r>
            <a:r>
              <a:rPr lang="en" sz="1500">
                <a:solidFill>
                  <a:srgbClr val="000000"/>
                </a:solidFill>
                <a:latin typeface="Times New Roman"/>
                <a:ea typeface="Times New Roman"/>
                <a:cs typeface="Times New Roman"/>
                <a:sym typeface="Times New Roman"/>
              </a:rPr>
              <a:t> – Use </a:t>
            </a:r>
            <a:r>
              <a:rPr lang="en" sz="1500" b="1">
                <a:solidFill>
                  <a:srgbClr val="000000"/>
                </a:solidFill>
                <a:latin typeface="Times New Roman"/>
                <a:ea typeface="Times New Roman"/>
                <a:cs typeface="Times New Roman"/>
                <a:sym typeface="Times New Roman"/>
              </a:rPr>
              <a:t>Hugging Face</a:t>
            </a:r>
            <a:r>
              <a:rPr lang="en" sz="1500">
                <a:solidFill>
                  <a:srgbClr val="000000"/>
                </a:solidFill>
                <a:latin typeface="Times New Roman"/>
                <a:ea typeface="Times New Roman"/>
                <a:cs typeface="Times New Roman"/>
                <a:sym typeface="Times New Roman"/>
              </a:rPr>
              <a:t> for AI model setup &amp; text generation.</a:t>
            </a:r>
            <a:endParaRPr sz="1500">
              <a:latin typeface="Times New Roman"/>
              <a:ea typeface="Times New Roman"/>
              <a:cs typeface="Times New Roman"/>
              <a:sym typeface="Times New Roman"/>
            </a:endParaRPr>
          </a:p>
        </p:txBody>
      </p:sp>
      <p:pic>
        <p:nvPicPr>
          <p:cNvPr id="116" name="Google Shape;116;p17" title="_- visual selection.png"/>
          <p:cNvPicPr preferRelativeResize="0"/>
          <p:nvPr/>
        </p:nvPicPr>
        <p:blipFill>
          <a:blip r:embed="rId3">
            <a:alphaModFix amt="66000"/>
          </a:blip>
          <a:stretch>
            <a:fillRect/>
          </a:stretch>
        </p:blipFill>
        <p:spPr>
          <a:xfrm>
            <a:off x="2924350" y="1084300"/>
            <a:ext cx="3298649" cy="2212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ctrTitle"/>
          </p:nvPr>
        </p:nvSpPr>
        <p:spPr>
          <a:xfrm>
            <a:off x="408725" y="97950"/>
            <a:ext cx="7688100" cy="81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3980">
                <a:latin typeface="Times New Roman"/>
                <a:ea typeface="Times New Roman"/>
                <a:cs typeface="Times New Roman"/>
                <a:sym typeface="Times New Roman"/>
              </a:rPr>
              <a:t>EVALUATION</a:t>
            </a:r>
            <a:endParaRPr sz="3980">
              <a:latin typeface="Times New Roman"/>
              <a:ea typeface="Times New Roman"/>
              <a:cs typeface="Times New Roman"/>
              <a:sym typeface="Times New Roman"/>
            </a:endParaRPr>
          </a:p>
        </p:txBody>
      </p:sp>
      <p:sp>
        <p:nvSpPr>
          <p:cNvPr id="122" name="Google Shape;122;p18"/>
          <p:cNvSpPr txBox="1">
            <a:spLocks noGrp="1"/>
          </p:cNvSpPr>
          <p:nvPr>
            <p:ph type="subTitle" idx="1"/>
          </p:nvPr>
        </p:nvSpPr>
        <p:spPr>
          <a:xfrm>
            <a:off x="729625" y="1420700"/>
            <a:ext cx="3573000" cy="3054600"/>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1400"/>
              </a:spcBef>
              <a:spcAft>
                <a:spcPts val="0"/>
              </a:spcAft>
              <a:buNone/>
            </a:pPr>
            <a:endParaRPr sz="1300" b="1">
              <a:solidFill>
                <a:srgbClr val="000000"/>
              </a:solidFill>
              <a:latin typeface="Arial"/>
              <a:ea typeface="Arial"/>
              <a:cs typeface="Arial"/>
              <a:sym typeface="Arial"/>
            </a:endParaRPr>
          </a:p>
          <a:p>
            <a:pPr marL="0" lvl="0" indent="0" algn="l" rtl="0">
              <a:lnSpc>
                <a:spcPct val="150000"/>
              </a:lnSpc>
              <a:spcBef>
                <a:spcPts val="1200"/>
              </a:spcBef>
              <a:spcAft>
                <a:spcPts val="0"/>
              </a:spcAft>
              <a:buNone/>
            </a:pPr>
            <a:r>
              <a:rPr lang="en" sz="4850">
                <a:solidFill>
                  <a:srgbClr val="000000"/>
                </a:solidFill>
                <a:latin typeface="Times New Roman"/>
                <a:ea typeface="Times New Roman"/>
                <a:cs typeface="Times New Roman"/>
                <a:sym typeface="Times New Roman"/>
              </a:rPr>
              <a:t>✔ </a:t>
            </a:r>
            <a:r>
              <a:rPr lang="en" sz="4850" b="1">
                <a:solidFill>
                  <a:srgbClr val="000000"/>
                </a:solidFill>
                <a:latin typeface="Times New Roman"/>
                <a:ea typeface="Times New Roman"/>
                <a:cs typeface="Times New Roman"/>
                <a:sym typeface="Times New Roman"/>
              </a:rPr>
              <a:t>Coherence, Relevance, Accuracy</a:t>
            </a:r>
            <a:r>
              <a:rPr lang="en" sz="4850">
                <a:solidFill>
                  <a:srgbClr val="000000"/>
                </a:solidFill>
                <a:latin typeface="Times New Roman"/>
                <a:ea typeface="Times New Roman"/>
                <a:cs typeface="Times New Roman"/>
                <a:sym typeface="Times New Roman"/>
              </a:rPr>
              <a:t> – Ensures logical flow, MDR alignment &amp; full coverage.</a:t>
            </a:r>
            <a:br>
              <a:rPr lang="en" sz="4850">
                <a:solidFill>
                  <a:srgbClr val="000000"/>
                </a:solidFill>
                <a:latin typeface="Times New Roman"/>
                <a:ea typeface="Times New Roman"/>
                <a:cs typeface="Times New Roman"/>
                <a:sym typeface="Times New Roman"/>
              </a:rPr>
            </a:br>
            <a:r>
              <a:rPr lang="en" sz="4850">
                <a:solidFill>
                  <a:srgbClr val="000000"/>
                </a:solidFill>
                <a:latin typeface="Times New Roman"/>
                <a:ea typeface="Times New Roman"/>
                <a:cs typeface="Times New Roman"/>
                <a:sym typeface="Times New Roman"/>
              </a:rPr>
              <a:t> ✔ </a:t>
            </a:r>
            <a:r>
              <a:rPr lang="en" sz="4850" b="1">
                <a:solidFill>
                  <a:srgbClr val="000000"/>
                </a:solidFill>
                <a:latin typeface="Times New Roman"/>
                <a:ea typeface="Times New Roman"/>
                <a:cs typeface="Times New Roman"/>
                <a:sym typeface="Times New Roman"/>
              </a:rPr>
              <a:t>BLEU Score</a:t>
            </a:r>
            <a:r>
              <a:rPr lang="en" sz="4850">
                <a:solidFill>
                  <a:srgbClr val="000000"/>
                </a:solidFill>
                <a:latin typeface="Times New Roman"/>
                <a:ea typeface="Times New Roman"/>
                <a:cs typeface="Times New Roman"/>
                <a:sym typeface="Times New Roman"/>
              </a:rPr>
              <a:t> – Measures accuracy by comparing AI text with reference text.</a:t>
            </a:r>
            <a:br>
              <a:rPr lang="en" sz="4850">
                <a:solidFill>
                  <a:srgbClr val="000000"/>
                </a:solidFill>
                <a:latin typeface="Times New Roman"/>
                <a:ea typeface="Times New Roman"/>
                <a:cs typeface="Times New Roman"/>
                <a:sym typeface="Times New Roman"/>
              </a:rPr>
            </a:br>
            <a:r>
              <a:rPr lang="en" sz="4850">
                <a:solidFill>
                  <a:srgbClr val="000000"/>
                </a:solidFill>
                <a:latin typeface="Times New Roman"/>
                <a:ea typeface="Times New Roman"/>
                <a:cs typeface="Times New Roman"/>
                <a:sym typeface="Times New Roman"/>
              </a:rPr>
              <a:t> ✔ </a:t>
            </a:r>
            <a:r>
              <a:rPr lang="en" sz="4850" b="1">
                <a:solidFill>
                  <a:srgbClr val="000000"/>
                </a:solidFill>
                <a:latin typeface="Times New Roman"/>
                <a:ea typeface="Times New Roman"/>
                <a:cs typeface="Times New Roman"/>
                <a:sym typeface="Times New Roman"/>
              </a:rPr>
              <a:t>ROUGE Score</a:t>
            </a:r>
            <a:r>
              <a:rPr lang="en" sz="4850">
                <a:solidFill>
                  <a:srgbClr val="000000"/>
                </a:solidFill>
                <a:latin typeface="Times New Roman"/>
                <a:ea typeface="Times New Roman"/>
                <a:cs typeface="Times New Roman"/>
                <a:sym typeface="Times New Roman"/>
              </a:rPr>
              <a:t> – Evaluates text overlap between AI &amp; reference documents.</a:t>
            </a:r>
            <a:br>
              <a:rPr lang="en" sz="4850">
                <a:solidFill>
                  <a:srgbClr val="000000"/>
                </a:solidFill>
                <a:latin typeface="Times New Roman"/>
                <a:ea typeface="Times New Roman"/>
                <a:cs typeface="Times New Roman"/>
                <a:sym typeface="Times New Roman"/>
              </a:rPr>
            </a:br>
            <a:r>
              <a:rPr lang="en" sz="4850">
                <a:solidFill>
                  <a:srgbClr val="000000"/>
                </a:solidFill>
                <a:latin typeface="Times New Roman"/>
                <a:ea typeface="Times New Roman"/>
                <a:cs typeface="Times New Roman"/>
                <a:sym typeface="Times New Roman"/>
              </a:rPr>
              <a:t> ✔ </a:t>
            </a:r>
            <a:r>
              <a:rPr lang="en" sz="4850" b="1">
                <a:solidFill>
                  <a:srgbClr val="000000"/>
                </a:solidFill>
                <a:latin typeface="Times New Roman"/>
                <a:ea typeface="Times New Roman"/>
                <a:cs typeface="Times New Roman"/>
                <a:sym typeface="Times New Roman"/>
              </a:rPr>
              <a:t>Execution Time</a:t>
            </a:r>
            <a:r>
              <a:rPr lang="en" sz="4850">
                <a:solidFill>
                  <a:srgbClr val="000000"/>
                </a:solidFill>
                <a:latin typeface="Times New Roman"/>
                <a:ea typeface="Times New Roman"/>
                <a:cs typeface="Times New Roman"/>
                <a:sym typeface="Times New Roman"/>
              </a:rPr>
              <a:t> – Tracks how fast AI generates compliance documents.</a:t>
            </a:r>
            <a:br>
              <a:rPr lang="en" sz="4850">
                <a:solidFill>
                  <a:srgbClr val="000000"/>
                </a:solidFill>
                <a:latin typeface="Times New Roman"/>
                <a:ea typeface="Times New Roman"/>
                <a:cs typeface="Times New Roman"/>
                <a:sym typeface="Times New Roman"/>
              </a:rPr>
            </a:br>
            <a:r>
              <a:rPr lang="en" sz="4850">
                <a:solidFill>
                  <a:srgbClr val="000000"/>
                </a:solidFill>
                <a:latin typeface="Times New Roman"/>
                <a:ea typeface="Times New Roman"/>
                <a:cs typeface="Times New Roman"/>
                <a:sym typeface="Times New Roman"/>
              </a:rPr>
              <a:t> ✔ </a:t>
            </a:r>
            <a:r>
              <a:rPr lang="en" sz="4850" b="1">
                <a:solidFill>
                  <a:srgbClr val="000000"/>
                </a:solidFill>
                <a:latin typeface="Times New Roman"/>
                <a:ea typeface="Times New Roman"/>
                <a:cs typeface="Times New Roman"/>
                <a:sym typeface="Times New Roman"/>
              </a:rPr>
              <a:t>Resource Utilization - </a:t>
            </a:r>
            <a:r>
              <a:rPr lang="en" sz="4850">
                <a:solidFill>
                  <a:srgbClr val="000000"/>
                </a:solidFill>
                <a:latin typeface="Times New Roman"/>
                <a:ea typeface="Times New Roman"/>
                <a:cs typeface="Times New Roman"/>
                <a:sym typeface="Times New Roman"/>
              </a:rPr>
              <a:t>CPU &amp; memory consumption during generation.</a:t>
            </a:r>
            <a:endParaRPr sz="485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3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123" name="Google Shape;123;p18" title="_- visual selection.png"/>
          <p:cNvPicPr preferRelativeResize="0"/>
          <p:nvPr/>
        </p:nvPicPr>
        <p:blipFill>
          <a:blip r:embed="rId3">
            <a:alphaModFix amt="66000"/>
          </a:blip>
          <a:stretch>
            <a:fillRect/>
          </a:stretch>
        </p:blipFill>
        <p:spPr>
          <a:xfrm>
            <a:off x="5129575" y="1675463"/>
            <a:ext cx="3354649" cy="2849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ctrTitle"/>
          </p:nvPr>
        </p:nvSpPr>
        <p:spPr>
          <a:xfrm>
            <a:off x="333300" y="184025"/>
            <a:ext cx="7688100" cy="85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400">
                <a:latin typeface="Times New Roman"/>
                <a:ea typeface="Times New Roman"/>
                <a:cs typeface="Times New Roman"/>
                <a:sym typeface="Times New Roman"/>
              </a:rPr>
              <a:t>COMPARISON &amp; KEY FINDINGS</a:t>
            </a:r>
            <a:endParaRPr sz="3400">
              <a:latin typeface="Times New Roman"/>
              <a:ea typeface="Times New Roman"/>
              <a:cs typeface="Times New Roman"/>
              <a:sym typeface="Times New Roman"/>
            </a:endParaRPr>
          </a:p>
        </p:txBody>
      </p:sp>
      <p:sp>
        <p:nvSpPr>
          <p:cNvPr id="129" name="Google Shape;129;p19"/>
          <p:cNvSpPr txBox="1">
            <a:spLocks noGrp="1"/>
          </p:cNvSpPr>
          <p:nvPr>
            <p:ph type="subTitle" idx="1"/>
          </p:nvPr>
        </p:nvSpPr>
        <p:spPr>
          <a:xfrm>
            <a:off x="727950" y="1361825"/>
            <a:ext cx="3844200" cy="2717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900" b="1">
                <a:solidFill>
                  <a:srgbClr val="000000"/>
                </a:solidFill>
                <a:latin typeface="Times New Roman"/>
                <a:ea typeface="Times New Roman"/>
                <a:cs typeface="Times New Roman"/>
                <a:sym typeface="Times New Roman"/>
              </a:rPr>
              <a:t>Quantitative Analysis</a:t>
            </a:r>
            <a:endParaRPr sz="9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900">
                <a:solidFill>
                  <a:srgbClr val="000000"/>
                </a:solidFill>
                <a:latin typeface="Times New Roman"/>
                <a:ea typeface="Times New Roman"/>
                <a:cs typeface="Times New Roman"/>
                <a:sym typeface="Times New Roman"/>
              </a:rPr>
              <a:t>📌 </a:t>
            </a:r>
            <a:r>
              <a:rPr lang="en" sz="900" b="1">
                <a:solidFill>
                  <a:srgbClr val="000000"/>
                </a:solidFill>
                <a:latin typeface="Times New Roman"/>
                <a:ea typeface="Times New Roman"/>
                <a:cs typeface="Times New Roman"/>
                <a:sym typeface="Times New Roman"/>
              </a:rPr>
              <a:t>Execution Time</a:t>
            </a:r>
            <a:endParaRPr sz="900" b="1">
              <a:solidFill>
                <a:srgbClr val="000000"/>
              </a:solidFill>
              <a:latin typeface="Times New Roman"/>
              <a:ea typeface="Times New Roman"/>
              <a:cs typeface="Times New Roman"/>
              <a:sym typeface="Times New Roman"/>
            </a:endParaRPr>
          </a:p>
          <a:p>
            <a:pPr marL="457200" lvl="0" indent="-285750" algn="l" rtl="0">
              <a:lnSpc>
                <a:spcPct val="115000"/>
              </a:lnSpc>
              <a:spcBef>
                <a:spcPts val="1200"/>
              </a:spcBef>
              <a:spcAft>
                <a:spcPts val="0"/>
              </a:spcAft>
              <a:buClr>
                <a:srgbClr val="000000"/>
              </a:buClr>
              <a:buSzPts val="900"/>
              <a:buFont typeface="Arial"/>
              <a:buChar char="●"/>
            </a:pPr>
            <a:r>
              <a:rPr lang="en" sz="900" b="1">
                <a:solidFill>
                  <a:srgbClr val="000000"/>
                </a:solidFill>
                <a:latin typeface="Times New Roman"/>
                <a:ea typeface="Times New Roman"/>
                <a:cs typeface="Times New Roman"/>
                <a:sym typeface="Times New Roman"/>
              </a:rPr>
              <a:t>T5:</a:t>
            </a:r>
            <a:r>
              <a:rPr lang="en" sz="900">
                <a:solidFill>
                  <a:srgbClr val="000000"/>
                </a:solidFill>
                <a:latin typeface="Times New Roman"/>
                <a:ea typeface="Times New Roman"/>
                <a:cs typeface="Times New Roman"/>
                <a:sym typeface="Times New Roman"/>
              </a:rPr>
              <a:t> </a:t>
            </a:r>
            <a:r>
              <a:rPr lang="en" sz="900" b="1">
                <a:solidFill>
                  <a:srgbClr val="000000"/>
                </a:solidFill>
                <a:latin typeface="Times New Roman"/>
                <a:ea typeface="Times New Roman"/>
                <a:cs typeface="Times New Roman"/>
                <a:sym typeface="Times New Roman"/>
              </a:rPr>
              <a:t>4.2 sec/document</a:t>
            </a:r>
            <a:endParaRPr sz="900">
              <a:solidFill>
                <a:srgbClr val="000000"/>
              </a:solidFill>
              <a:latin typeface="Times New Roman"/>
              <a:ea typeface="Times New Roman"/>
              <a:cs typeface="Times New Roman"/>
              <a:sym typeface="Times New Roman"/>
            </a:endParaRPr>
          </a:p>
          <a:p>
            <a:pPr marL="457200" lvl="0" indent="-285750" algn="l" rtl="0">
              <a:lnSpc>
                <a:spcPct val="115000"/>
              </a:lnSpc>
              <a:spcBef>
                <a:spcPts val="0"/>
              </a:spcBef>
              <a:spcAft>
                <a:spcPts val="0"/>
              </a:spcAft>
              <a:buClr>
                <a:srgbClr val="000000"/>
              </a:buClr>
              <a:buSzPts val="900"/>
              <a:buFont typeface="Arial"/>
              <a:buChar char="●"/>
            </a:pPr>
            <a:r>
              <a:rPr lang="en" sz="900" b="1">
                <a:solidFill>
                  <a:srgbClr val="000000"/>
                </a:solidFill>
                <a:latin typeface="Times New Roman"/>
                <a:ea typeface="Times New Roman"/>
                <a:cs typeface="Times New Roman"/>
                <a:sym typeface="Times New Roman"/>
              </a:rPr>
              <a:t>GPT-4:</a:t>
            </a:r>
            <a:r>
              <a:rPr lang="en" sz="900">
                <a:solidFill>
                  <a:srgbClr val="000000"/>
                </a:solidFill>
                <a:latin typeface="Times New Roman"/>
                <a:ea typeface="Times New Roman"/>
                <a:cs typeface="Times New Roman"/>
                <a:sym typeface="Times New Roman"/>
              </a:rPr>
              <a:t> </a:t>
            </a:r>
            <a:r>
              <a:rPr lang="en" sz="900" b="1">
                <a:solidFill>
                  <a:srgbClr val="000000"/>
                </a:solidFill>
                <a:latin typeface="Times New Roman"/>
                <a:ea typeface="Times New Roman"/>
                <a:cs typeface="Times New Roman"/>
                <a:sym typeface="Times New Roman"/>
              </a:rPr>
              <a:t>6.5 sec/document</a:t>
            </a:r>
            <a:r>
              <a:rPr lang="en" sz="900">
                <a:solidFill>
                  <a:srgbClr val="000000"/>
                </a:solidFill>
                <a:latin typeface="Times New Roman"/>
                <a:ea typeface="Times New Roman"/>
                <a:cs typeface="Times New Roman"/>
                <a:sym typeface="Times New Roman"/>
              </a:rPr>
              <a:t> </a:t>
            </a:r>
            <a:endParaRPr sz="9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900">
                <a:solidFill>
                  <a:srgbClr val="000000"/>
                </a:solidFill>
                <a:latin typeface="Times New Roman"/>
                <a:ea typeface="Times New Roman"/>
                <a:cs typeface="Times New Roman"/>
                <a:sym typeface="Times New Roman"/>
              </a:rPr>
              <a:t>📌 </a:t>
            </a:r>
            <a:r>
              <a:rPr lang="en" sz="900" b="1">
                <a:solidFill>
                  <a:srgbClr val="000000"/>
                </a:solidFill>
                <a:latin typeface="Times New Roman"/>
                <a:ea typeface="Times New Roman"/>
                <a:cs typeface="Times New Roman"/>
                <a:sym typeface="Times New Roman"/>
              </a:rPr>
              <a:t>Resource Utilization</a:t>
            </a:r>
            <a:endParaRPr sz="900" b="1">
              <a:solidFill>
                <a:srgbClr val="000000"/>
              </a:solidFill>
              <a:latin typeface="Times New Roman"/>
              <a:ea typeface="Times New Roman"/>
              <a:cs typeface="Times New Roman"/>
              <a:sym typeface="Times New Roman"/>
            </a:endParaRPr>
          </a:p>
          <a:p>
            <a:pPr marL="457200" lvl="0" indent="-285750" algn="l" rtl="0">
              <a:lnSpc>
                <a:spcPct val="115000"/>
              </a:lnSpc>
              <a:spcBef>
                <a:spcPts val="1200"/>
              </a:spcBef>
              <a:spcAft>
                <a:spcPts val="0"/>
              </a:spcAft>
              <a:buClr>
                <a:srgbClr val="000000"/>
              </a:buClr>
              <a:buSzPts val="900"/>
              <a:buFont typeface="Arial"/>
              <a:buChar char="●"/>
            </a:pPr>
            <a:r>
              <a:rPr lang="en" sz="900" b="1">
                <a:solidFill>
                  <a:srgbClr val="000000"/>
                </a:solidFill>
                <a:latin typeface="Times New Roman"/>
                <a:ea typeface="Times New Roman"/>
                <a:cs typeface="Times New Roman"/>
                <a:sym typeface="Times New Roman"/>
              </a:rPr>
              <a:t>T5:</a:t>
            </a:r>
            <a:r>
              <a:rPr lang="en" sz="900">
                <a:solidFill>
                  <a:srgbClr val="000000"/>
                </a:solidFill>
                <a:latin typeface="Times New Roman"/>
                <a:ea typeface="Times New Roman"/>
                <a:cs typeface="Times New Roman"/>
                <a:sym typeface="Times New Roman"/>
              </a:rPr>
              <a:t> </a:t>
            </a:r>
            <a:r>
              <a:rPr lang="en" sz="900" b="1">
                <a:solidFill>
                  <a:srgbClr val="000000"/>
                </a:solidFill>
                <a:latin typeface="Times New Roman"/>
                <a:ea typeface="Times New Roman"/>
                <a:cs typeface="Times New Roman"/>
                <a:sym typeface="Times New Roman"/>
              </a:rPr>
              <a:t>CPU 45%, Memory 60%</a:t>
            </a:r>
            <a:r>
              <a:rPr lang="en" sz="900">
                <a:solidFill>
                  <a:srgbClr val="000000"/>
                </a:solidFill>
                <a:latin typeface="Times New Roman"/>
                <a:ea typeface="Times New Roman"/>
                <a:cs typeface="Times New Roman"/>
                <a:sym typeface="Times New Roman"/>
              </a:rPr>
              <a:t> (More efficient )</a:t>
            </a:r>
            <a:endParaRPr sz="900">
              <a:solidFill>
                <a:srgbClr val="000000"/>
              </a:solidFill>
              <a:latin typeface="Times New Roman"/>
              <a:ea typeface="Times New Roman"/>
              <a:cs typeface="Times New Roman"/>
              <a:sym typeface="Times New Roman"/>
            </a:endParaRPr>
          </a:p>
          <a:p>
            <a:pPr marL="457200" lvl="0" indent="-285750" algn="l" rtl="0">
              <a:lnSpc>
                <a:spcPct val="115000"/>
              </a:lnSpc>
              <a:spcBef>
                <a:spcPts val="0"/>
              </a:spcBef>
              <a:spcAft>
                <a:spcPts val="0"/>
              </a:spcAft>
              <a:buClr>
                <a:srgbClr val="000000"/>
              </a:buClr>
              <a:buSzPts val="900"/>
              <a:buFont typeface="Arial"/>
              <a:buChar char="●"/>
            </a:pPr>
            <a:r>
              <a:rPr lang="en" sz="900" b="1">
                <a:solidFill>
                  <a:srgbClr val="000000"/>
                </a:solidFill>
                <a:latin typeface="Times New Roman"/>
                <a:ea typeface="Times New Roman"/>
                <a:cs typeface="Times New Roman"/>
                <a:sym typeface="Times New Roman"/>
              </a:rPr>
              <a:t>GPT-4:</a:t>
            </a:r>
            <a:r>
              <a:rPr lang="en" sz="900">
                <a:solidFill>
                  <a:srgbClr val="000000"/>
                </a:solidFill>
                <a:latin typeface="Times New Roman"/>
                <a:ea typeface="Times New Roman"/>
                <a:cs typeface="Times New Roman"/>
                <a:sym typeface="Times New Roman"/>
              </a:rPr>
              <a:t> </a:t>
            </a:r>
            <a:r>
              <a:rPr lang="en" sz="900" b="1">
                <a:solidFill>
                  <a:srgbClr val="000000"/>
                </a:solidFill>
                <a:latin typeface="Times New Roman"/>
                <a:ea typeface="Times New Roman"/>
                <a:cs typeface="Times New Roman"/>
                <a:sym typeface="Times New Roman"/>
              </a:rPr>
              <a:t>CPU 60%, Memory 80%</a:t>
            </a:r>
            <a:r>
              <a:rPr lang="en" sz="900">
                <a:solidFill>
                  <a:srgbClr val="000000"/>
                </a:solidFill>
                <a:latin typeface="Times New Roman"/>
                <a:ea typeface="Times New Roman"/>
                <a:cs typeface="Times New Roman"/>
                <a:sym typeface="Times New Roman"/>
              </a:rPr>
              <a:t> (Higher consumption )</a:t>
            </a:r>
            <a:endParaRPr sz="9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900">
                <a:solidFill>
                  <a:srgbClr val="000000"/>
                </a:solidFill>
                <a:latin typeface="Times New Roman"/>
                <a:ea typeface="Times New Roman"/>
                <a:cs typeface="Times New Roman"/>
                <a:sym typeface="Times New Roman"/>
              </a:rPr>
              <a:t>📌 </a:t>
            </a:r>
            <a:r>
              <a:rPr lang="en" sz="900" b="1">
                <a:solidFill>
                  <a:srgbClr val="000000"/>
                </a:solidFill>
                <a:latin typeface="Times New Roman"/>
                <a:ea typeface="Times New Roman"/>
                <a:cs typeface="Times New Roman"/>
                <a:sym typeface="Times New Roman"/>
              </a:rPr>
              <a:t>Text Quality (BLEU &amp; ROUGE Scores)</a:t>
            </a:r>
            <a:endParaRPr sz="900" b="1">
              <a:solidFill>
                <a:srgbClr val="000000"/>
              </a:solidFill>
              <a:latin typeface="Times New Roman"/>
              <a:ea typeface="Times New Roman"/>
              <a:cs typeface="Times New Roman"/>
              <a:sym typeface="Times New Roman"/>
            </a:endParaRPr>
          </a:p>
          <a:p>
            <a:pPr marL="457200" lvl="0" indent="-285750" algn="l" rtl="0">
              <a:lnSpc>
                <a:spcPct val="115000"/>
              </a:lnSpc>
              <a:spcBef>
                <a:spcPts val="1200"/>
              </a:spcBef>
              <a:spcAft>
                <a:spcPts val="0"/>
              </a:spcAft>
              <a:buClr>
                <a:srgbClr val="000000"/>
              </a:buClr>
              <a:buSzPts val="900"/>
              <a:buFont typeface="Arial"/>
              <a:buChar char="●"/>
            </a:pPr>
            <a:r>
              <a:rPr lang="en" sz="900" b="1">
                <a:solidFill>
                  <a:srgbClr val="000000"/>
                </a:solidFill>
                <a:latin typeface="Times New Roman"/>
                <a:ea typeface="Times New Roman"/>
                <a:cs typeface="Times New Roman"/>
                <a:sym typeface="Times New Roman"/>
              </a:rPr>
              <a:t>T5:</a:t>
            </a:r>
            <a:r>
              <a:rPr lang="en" sz="900">
                <a:solidFill>
                  <a:srgbClr val="000000"/>
                </a:solidFill>
                <a:latin typeface="Times New Roman"/>
                <a:ea typeface="Times New Roman"/>
                <a:cs typeface="Times New Roman"/>
                <a:sym typeface="Times New Roman"/>
              </a:rPr>
              <a:t> </a:t>
            </a:r>
            <a:r>
              <a:rPr lang="en" sz="900" b="1">
                <a:solidFill>
                  <a:srgbClr val="000000"/>
                </a:solidFill>
                <a:latin typeface="Times New Roman"/>
                <a:ea typeface="Times New Roman"/>
                <a:cs typeface="Times New Roman"/>
                <a:sym typeface="Times New Roman"/>
              </a:rPr>
              <a:t>BLEU = 0.75, ROUGE-L = 0.68</a:t>
            </a:r>
            <a:endParaRPr sz="900" b="1">
              <a:solidFill>
                <a:srgbClr val="000000"/>
              </a:solidFill>
              <a:latin typeface="Times New Roman"/>
              <a:ea typeface="Times New Roman"/>
              <a:cs typeface="Times New Roman"/>
              <a:sym typeface="Times New Roman"/>
            </a:endParaRPr>
          </a:p>
          <a:p>
            <a:pPr marL="457200" lvl="0" indent="-285750" algn="l" rtl="0">
              <a:lnSpc>
                <a:spcPct val="115000"/>
              </a:lnSpc>
              <a:spcBef>
                <a:spcPts val="0"/>
              </a:spcBef>
              <a:spcAft>
                <a:spcPts val="0"/>
              </a:spcAft>
              <a:buClr>
                <a:srgbClr val="000000"/>
              </a:buClr>
              <a:buSzPts val="900"/>
              <a:buFont typeface="Arial"/>
              <a:buChar char="●"/>
            </a:pPr>
            <a:r>
              <a:rPr lang="en" sz="900" b="1">
                <a:solidFill>
                  <a:srgbClr val="000000"/>
                </a:solidFill>
                <a:latin typeface="Times New Roman"/>
                <a:ea typeface="Times New Roman"/>
                <a:cs typeface="Times New Roman"/>
                <a:sym typeface="Times New Roman"/>
              </a:rPr>
              <a:t>GPT-4:</a:t>
            </a:r>
            <a:r>
              <a:rPr lang="en" sz="900">
                <a:solidFill>
                  <a:srgbClr val="000000"/>
                </a:solidFill>
                <a:latin typeface="Times New Roman"/>
                <a:ea typeface="Times New Roman"/>
                <a:cs typeface="Times New Roman"/>
                <a:sym typeface="Times New Roman"/>
              </a:rPr>
              <a:t> </a:t>
            </a:r>
            <a:r>
              <a:rPr lang="en" sz="900" b="1">
                <a:solidFill>
                  <a:srgbClr val="000000"/>
                </a:solidFill>
                <a:latin typeface="Times New Roman"/>
                <a:ea typeface="Times New Roman"/>
                <a:cs typeface="Times New Roman"/>
                <a:sym typeface="Times New Roman"/>
              </a:rPr>
              <a:t>BLEU = 0.82, ROUGE-L = 0.74</a:t>
            </a:r>
            <a:r>
              <a:rPr lang="en" sz="900">
                <a:solidFill>
                  <a:srgbClr val="000000"/>
                </a:solidFill>
                <a:latin typeface="Times New Roman"/>
                <a:ea typeface="Times New Roman"/>
                <a:cs typeface="Times New Roman"/>
                <a:sym typeface="Times New Roman"/>
              </a:rPr>
              <a:t> (Better quality ✅)</a:t>
            </a:r>
            <a:endParaRPr sz="900">
              <a:latin typeface="Times New Roman"/>
              <a:ea typeface="Times New Roman"/>
              <a:cs typeface="Times New Roman"/>
              <a:sym typeface="Times New Roman"/>
            </a:endParaRPr>
          </a:p>
        </p:txBody>
      </p:sp>
      <p:sp>
        <p:nvSpPr>
          <p:cNvPr id="130" name="Google Shape;130;p19"/>
          <p:cNvSpPr txBox="1"/>
          <p:nvPr/>
        </p:nvSpPr>
        <p:spPr>
          <a:xfrm>
            <a:off x="5160900" y="1361825"/>
            <a:ext cx="3394200" cy="305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900" b="1">
                <a:latin typeface="Times New Roman"/>
                <a:ea typeface="Times New Roman"/>
                <a:cs typeface="Times New Roman"/>
                <a:sym typeface="Times New Roman"/>
              </a:rPr>
              <a:t>Qualitative Analysis</a:t>
            </a:r>
            <a:endParaRPr sz="9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900">
                <a:latin typeface="Times New Roman"/>
                <a:ea typeface="Times New Roman"/>
                <a:cs typeface="Times New Roman"/>
                <a:sym typeface="Times New Roman"/>
              </a:rPr>
              <a:t>📌 </a:t>
            </a:r>
            <a:r>
              <a:rPr lang="en" sz="900" b="1">
                <a:latin typeface="Times New Roman"/>
                <a:ea typeface="Times New Roman"/>
                <a:cs typeface="Times New Roman"/>
                <a:sym typeface="Times New Roman"/>
              </a:rPr>
              <a:t>Coherence</a:t>
            </a:r>
            <a:endParaRPr sz="900" b="1">
              <a:latin typeface="Times New Roman"/>
              <a:ea typeface="Times New Roman"/>
              <a:cs typeface="Times New Roman"/>
              <a:sym typeface="Times New Roman"/>
            </a:endParaRPr>
          </a:p>
          <a:p>
            <a:pPr marL="457200" lvl="0" indent="-285750" algn="l" rtl="0">
              <a:lnSpc>
                <a:spcPct val="115000"/>
              </a:lnSpc>
              <a:spcBef>
                <a:spcPts val="1200"/>
              </a:spcBef>
              <a:spcAft>
                <a:spcPts val="0"/>
              </a:spcAft>
              <a:buSzPts val="900"/>
              <a:buChar char="●"/>
            </a:pPr>
            <a:r>
              <a:rPr lang="en" sz="900" b="1">
                <a:latin typeface="Times New Roman"/>
                <a:ea typeface="Times New Roman"/>
                <a:cs typeface="Times New Roman"/>
                <a:sym typeface="Times New Roman"/>
              </a:rPr>
              <a:t>T5:</a:t>
            </a:r>
            <a:r>
              <a:rPr lang="en" sz="900">
                <a:latin typeface="Times New Roman"/>
                <a:ea typeface="Times New Roman"/>
                <a:cs typeface="Times New Roman"/>
                <a:sym typeface="Times New Roman"/>
              </a:rPr>
              <a:t> Some abrupt transitions </a:t>
            </a:r>
            <a:endParaRPr sz="900">
              <a:latin typeface="Times New Roman"/>
              <a:ea typeface="Times New Roman"/>
              <a:cs typeface="Times New Roman"/>
              <a:sym typeface="Times New Roman"/>
            </a:endParaRPr>
          </a:p>
          <a:p>
            <a:pPr marL="457200" lvl="0" indent="-285750" algn="l" rtl="0">
              <a:lnSpc>
                <a:spcPct val="115000"/>
              </a:lnSpc>
              <a:spcBef>
                <a:spcPts val="0"/>
              </a:spcBef>
              <a:spcAft>
                <a:spcPts val="0"/>
              </a:spcAft>
              <a:buSzPts val="900"/>
              <a:buChar char="●"/>
            </a:pPr>
            <a:r>
              <a:rPr lang="en" sz="900" b="1">
                <a:latin typeface="Times New Roman"/>
                <a:ea typeface="Times New Roman"/>
                <a:cs typeface="Times New Roman"/>
                <a:sym typeface="Times New Roman"/>
              </a:rPr>
              <a:t>GPT-4:</a:t>
            </a:r>
            <a:r>
              <a:rPr lang="en" sz="900">
                <a:latin typeface="Times New Roman"/>
                <a:ea typeface="Times New Roman"/>
                <a:cs typeface="Times New Roman"/>
                <a:sym typeface="Times New Roman"/>
              </a:rPr>
              <a:t> Well-structured.</a:t>
            </a:r>
            <a:endParaRPr sz="9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900">
                <a:latin typeface="Times New Roman"/>
                <a:ea typeface="Times New Roman"/>
                <a:cs typeface="Times New Roman"/>
                <a:sym typeface="Times New Roman"/>
              </a:rPr>
              <a:t>📌 </a:t>
            </a:r>
            <a:r>
              <a:rPr lang="en" sz="900" b="1">
                <a:latin typeface="Times New Roman"/>
                <a:ea typeface="Times New Roman"/>
                <a:cs typeface="Times New Roman"/>
                <a:sym typeface="Times New Roman"/>
              </a:rPr>
              <a:t>Relevance</a:t>
            </a:r>
            <a:endParaRPr sz="900" b="1">
              <a:latin typeface="Times New Roman"/>
              <a:ea typeface="Times New Roman"/>
              <a:cs typeface="Times New Roman"/>
              <a:sym typeface="Times New Roman"/>
            </a:endParaRPr>
          </a:p>
          <a:p>
            <a:pPr marL="457200" lvl="0" indent="-285750" algn="l" rtl="0">
              <a:lnSpc>
                <a:spcPct val="115000"/>
              </a:lnSpc>
              <a:spcBef>
                <a:spcPts val="1200"/>
              </a:spcBef>
              <a:spcAft>
                <a:spcPts val="0"/>
              </a:spcAft>
              <a:buSzPts val="900"/>
              <a:buChar char="●"/>
            </a:pPr>
            <a:r>
              <a:rPr lang="en" sz="900" b="1">
                <a:latin typeface="Times New Roman"/>
                <a:ea typeface="Times New Roman"/>
                <a:cs typeface="Times New Roman"/>
                <a:sym typeface="Times New Roman"/>
              </a:rPr>
              <a:t>T5:</a:t>
            </a:r>
            <a:r>
              <a:rPr lang="en" sz="900">
                <a:latin typeface="Times New Roman"/>
                <a:ea typeface="Times New Roman"/>
                <a:cs typeface="Times New Roman"/>
                <a:sym typeface="Times New Roman"/>
              </a:rPr>
              <a:t> Include irrelevant content </a:t>
            </a:r>
            <a:endParaRPr sz="900">
              <a:latin typeface="Times New Roman"/>
              <a:ea typeface="Times New Roman"/>
              <a:cs typeface="Times New Roman"/>
              <a:sym typeface="Times New Roman"/>
            </a:endParaRPr>
          </a:p>
          <a:p>
            <a:pPr marL="457200" lvl="0" indent="-285750" algn="l" rtl="0">
              <a:lnSpc>
                <a:spcPct val="115000"/>
              </a:lnSpc>
              <a:spcBef>
                <a:spcPts val="0"/>
              </a:spcBef>
              <a:spcAft>
                <a:spcPts val="0"/>
              </a:spcAft>
              <a:buSzPts val="900"/>
              <a:buChar char="●"/>
            </a:pPr>
            <a:r>
              <a:rPr lang="en" sz="900" b="1">
                <a:latin typeface="Times New Roman"/>
                <a:ea typeface="Times New Roman"/>
                <a:cs typeface="Times New Roman"/>
                <a:sym typeface="Times New Roman"/>
              </a:rPr>
              <a:t>GPT-4:</a:t>
            </a:r>
            <a:r>
              <a:rPr lang="en" sz="900">
                <a:latin typeface="Times New Roman"/>
                <a:ea typeface="Times New Roman"/>
                <a:cs typeface="Times New Roman"/>
                <a:sym typeface="Times New Roman"/>
              </a:rPr>
              <a:t> Highly regulation-focused </a:t>
            </a:r>
            <a:endParaRPr sz="9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900">
                <a:latin typeface="Times New Roman"/>
                <a:ea typeface="Times New Roman"/>
                <a:cs typeface="Times New Roman"/>
                <a:sym typeface="Times New Roman"/>
              </a:rPr>
              <a:t>📌 </a:t>
            </a:r>
            <a:r>
              <a:rPr lang="en" sz="900" b="1">
                <a:latin typeface="Times New Roman"/>
                <a:ea typeface="Times New Roman"/>
                <a:cs typeface="Times New Roman"/>
                <a:sym typeface="Times New Roman"/>
              </a:rPr>
              <a:t>Accuracy</a:t>
            </a:r>
            <a:endParaRPr sz="900" b="1">
              <a:latin typeface="Times New Roman"/>
              <a:ea typeface="Times New Roman"/>
              <a:cs typeface="Times New Roman"/>
              <a:sym typeface="Times New Roman"/>
            </a:endParaRPr>
          </a:p>
          <a:p>
            <a:pPr marL="457200" lvl="0" indent="-285750" algn="l" rtl="0">
              <a:lnSpc>
                <a:spcPct val="115000"/>
              </a:lnSpc>
              <a:spcBef>
                <a:spcPts val="1200"/>
              </a:spcBef>
              <a:spcAft>
                <a:spcPts val="0"/>
              </a:spcAft>
              <a:buSzPts val="900"/>
              <a:buChar char="●"/>
            </a:pPr>
            <a:r>
              <a:rPr lang="en" sz="900" b="1">
                <a:latin typeface="Times New Roman"/>
                <a:ea typeface="Times New Roman"/>
                <a:cs typeface="Times New Roman"/>
                <a:sym typeface="Times New Roman"/>
              </a:rPr>
              <a:t>T5:</a:t>
            </a:r>
            <a:r>
              <a:rPr lang="en" sz="900">
                <a:latin typeface="Times New Roman"/>
                <a:ea typeface="Times New Roman"/>
                <a:cs typeface="Times New Roman"/>
                <a:sym typeface="Times New Roman"/>
              </a:rPr>
              <a:t> Occasional errors </a:t>
            </a:r>
            <a:endParaRPr sz="900">
              <a:latin typeface="Times New Roman"/>
              <a:ea typeface="Times New Roman"/>
              <a:cs typeface="Times New Roman"/>
              <a:sym typeface="Times New Roman"/>
            </a:endParaRPr>
          </a:p>
          <a:p>
            <a:pPr marL="457200" lvl="0" indent="-285750" algn="l" rtl="0">
              <a:lnSpc>
                <a:spcPct val="115000"/>
              </a:lnSpc>
              <a:spcBef>
                <a:spcPts val="0"/>
              </a:spcBef>
              <a:spcAft>
                <a:spcPts val="0"/>
              </a:spcAft>
              <a:buSzPts val="900"/>
              <a:buChar char="●"/>
            </a:pPr>
            <a:r>
              <a:rPr lang="en" sz="900" b="1">
                <a:latin typeface="Times New Roman"/>
                <a:ea typeface="Times New Roman"/>
                <a:cs typeface="Times New Roman"/>
                <a:sym typeface="Times New Roman"/>
              </a:rPr>
              <a:t>GPT-4:</a:t>
            </a:r>
            <a:r>
              <a:rPr lang="en" sz="900">
                <a:latin typeface="Times New Roman"/>
                <a:ea typeface="Times New Roman"/>
                <a:cs typeface="Times New Roman"/>
                <a:sym typeface="Times New Roman"/>
              </a:rPr>
              <a:t> Aligns with regulations, fewer errors </a:t>
            </a:r>
            <a:endParaRPr sz="900">
              <a:latin typeface="Times New Roman"/>
              <a:ea typeface="Times New Roman"/>
              <a:cs typeface="Times New Roman"/>
              <a:sym typeface="Times New Roman"/>
            </a:endParaRPr>
          </a:p>
          <a:p>
            <a:pPr marL="0" lvl="0" indent="0" algn="l" rtl="0">
              <a:spcBef>
                <a:spcPts val="120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ctrTitle"/>
          </p:nvPr>
        </p:nvSpPr>
        <p:spPr>
          <a:xfrm>
            <a:off x="431825" y="133875"/>
            <a:ext cx="7688100" cy="541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00">
                <a:latin typeface="Times New Roman"/>
                <a:ea typeface="Times New Roman"/>
                <a:cs typeface="Times New Roman"/>
                <a:sym typeface="Times New Roman"/>
              </a:rPr>
              <a:t>CASE STUDIES</a:t>
            </a:r>
            <a:endParaRPr sz="3900">
              <a:latin typeface="Times New Roman"/>
              <a:ea typeface="Times New Roman"/>
              <a:cs typeface="Times New Roman"/>
              <a:sym typeface="Times New Roman"/>
            </a:endParaRPr>
          </a:p>
        </p:txBody>
      </p:sp>
      <p:sp>
        <p:nvSpPr>
          <p:cNvPr id="136" name="Google Shape;136;p20"/>
          <p:cNvSpPr txBox="1">
            <a:spLocks noGrp="1"/>
          </p:cNvSpPr>
          <p:nvPr>
            <p:ph type="subTitle" idx="1"/>
          </p:nvPr>
        </p:nvSpPr>
        <p:spPr>
          <a:xfrm>
            <a:off x="546750" y="1412675"/>
            <a:ext cx="7688100" cy="3090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dirty="0">
                <a:solidFill>
                  <a:srgbClr val="000000"/>
                </a:solidFill>
                <a:latin typeface="Times New Roman"/>
                <a:ea typeface="Times New Roman"/>
                <a:cs typeface="Times New Roman"/>
                <a:sym typeface="Times New Roman"/>
              </a:rPr>
              <a:t>🔹</a:t>
            </a:r>
            <a:r>
              <a:rPr lang="en" b="1" dirty="0">
                <a:solidFill>
                  <a:srgbClr val="000000"/>
                </a:solidFill>
                <a:latin typeface="Times New Roman"/>
                <a:ea typeface="Times New Roman"/>
                <a:cs typeface="Times New Roman"/>
                <a:sym typeface="Times New Roman"/>
              </a:rPr>
              <a:t>Use Case 1: Automating Compliance Documentation</a:t>
            </a:r>
            <a:br>
              <a:rPr lang="en" b="1" dirty="0">
                <a:solidFill>
                  <a:srgbClr val="000000"/>
                </a:solidFill>
                <a:latin typeface="Times New Roman"/>
                <a:ea typeface="Times New Roman"/>
                <a:cs typeface="Times New Roman"/>
                <a:sym typeface="Times New Roman"/>
              </a:rPr>
            </a:br>
            <a:r>
              <a:rPr lang="en" dirty="0">
                <a:solidFill>
                  <a:srgbClr val="000000"/>
                </a:solidFill>
                <a:latin typeface="Times New Roman"/>
                <a:ea typeface="Times New Roman"/>
                <a:cs typeface="Times New Roman"/>
                <a:sym typeface="Times New Roman"/>
              </a:rPr>
              <a:t> 💡 AI generates MDR-compliant reports (clinical, technical, risk) </a:t>
            </a:r>
            <a:r>
              <a:rPr lang="en" b="1" dirty="0">
                <a:solidFill>
                  <a:srgbClr val="000000"/>
                </a:solidFill>
                <a:latin typeface="Times New Roman"/>
                <a:ea typeface="Times New Roman"/>
                <a:cs typeface="Times New Roman"/>
                <a:sym typeface="Times New Roman"/>
              </a:rPr>
              <a:t>faster &amp; more accurately</a:t>
            </a:r>
            <a:r>
              <a:rPr lang="en" dirty="0">
                <a:solidFill>
                  <a:srgbClr val="000000"/>
                </a:solidFill>
                <a:latin typeface="Times New Roman"/>
                <a:ea typeface="Times New Roman"/>
                <a:cs typeface="Times New Roman"/>
                <a:sym typeface="Times New Roman"/>
              </a:rPr>
              <a:t>.</a:t>
            </a:r>
            <a:br>
              <a:rPr lang="en" dirty="0">
                <a:solidFill>
                  <a:srgbClr val="000000"/>
                </a:solidFill>
                <a:latin typeface="Times New Roman"/>
                <a:ea typeface="Times New Roman"/>
                <a:cs typeface="Times New Roman"/>
                <a:sym typeface="Times New Roman"/>
              </a:rPr>
            </a:br>
            <a:r>
              <a:rPr lang="en" dirty="0">
                <a:solidFill>
                  <a:srgbClr val="000000"/>
                </a:solidFill>
                <a:latin typeface="Times New Roman"/>
                <a:ea typeface="Times New Roman"/>
                <a:cs typeface="Times New Roman"/>
                <a:sym typeface="Times New Roman"/>
              </a:rPr>
              <a:t> ⚡ </a:t>
            </a:r>
            <a:r>
              <a:rPr lang="en" b="1" dirty="0">
                <a:solidFill>
                  <a:srgbClr val="000000"/>
                </a:solidFill>
                <a:latin typeface="Times New Roman"/>
                <a:ea typeface="Times New Roman"/>
                <a:cs typeface="Times New Roman"/>
                <a:sym typeface="Times New Roman"/>
              </a:rPr>
              <a:t>Impact:</a:t>
            </a:r>
            <a:r>
              <a:rPr lang="en" dirty="0">
                <a:solidFill>
                  <a:srgbClr val="000000"/>
                </a:solidFill>
                <a:latin typeface="Times New Roman"/>
                <a:ea typeface="Times New Roman"/>
                <a:cs typeface="Times New Roman"/>
                <a:sym typeface="Times New Roman"/>
              </a:rPr>
              <a:t> Saves time, cuts costs, speeds up market entry.</a:t>
            </a:r>
            <a:endParaRPr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dirty="0">
                <a:solidFill>
                  <a:srgbClr val="000000"/>
                </a:solidFill>
                <a:latin typeface="Times New Roman"/>
                <a:ea typeface="Times New Roman"/>
                <a:cs typeface="Times New Roman"/>
                <a:sym typeface="Times New Roman"/>
              </a:rPr>
              <a:t>🔹 </a:t>
            </a:r>
            <a:r>
              <a:rPr lang="en" b="1" dirty="0">
                <a:solidFill>
                  <a:srgbClr val="000000"/>
                </a:solidFill>
                <a:latin typeface="Times New Roman"/>
                <a:ea typeface="Times New Roman"/>
                <a:cs typeface="Times New Roman"/>
                <a:sym typeface="Times New Roman"/>
              </a:rPr>
              <a:t>Use Case 2: Updating Documents for Regulatory Changes</a:t>
            </a:r>
            <a:br>
              <a:rPr lang="en" b="1" dirty="0">
                <a:solidFill>
                  <a:srgbClr val="000000"/>
                </a:solidFill>
                <a:latin typeface="Times New Roman"/>
                <a:ea typeface="Times New Roman"/>
                <a:cs typeface="Times New Roman"/>
                <a:sym typeface="Times New Roman"/>
              </a:rPr>
            </a:br>
            <a:r>
              <a:rPr lang="en" dirty="0">
                <a:solidFill>
                  <a:srgbClr val="000000"/>
                </a:solidFill>
                <a:latin typeface="Times New Roman"/>
                <a:ea typeface="Times New Roman"/>
                <a:cs typeface="Times New Roman"/>
                <a:sym typeface="Times New Roman"/>
              </a:rPr>
              <a:t> 💡 AI detects MDR updates &amp; revises documents automatically.</a:t>
            </a:r>
            <a:br>
              <a:rPr lang="en" dirty="0">
                <a:solidFill>
                  <a:srgbClr val="000000"/>
                </a:solidFill>
                <a:latin typeface="Times New Roman"/>
                <a:ea typeface="Times New Roman"/>
                <a:cs typeface="Times New Roman"/>
                <a:sym typeface="Times New Roman"/>
              </a:rPr>
            </a:br>
            <a:r>
              <a:rPr lang="en" dirty="0">
                <a:solidFill>
                  <a:srgbClr val="000000"/>
                </a:solidFill>
                <a:latin typeface="Times New Roman"/>
                <a:ea typeface="Times New Roman"/>
                <a:cs typeface="Times New Roman"/>
                <a:sym typeface="Times New Roman"/>
              </a:rPr>
              <a:t> ⚡ </a:t>
            </a:r>
            <a:r>
              <a:rPr lang="en" b="1" dirty="0">
                <a:solidFill>
                  <a:srgbClr val="000000"/>
                </a:solidFill>
                <a:latin typeface="Times New Roman"/>
                <a:ea typeface="Times New Roman"/>
                <a:cs typeface="Times New Roman"/>
                <a:sym typeface="Times New Roman"/>
              </a:rPr>
              <a:t>Impact:</a:t>
            </a:r>
            <a:r>
              <a:rPr lang="en" dirty="0">
                <a:solidFill>
                  <a:srgbClr val="000000"/>
                </a:solidFill>
                <a:latin typeface="Times New Roman"/>
                <a:ea typeface="Times New Roman"/>
                <a:cs typeface="Times New Roman"/>
                <a:sym typeface="Times New Roman"/>
              </a:rPr>
              <a:t> Ensures compliance, reduces manual effort, avoids legal risks.</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2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ctrTitle"/>
          </p:nvPr>
        </p:nvSpPr>
        <p:spPr>
          <a:xfrm>
            <a:off x="515300" y="69700"/>
            <a:ext cx="7688100" cy="85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42" name="Google Shape;142;p21"/>
          <p:cNvSpPr txBox="1">
            <a:spLocks noGrp="1"/>
          </p:cNvSpPr>
          <p:nvPr>
            <p:ph type="subTitle" idx="1"/>
          </p:nvPr>
        </p:nvSpPr>
        <p:spPr>
          <a:xfrm>
            <a:off x="569025" y="1449025"/>
            <a:ext cx="7688100" cy="29973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The research explored the potential of AI models like T5 and GPT-4 in evaluating medical device regulation documents. While these models offer promising capabilities, several challenges limit their effectiveness. The reliance on synthetic data, the high computational demands, evolving regulations, and legal constraints highlight the need for continuous improvements in AI deployment for regulatory compliance.</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To enhance the practical application of AI in this field, future efforts should focus on </a:t>
            </a:r>
            <a:r>
              <a:rPr lang="en" sz="1400" b="1" dirty="0">
                <a:solidFill>
                  <a:srgbClr val="000000"/>
                </a:solidFill>
                <a:latin typeface="Times New Roman"/>
                <a:ea typeface="Times New Roman"/>
                <a:cs typeface="Times New Roman"/>
                <a:sym typeface="Times New Roman"/>
              </a:rPr>
              <a:t>accessing real-world data, refining evaluation metrics, and developing adaptable AI systems that can keep up with regulatory changes</a:t>
            </a:r>
            <a:r>
              <a:rPr lang="en" sz="1400" dirty="0">
                <a:solidFill>
                  <a:srgbClr val="000000"/>
                </a:solidFill>
                <a:latin typeface="Times New Roman"/>
                <a:ea typeface="Times New Roman"/>
                <a:cs typeface="Times New Roman"/>
                <a:sym typeface="Times New Roman"/>
              </a:rPr>
              <a:t>. Despite these challenges, AI remains a powerful tool with the potential to streamline compliance processes and improve efficiency in regulatory analysis.</a:t>
            </a:r>
            <a:endParaRPr sz="14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618</Words>
  <Application>Microsoft Macintosh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vt:lpstr>
      <vt:lpstr>Arial</vt:lpstr>
      <vt:lpstr>Times New Roman</vt:lpstr>
      <vt:lpstr>Raleway</vt:lpstr>
      <vt:lpstr>Streamline</vt:lpstr>
      <vt:lpstr>PowerPoint Presentation</vt:lpstr>
      <vt:lpstr>INTRODUCTION</vt:lpstr>
      <vt:lpstr>OBJECTIVES &amp; RESEARCH QUESTIONS</vt:lpstr>
      <vt:lpstr>AI MODELS USED</vt:lpstr>
      <vt:lpstr>METHODOLOGY</vt:lpstr>
      <vt:lpstr>EVALUATION</vt:lpstr>
      <vt:lpstr>COMPARISON &amp; KEY FINDINGS</vt:lpstr>
      <vt:lpstr>CASE STUDIES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sharanyaadiga@outlook.com</cp:lastModifiedBy>
  <cp:revision>1</cp:revision>
  <dcterms:modified xsi:type="dcterms:W3CDTF">2025-03-20T14:20:32Z</dcterms:modified>
</cp:coreProperties>
</file>