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6" r:id="rId7"/>
    <p:sldId id="258" r:id="rId8"/>
    <p:sldId id="261" r:id="rId9"/>
    <p:sldId id="277" r:id="rId10"/>
    <p:sldId id="279" r:id="rId11"/>
    <p:sldId id="280"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718"/>
  </p:normalViewPr>
  <p:slideViewPr>
    <p:cSldViewPr snapToGrid="0">
      <p:cViewPr varScale="1">
        <p:scale>
          <a:sx n="70" d="100"/>
          <a:sy n="70" d="100"/>
        </p:scale>
        <p:origin x="576" y="4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10/18/2022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10/18/2022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10/18/2022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10/18/2022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10/18/2022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solidFill>
                  <a:schemeClr val="accent1">
                    <a:lumMod val="75000"/>
                  </a:schemeClr>
                </a:solidFill>
              </a:rPr>
              <a:t>MUSHROOM CLASSIFICATION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420096" y="5100343"/>
            <a:ext cx="4331434" cy="1270587"/>
          </a:xfrm>
        </p:spPr>
        <p:txBody>
          <a:bodyPr/>
          <a:lstStyle/>
          <a:p>
            <a:pPr marL="457200" indent="-457200">
              <a:buFont typeface="Arial" panose="020B0604020202020204" pitchFamily="34" charset="0"/>
              <a:buChar char="•"/>
            </a:pPr>
            <a:r>
              <a:rPr lang="en-US" b="1" dirty="0" err="1">
                <a:solidFill>
                  <a:schemeClr val="accent2">
                    <a:lumMod val="25000"/>
                  </a:schemeClr>
                </a:solidFill>
              </a:rPr>
              <a:t>Purnanand</a:t>
            </a:r>
            <a:r>
              <a:rPr lang="en-US" b="1" dirty="0">
                <a:solidFill>
                  <a:schemeClr val="accent2">
                    <a:lumMod val="25000"/>
                  </a:schemeClr>
                </a:solidFill>
              </a:rPr>
              <a:t> Kulkarni</a:t>
            </a:r>
          </a:p>
          <a:p>
            <a:pPr marL="457200" indent="-457200">
              <a:buFont typeface="Arial" panose="020B0604020202020204" pitchFamily="34" charset="0"/>
              <a:buChar char="•"/>
            </a:pPr>
            <a:r>
              <a:rPr lang="en-US" b="1" dirty="0">
                <a:solidFill>
                  <a:schemeClr val="accent2">
                    <a:lumMod val="25000"/>
                  </a:schemeClr>
                </a:solidFill>
              </a:rPr>
              <a:t>Ganesh Randave</a:t>
            </a:r>
          </a:p>
        </p:txBody>
      </p:sp>
      <p:sp>
        <p:nvSpPr>
          <p:cNvPr id="4" name="Subtitle 2">
            <a:extLst>
              <a:ext uri="{FF2B5EF4-FFF2-40B4-BE49-F238E27FC236}">
                <a16:creationId xmlns:a16="http://schemas.microsoft.com/office/drawing/2014/main" id="{7B8D063F-4888-832F-B904-4E56FFF12798}"/>
              </a:ext>
            </a:extLst>
          </p:cNvPr>
          <p:cNvSpPr txBox="1">
            <a:spLocks/>
          </p:cNvSpPr>
          <p:nvPr/>
        </p:nvSpPr>
        <p:spPr>
          <a:xfrm>
            <a:off x="6751530" y="5100342"/>
            <a:ext cx="4331434" cy="12705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err="1">
                <a:solidFill>
                  <a:schemeClr val="accent2">
                    <a:lumMod val="25000"/>
                  </a:schemeClr>
                </a:solidFill>
              </a:rPr>
              <a:t>Sharanya</a:t>
            </a:r>
            <a:r>
              <a:rPr lang="en-US" b="1" dirty="0">
                <a:solidFill>
                  <a:schemeClr val="accent2">
                    <a:lumMod val="25000"/>
                  </a:schemeClr>
                </a:solidFill>
              </a:rPr>
              <a:t> Manohar</a:t>
            </a:r>
          </a:p>
          <a:p>
            <a:pPr marL="457200" indent="-457200">
              <a:buFont typeface="Arial" panose="020B0604020202020204" pitchFamily="34" charset="0"/>
              <a:buChar char="•"/>
            </a:pPr>
            <a:r>
              <a:rPr lang="en-US" b="1" dirty="0" err="1">
                <a:solidFill>
                  <a:schemeClr val="accent2">
                    <a:lumMod val="25000"/>
                  </a:schemeClr>
                </a:solidFill>
              </a:rPr>
              <a:t>Anaab</a:t>
            </a:r>
            <a:r>
              <a:rPr lang="en-US" b="1" dirty="0">
                <a:solidFill>
                  <a:schemeClr val="accent2">
                    <a:lumMod val="25000"/>
                  </a:schemeClr>
                </a:solidFill>
              </a:rPr>
              <a:t> Raut</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1" y="0"/>
            <a:ext cx="9779183" cy="1325563"/>
          </a:xfrm>
        </p:spPr>
        <p:txBody>
          <a:bodyPr/>
          <a:lstStyle/>
          <a:p>
            <a:r>
              <a:rPr lang="en-US" dirty="0">
                <a:solidFill>
                  <a:schemeClr val="accent2">
                    <a:lumMod val="25000"/>
                  </a:schemeClr>
                </a:solidFill>
              </a:rPr>
              <a:t>PROJECT DETAILS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1" y="2060444"/>
            <a:ext cx="10732233" cy="3561025"/>
          </a:xfrm>
        </p:spPr>
        <p:txBody>
          <a:bodyPr vert="horz" lIns="91440" tIns="45720" rIns="91440" bIns="45720" rtlCol="0" anchor="t">
            <a:noAutofit/>
          </a:bodyPr>
          <a:lstStyle/>
          <a:p>
            <a:pPr>
              <a:lnSpc>
                <a:spcPct val="107000"/>
              </a:lnSpc>
              <a:spcAft>
                <a:spcPts val="800"/>
              </a:spcAft>
            </a:pPr>
            <a:r>
              <a:rPr lang="en-IN" sz="2400" dirty="0">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The Audubon Society Field Guide to North American Mushrooms contains descriptions</a:t>
            </a:r>
            <a:r>
              <a:rPr lang="en-IN" sz="2400" dirty="0">
                <a:solidFill>
                  <a:schemeClr val="accent2">
                    <a:lumMod val="2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of hypothetical samples corresponding to 23 species of gilled mushrooms in the</a:t>
            </a:r>
            <a:r>
              <a:rPr lang="en-IN" sz="2400" dirty="0">
                <a:solidFill>
                  <a:schemeClr val="accent2">
                    <a:lumMod val="2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400" dirty="0" err="1">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Agaricus</a:t>
            </a:r>
            <a:r>
              <a:rPr lang="en-IN" sz="2400" dirty="0">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2400" dirty="0" err="1">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Lepiota</a:t>
            </a:r>
            <a:r>
              <a:rPr lang="en-IN" sz="2400" dirty="0">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Family Mushroom (1981). Each species is labelled as either</a:t>
            </a:r>
            <a:r>
              <a:rPr lang="en-IN" sz="2400" dirty="0">
                <a:solidFill>
                  <a:schemeClr val="accent2">
                    <a:lumMod val="2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definitely edible, definitely poisonous, or maybe edible but not recommended. This last category was merged with the toxic category. The Guide asserts unequivocally that</a:t>
            </a:r>
            <a:r>
              <a:rPr lang="en-IN" sz="2400" dirty="0">
                <a:solidFill>
                  <a:schemeClr val="accent2">
                    <a:lumMod val="2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there is no simple rule for judging a mushroom's edibility, such as "leaflets three, leave it be" for Poisonous Oak and Ivy.</a:t>
            </a:r>
          </a:p>
          <a:p>
            <a:pPr>
              <a:lnSpc>
                <a:spcPct val="107000"/>
              </a:lnSpc>
              <a:spcAft>
                <a:spcPts val="800"/>
              </a:spcAft>
            </a:pPr>
            <a:r>
              <a:rPr lang="en-IN" sz="2400" dirty="0">
                <a:solidFill>
                  <a:schemeClr val="accent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The main goal is to predict which mushroom is poisonous &amp; which is edible.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10/18/2022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MUSHROOM CLASSIFICATION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Content Placeholder 2">
            <a:extLst>
              <a:ext uri="{FF2B5EF4-FFF2-40B4-BE49-F238E27FC236}">
                <a16:creationId xmlns:a16="http://schemas.microsoft.com/office/drawing/2014/main" id="{F71AA2D3-6C9E-21C0-67FD-4DDC48047754}"/>
              </a:ext>
            </a:extLst>
          </p:cNvPr>
          <p:cNvSpPr txBox="1">
            <a:spLocks/>
          </p:cNvSpPr>
          <p:nvPr/>
        </p:nvSpPr>
        <p:spPr>
          <a:xfrm>
            <a:off x="1167492" y="1512321"/>
            <a:ext cx="9779182" cy="6743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accent1">
                    <a:lumMod val="75000"/>
                  </a:schemeClr>
                </a:solidFill>
              </a:rPr>
              <a:t>PROBLEM STATEMENT : </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853548" y="1464722"/>
            <a:ext cx="5004707" cy="766763"/>
          </a:xfrm>
        </p:spPr>
        <p:txBody>
          <a:bodyPr/>
          <a:lstStyle/>
          <a:p>
            <a:r>
              <a:rPr lang="en-US" dirty="0">
                <a:solidFill>
                  <a:schemeClr val="accent1">
                    <a:lumMod val="75000"/>
                  </a:schemeClr>
                </a:solidFill>
              </a:rPr>
              <a:t>TECHNOLOGIES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10/18/2022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MUSHROOM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10" name="Title 1">
            <a:extLst>
              <a:ext uri="{FF2B5EF4-FFF2-40B4-BE49-F238E27FC236}">
                <a16:creationId xmlns:a16="http://schemas.microsoft.com/office/drawing/2014/main" id="{DE543F2F-761D-32FB-E0EE-E7F19AC62B77}"/>
              </a:ext>
            </a:extLst>
          </p:cNvPr>
          <p:cNvSpPr txBox="1">
            <a:spLocks/>
          </p:cNvSpPr>
          <p:nvPr/>
        </p:nvSpPr>
        <p:spPr>
          <a:xfrm>
            <a:off x="5895448" y="1464722"/>
            <a:ext cx="6541407" cy="766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b="0" dirty="0">
                <a:solidFill>
                  <a:schemeClr val="accent2">
                    <a:lumMod val="25000"/>
                  </a:schemeClr>
                </a:solidFill>
              </a:rPr>
              <a:t>Web Application</a:t>
            </a:r>
          </a:p>
        </p:txBody>
      </p:sp>
      <p:sp>
        <p:nvSpPr>
          <p:cNvPr id="11" name="Title 1">
            <a:extLst>
              <a:ext uri="{FF2B5EF4-FFF2-40B4-BE49-F238E27FC236}">
                <a16:creationId xmlns:a16="http://schemas.microsoft.com/office/drawing/2014/main" id="{BE6AB826-0C09-A3AF-6100-079743D14CE9}"/>
              </a:ext>
            </a:extLst>
          </p:cNvPr>
          <p:cNvSpPr txBox="1">
            <a:spLocks/>
          </p:cNvSpPr>
          <p:nvPr/>
        </p:nvSpPr>
        <p:spPr>
          <a:xfrm>
            <a:off x="816355" y="2662237"/>
            <a:ext cx="5004707" cy="766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solidFill>
                  <a:schemeClr val="accent1">
                    <a:lumMod val="75000"/>
                  </a:schemeClr>
                </a:solidFill>
              </a:rPr>
              <a:t>DOMAIN :</a:t>
            </a:r>
          </a:p>
        </p:txBody>
      </p:sp>
      <p:sp>
        <p:nvSpPr>
          <p:cNvPr id="12" name="Title 1">
            <a:extLst>
              <a:ext uri="{FF2B5EF4-FFF2-40B4-BE49-F238E27FC236}">
                <a16:creationId xmlns:a16="http://schemas.microsoft.com/office/drawing/2014/main" id="{E173B71C-F93A-7A83-850A-E110B9E06E16}"/>
              </a:ext>
            </a:extLst>
          </p:cNvPr>
          <p:cNvSpPr txBox="1">
            <a:spLocks/>
          </p:cNvSpPr>
          <p:nvPr/>
        </p:nvSpPr>
        <p:spPr>
          <a:xfrm>
            <a:off x="5858255" y="2662237"/>
            <a:ext cx="6541407" cy="766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b="0" dirty="0">
                <a:solidFill>
                  <a:schemeClr val="accent2">
                    <a:lumMod val="25000"/>
                  </a:schemeClr>
                </a:solidFill>
              </a:rPr>
              <a:t>Agriculture</a:t>
            </a:r>
          </a:p>
        </p:txBody>
      </p:sp>
      <p:sp>
        <p:nvSpPr>
          <p:cNvPr id="4" name="Title 1">
            <a:extLst>
              <a:ext uri="{FF2B5EF4-FFF2-40B4-BE49-F238E27FC236}">
                <a16:creationId xmlns:a16="http://schemas.microsoft.com/office/drawing/2014/main" id="{946F9EE4-DCA6-2A33-9D38-8E5BFC32A7F9}"/>
              </a:ext>
            </a:extLst>
          </p:cNvPr>
          <p:cNvSpPr txBox="1">
            <a:spLocks/>
          </p:cNvSpPr>
          <p:nvPr/>
        </p:nvSpPr>
        <p:spPr>
          <a:xfrm>
            <a:off x="890741" y="3910536"/>
            <a:ext cx="5004707" cy="766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solidFill>
                  <a:schemeClr val="accent1">
                    <a:lumMod val="75000"/>
                  </a:schemeClr>
                </a:solidFill>
              </a:rPr>
              <a:t>LANGUAGE :</a:t>
            </a:r>
          </a:p>
        </p:txBody>
      </p:sp>
      <p:sp>
        <p:nvSpPr>
          <p:cNvPr id="6" name="Title 1">
            <a:extLst>
              <a:ext uri="{FF2B5EF4-FFF2-40B4-BE49-F238E27FC236}">
                <a16:creationId xmlns:a16="http://schemas.microsoft.com/office/drawing/2014/main" id="{613D9AC0-48AA-8BA7-1068-E161BEA1DBB5}"/>
              </a:ext>
            </a:extLst>
          </p:cNvPr>
          <p:cNvSpPr txBox="1">
            <a:spLocks/>
          </p:cNvSpPr>
          <p:nvPr/>
        </p:nvSpPr>
        <p:spPr>
          <a:xfrm>
            <a:off x="5932641" y="3910536"/>
            <a:ext cx="6541407" cy="766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b="0" dirty="0">
                <a:solidFill>
                  <a:schemeClr val="accent2">
                    <a:lumMod val="25000"/>
                  </a:schemeClr>
                </a:solidFill>
              </a:rPr>
              <a:t>Python</a:t>
            </a:r>
          </a:p>
        </p:txBody>
      </p:sp>
    </p:spTree>
    <p:extLst>
      <p:ext uri="{BB962C8B-B14F-4D97-AF65-F5344CB8AC3E}">
        <p14:creationId xmlns:p14="http://schemas.microsoft.com/office/powerpoint/2010/main" val="189229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solidFill>
                  <a:schemeClr val="accent2">
                    <a:lumMod val="25000"/>
                  </a:schemeClr>
                </a:solidFill>
              </a:rPr>
              <a:t>OBJECTIVE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800" dirty="0"/>
              <a:t>Development of a system to find out whether a given mushroom is poisonous or not poisonous. The main goal is to find whether a mushroom is edible or not after studying its physical noticeable properties.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10/18/2022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MUSHROOM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solidFill>
                  <a:schemeClr val="accent2">
                    <a:lumMod val="25000"/>
                  </a:schemeClr>
                </a:solidFill>
              </a:rPr>
              <a:t>ARCHITECTURE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10/18/2022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MUSHROOM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6" name="Picture 5">
            <a:extLst>
              <a:ext uri="{FF2B5EF4-FFF2-40B4-BE49-F238E27FC236}">
                <a16:creationId xmlns:a16="http://schemas.microsoft.com/office/drawing/2014/main" id="{6F598CB8-6F16-9044-A164-97E582B7C96B}"/>
              </a:ext>
            </a:extLst>
          </p:cNvPr>
          <p:cNvPicPr>
            <a:picLocks noChangeAspect="1"/>
          </p:cNvPicPr>
          <p:nvPr/>
        </p:nvPicPr>
        <p:blipFill>
          <a:blip r:embed="rId2"/>
          <a:stretch>
            <a:fillRect/>
          </a:stretch>
        </p:blipFill>
        <p:spPr>
          <a:xfrm>
            <a:off x="169687" y="2258568"/>
            <a:ext cx="11456612" cy="3035808"/>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solidFill>
                  <a:schemeClr val="accent2">
                    <a:lumMod val="25000"/>
                  </a:schemeClr>
                </a:solidFill>
              </a:rPr>
              <a:t>DATASET INFORMATION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nSpc>
                <a:spcPct val="107000"/>
              </a:lnSpc>
              <a:spcAft>
                <a:spcPts val="1200"/>
              </a:spcAft>
            </a:pPr>
            <a:r>
              <a:rPr lang="en-IN" dirty="0">
                <a:effectLst/>
                <a:latin typeface="Calibri" panose="020F0502020204030204" pitchFamily="34" charset="0"/>
                <a:ea typeface="Times New Roman" panose="02020603050405020304" pitchFamily="18" charset="0"/>
                <a:cs typeface="Calibri" panose="020F0502020204030204" pitchFamily="34" charset="0"/>
              </a:rPr>
              <a:t>The dataset includes categorical characteristics on 8,124 mushroom samples from various species of gilled mushrooms.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latin typeface="Calibri" panose="020F0502020204030204" pitchFamily="34" charset="0"/>
                <a:ea typeface="Times New Roman" panose="02020603050405020304" pitchFamily="18" charset="0"/>
                <a:cs typeface="Calibri" panose="020F0502020204030204" pitchFamily="34" charset="0"/>
              </a:rPr>
              <a:t>The target variable assessed was a class distinction of 'edible' or 'poisonous'.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dirty="0">
                <a:effectLst/>
                <a:latin typeface="Calibri" panose="020F0502020204030204" pitchFamily="34" charset="0"/>
                <a:ea typeface="Times New Roman" panose="02020603050405020304" pitchFamily="18" charset="0"/>
                <a:cs typeface="Calibri" panose="020F0502020204030204" pitchFamily="34" charset="0"/>
              </a:rPr>
              <a:t>The explanatory variables covered a range of descriptive and visual characteristics on the structure of each observed mushroom - such as, cap </a:t>
            </a:r>
            <a:r>
              <a:rPr lang="en-IN" dirty="0" err="1">
                <a:effectLst/>
                <a:latin typeface="Calibri" panose="020F0502020204030204" pitchFamily="34" charset="0"/>
                <a:ea typeface="Times New Roman" panose="02020603050405020304" pitchFamily="18" charset="0"/>
                <a:cs typeface="Calibri" panose="020F0502020204030204" pitchFamily="34" charset="0"/>
              </a:rPr>
              <a:t>color</a:t>
            </a:r>
            <a:r>
              <a:rPr lang="en-IN" dirty="0">
                <a:effectLst/>
                <a:latin typeface="Calibri" panose="020F0502020204030204" pitchFamily="34" charset="0"/>
                <a:ea typeface="Times New Roman" panose="02020603050405020304" pitchFamily="18" charset="0"/>
                <a:cs typeface="Calibri" panose="020F0502020204030204" pitchFamily="34" charset="0"/>
              </a:rPr>
              <a:t>, </a:t>
            </a:r>
            <a:r>
              <a:rPr lang="en-IN" dirty="0" err="1">
                <a:effectLst/>
                <a:latin typeface="Calibri" panose="020F0502020204030204" pitchFamily="34" charset="0"/>
                <a:ea typeface="Times New Roman" panose="02020603050405020304" pitchFamily="18" charset="0"/>
                <a:cs typeface="Calibri" panose="020F0502020204030204" pitchFamily="34" charset="0"/>
              </a:rPr>
              <a:t>odor</a:t>
            </a:r>
            <a:r>
              <a:rPr lang="en-IN" dirty="0">
                <a:effectLst/>
                <a:latin typeface="Calibri" panose="020F0502020204030204" pitchFamily="34" charset="0"/>
                <a:ea typeface="Times New Roman" panose="02020603050405020304" pitchFamily="18" charset="0"/>
                <a:cs typeface="Calibri" panose="020F0502020204030204" pitchFamily="34" charset="0"/>
              </a:rPr>
              <a:t>, ring number and stalk shape.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10/18/2022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MUSHROOM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9229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solidFill>
                  <a:schemeClr val="accent2">
                    <a:lumMod val="25000"/>
                  </a:schemeClr>
                </a:solidFill>
              </a:rPr>
              <a:t>MODEL TRAINING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1" y="2416693"/>
            <a:ext cx="9779183" cy="3939657"/>
          </a:xfrm>
        </p:spPr>
        <p:txBody>
          <a:bodyPr vert="horz" lIns="91440" tIns="45720" rIns="91440" bIns="45720" rtlCol="0" anchor="t">
            <a:normAutofit/>
          </a:bodyPr>
          <a:lstStyle/>
          <a:p>
            <a:pPr>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1</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TRAINING AND TESTING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here 80 % of dataset has been trained and 20% of dataset has been tested.</a:t>
            </a:r>
          </a:p>
          <a:p>
            <a:pPr>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2</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FINDING ACCURACY WITH DIFFERENT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the supervised machine learning algorithm were used to classify the output such as Logistic regression, K Neighbours, SVC, Decision tree, Random forest, Gradient boosting classifier, etc. found accuracy with every models.</a:t>
            </a:r>
          </a:p>
          <a:p>
            <a:pPr>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MODEL BUILDING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checking accuracy with different model, model building was created with the best accuracy and saved the model in pickle format.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10/18/2022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MUSHROOM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638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1" y="367440"/>
            <a:ext cx="9779183" cy="1325563"/>
          </a:xfrm>
        </p:spPr>
        <p:txBody>
          <a:bodyPr/>
          <a:lstStyle/>
          <a:p>
            <a:r>
              <a:rPr lang="en-US" dirty="0">
                <a:solidFill>
                  <a:schemeClr val="accent2">
                    <a:lumMod val="25000"/>
                  </a:schemeClr>
                </a:solidFill>
              </a:rPr>
              <a:t>CONCLUSION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1" y="2060444"/>
            <a:ext cx="10732233" cy="3561025"/>
          </a:xfrm>
        </p:spPr>
        <p:txBody>
          <a:bodyPr vert="horz" lIns="91440" tIns="45720" rIns="91440" bIns="45720" rtlCol="0" anchor="t">
            <a:noAutofit/>
          </a:bodyPr>
          <a:lstStyle/>
          <a:p>
            <a:pPr>
              <a:lnSpc>
                <a:spcPct val="107000"/>
              </a:lnSpc>
              <a:spcAft>
                <a:spcPts val="800"/>
              </a:spcAft>
            </a:pPr>
            <a:r>
              <a:rPr lang="en-IN" sz="2400" dirty="0">
                <a:solidFill>
                  <a:srgbClr val="1F3864"/>
                </a:solidFill>
                <a:effectLst/>
                <a:latin typeface="Segoe UI" panose="020B0502040204020203" pitchFamily="34" charset="0"/>
                <a:ea typeface="Calibri" panose="020F0502020204030204" pitchFamily="34" charset="0"/>
                <a:cs typeface="Times New Roman" panose="02020603050405020304" pitchFamily="18" charset="0"/>
              </a:rPr>
              <a:t>Our tuned classification models all performed really well with the dataset. Logistic Regression, which had a score of 99% would normally be a great choice but given that the model predicted false negatives which could be deadly, and that the other tested models performed perfectly, the other models are much better suited to classify mushrooms. Since our models performed so well, it was clear to us that they were able to identify specific traits that greatly influenced the classification of an edible versus poisonous mushroom. And that was exactly what we were hoping for!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10/18/2022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MUSHROOM CLASSIFICATION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71191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277561" y="2884751"/>
            <a:ext cx="5673573" cy="1088497"/>
          </a:xfrm>
        </p:spPr>
        <p:txBody>
          <a:bodyPr/>
          <a:lstStyle/>
          <a:p>
            <a:r>
              <a:rPr lang="en-US" sz="8000" dirty="0">
                <a:solidFill>
                  <a:schemeClr val="accent2">
                    <a:lumMod val="25000"/>
                  </a:schemeClr>
                </a:solidFill>
              </a:rPr>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198</TotalTime>
  <Words>477</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Symbol</vt:lpstr>
      <vt:lpstr>Tenorite</vt:lpstr>
      <vt:lpstr>Office Theme</vt:lpstr>
      <vt:lpstr>MUSHROOM CLASSIFICATION</vt:lpstr>
      <vt:lpstr>PROJECT DETAILS</vt:lpstr>
      <vt:lpstr>TECHNOLOGIES :</vt:lpstr>
      <vt:lpstr>OBJECTIVE :</vt:lpstr>
      <vt:lpstr>ARCHITECTURE</vt:lpstr>
      <vt:lpstr>DATASET INFORMATION :</vt:lpstr>
      <vt:lpstr>MODEL TRAINING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dc:title>
  <dc:creator>Ganesh Randave</dc:creator>
  <cp:lastModifiedBy>Ganesh Randave</cp:lastModifiedBy>
  <cp:revision>5</cp:revision>
  <dcterms:created xsi:type="dcterms:W3CDTF">2022-08-23T07:50:07Z</dcterms:created>
  <dcterms:modified xsi:type="dcterms:W3CDTF">2022-10-18T08:36:59Z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