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380" y="48"/>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dirty="0"/>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dirty="0"/>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dirty="0"/>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dirty="0"/>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Budget-It- A budget management website!</a:t>
            </a: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PES1201700218 – Sharanya Venkat</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P</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ES1201700301 – Anagha Ananth</a:t>
            </a: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PES1201700872 – Aishwarya M A Ramanath</a:t>
            </a:r>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36EDCCF9-58E7-49F2-B56C-429FF0E81F86}"/>
              </a:ext>
            </a:extLst>
          </p:cNvPr>
          <p:cNvSpPr txBox="1"/>
          <p:nvPr/>
        </p:nvSpPr>
        <p:spPr>
          <a:xfrm>
            <a:off x="443060" y="2092751"/>
            <a:ext cx="7070103" cy="3970318"/>
          </a:xfrm>
          <a:prstGeom prst="rect">
            <a:avLst/>
          </a:prstGeom>
          <a:noFill/>
        </p:spPr>
        <p:txBody>
          <a:bodyPr wrap="square" rtlCol="0">
            <a:spAutoFit/>
          </a:bodyPr>
          <a:lstStyle/>
          <a:p>
            <a:r>
              <a:rPr lang="en-IN" b="1" dirty="0">
                <a:latin typeface="+mn-lt"/>
              </a:rPr>
              <a:t>Budget It</a:t>
            </a:r>
            <a:r>
              <a:rPr lang="en-IN" dirty="0">
                <a:latin typeface="+mn-lt"/>
              </a:rPr>
              <a:t> is a website that allows the user to manage their budget smartly using the integrated analytics which helps them make better decisions in the future in regards to their financial condition. It allows users to enter their budget, and keep track of all their expenses, with dates of purchase, in a secure account using </a:t>
            </a:r>
            <a:r>
              <a:rPr lang="en-IN" b="1" dirty="0">
                <a:latin typeface="+mn-lt"/>
              </a:rPr>
              <a:t>CSRF tokens</a:t>
            </a:r>
            <a:r>
              <a:rPr lang="en-IN" dirty="0">
                <a:latin typeface="+mn-lt"/>
              </a:rPr>
              <a:t>.</a:t>
            </a:r>
          </a:p>
          <a:p>
            <a:r>
              <a:rPr lang="en-IN" dirty="0">
                <a:latin typeface="+mn-lt"/>
              </a:rPr>
              <a:t>The easy-to-use and attractive interface allows users to </a:t>
            </a:r>
            <a:r>
              <a:rPr lang="en-IN" b="1" dirty="0">
                <a:latin typeface="+mn-lt"/>
              </a:rPr>
              <a:t>review their credits and debits</a:t>
            </a:r>
            <a:r>
              <a:rPr lang="en-IN" dirty="0">
                <a:latin typeface="+mn-lt"/>
              </a:rPr>
              <a:t>, view how much of their allocated money for the month is left currently, and brings it to the attention of the user if they go beyond their means, and are </a:t>
            </a:r>
            <a:r>
              <a:rPr lang="en-IN" b="1" dirty="0">
                <a:latin typeface="+mn-lt"/>
              </a:rPr>
              <a:t>overspending</a:t>
            </a:r>
            <a:r>
              <a:rPr lang="en-IN" dirty="0">
                <a:latin typeface="+mn-lt"/>
              </a:rPr>
              <a:t>. </a:t>
            </a:r>
          </a:p>
          <a:p>
            <a:endParaRPr lang="en-IN" dirty="0">
              <a:latin typeface="+mn-lt"/>
            </a:endParaRPr>
          </a:p>
          <a:p>
            <a:r>
              <a:rPr lang="en-IN" dirty="0">
                <a:latin typeface="+mn-lt"/>
              </a:rPr>
              <a:t>Most importantly, we use </a:t>
            </a:r>
            <a:r>
              <a:rPr lang="en-IN" b="1" dirty="0">
                <a:latin typeface="+mn-lt"/>
              </a:rPr>
              <a:t>REST API routing and predictive fetch patterns </a:t>
            </a:r>
            <a:r>
              <a:rPr lang="en-IN" dirty="0">
                <a:latin typeface="+mn-lt"/>
              </a:rPr>
              <a:t>to make the user experience as seamless as possible, making each user’s personalized dashboard quickly accessible. The </a:t>
            </a:r>
            <a:r>
              <a:rPr lang="en-IN" b="1" dirty="0">
                <a:latin typeface="+mn-lt"/>
              </a:rPr>
              <a:t>personalized dashboard</a:t>
            </a:r>
            <a:r>
              <a:rPr lang="en-IN" dirty="0">
                <a:latin typeface="+mn-lt"/>
              </a:rPr>
              <a:t>, displays graphically the spends of the user, for easy assimilation (as it is proven that large amounts of data can be better understood in a pictorial form, as it will imprint better in the memory, hence enabling users to make smarter decisions), as well as </a:t>
            </a:r>
            <a:r>
              <a:rPr lang="en-IN" b="1" dirty="0">
                <a:latin typeface="+mn-lt"/>
              </a:rPr>
              <a:t>predicts future spend using forecasting models</a:t>
            </a:r>
            <a:r>
              <a:rPr lang="en-IN" dirty="0">
                <a:latin typeface="+mn-lt"/>
              </a:rPr>
              <a:t>, so users can prepare for the next week/month, depending on the use case.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873FCDF8-7A0A-4323-8599-A835C4D8B1A7}"/>
              </a:ext>
            </a:extLst>
          </p:cNvPr>
          <p:cNvSpPr txBox="1"/>
          <p:nvPr/>
        </p:nvSpPr>
        <p:spPr>
          <a:xfrm>
            <a:off x="329938" y="1998483"/>
            <a:ext cx="7343481" cy="4524315"/>
          </a:xfrm>
          <a:prstGeom prst="rect">
            <a:avLst/>
          </a:prstGeom>
          <a:noFill/>
        </p:spPr>
        <p:txBody>
          <a:bodyPr wrap="square" rtlCol="0">
            <a:spAutoFit/>
          </a:bodyPr>
          <a:lstStyle/>
          <a:p>
            <a:pPr marL="285750" indent="-285750">
              <a:buFont typeface="Arial" panose="020B0604020202020204" pitchFamily="34" charset="0"/>
              <a:buChar char="•"/>
            </a:pPr>
            <a:r>
              <a:rPr lang="en-IN" sz="1800" dirty="0">
                <a:latin typeface="Trebuchet MS" panose="020B0603020202020204" pitchFamily="34" charset="0"/>
              </a:rPr>
              <a:t>Django (Backend Framework)</a:t>
            </a:r>
            <a:br>
              <a:rPr lang="en-IN" sz="1800" dirty="0">
                <a:latin typeface="Trebuchet MS" panose="020B0603020202020204" pitchFamily="34" charset="0"/>
              </a:rPr>
            </a:br>
            <a:endParaRPr lang="en-IN" sz="1800" dirty="0">
              <a:latin typeface="Trebuchet MS" panose="020B0603020202020204" pitchFamily="34" charset="0"/>
            </a:endParaRPr>
          </a:p>
          <a:p>
            <a:pPr marL="285750" indent="-285750">
              <a:buFont typeface="Arial" panose="020B0604020202020204" pitchFamily="34" charset="0"/>
              <a:buChar char="•"/>
            </a:pPr>
            <a:r>
              <a:rPr lang="en-IN" sz="1800" dirty="0">
                <a:latin typeface="Trebuchet MS" panose="020B0603020202020204" pitchFamily="34" charset="0"/>
              </a:rPr>
              <a:t>REST API</a:t>
            </a:r>
            <a:br>
              <a:rPr lang="en-IN" sz="1800" dirty="0">
                <a:latin typeface="Trebuchet MS" panose="020B0603020202020204" pitchFamily="34" charset="0"/>
              </a:rPr>
            </a:br>
            <a:endParaRPr lang="en-IN" sz="1800" dirty="0">
              <a:latin typeface="Trebuchet MS" panose="020B0603020202020204" pitchFamily="34" charset="0"/>
            </a:endParaRPr>
          </a:p>
          <a:p>
            <a:pPr marL="285750" indent="-285750">
              <a:buFont typeface="Arial" panose="020B0604020202020204" pitchFamily="34" charset="0"/>
              <a:buChar char="•"/>
            </a:pPr>
            <a:r>
              <a:rPr lang="en-IN" sz="1800" dirty="0">
                <a:latin typeface="Trebuchet MS" panose="020B0603020202020204" pitchFamily="34" charset="0"/>
              </a:rPr>
              <a:t>Ajax Patterns (Predictive fetch)</a:t>
            </a:r>
            <a:br>
              <a:rPr lang="en-IN" sz="1800" dirty="0">
                <a:latin typeface="Trebuchet MS" panose="020B0603020202020204" pitchFamily="34" charset="0"/>
              </a:rPr>
            </a:br>
            <a:endParaRPr lang="en-IN" sz="1800" dirty="0">
              <a:latin typeface="Trebuchet MS" panose="020B0603020202020204" pitchFamily="34" charset="0"/>
            </a:endParaRPr>
          </a:p>
          <a:p>
            <a:pPr marL="285750" indent="-285750">
              <a:buFont typeface="Arial" panose="020B0604020202020204" pitchFamily="34" charset="0"/>
              <a:buChar char="•"/>
            </a:pPr>
            <a:r>
              <a:rPr lang="en-IN" sz="1800" dirty="0">
                <a:latin typeface="Trebuchet MS" panose="020B0603020202020204" pitchFamily="34" charset="0"/>
              </a:rPr>
              <a:t>jQuery</a:t>
            </a:r>
            <a:br>
              <a:rPr lang="en-IN" sz="1800" dirty="0">
                <a:latin typeface="Trebuchet MS" panose="020B0603020202020204" pitchFamily="34" charset="0"/>
              </a:rPr>
            </a:br>
            <a:endParaRPr lang="en-IN" sz="1800" dirty="0">
              <a:latin typeface="Trebuchet MS" panose="020B0603020202020204" pitchFamily="34" charset="0"/>
            </a:endParaRPr>
          </a:p>
          <a:p>
            <a:pPr marL="285750" indent="-285750">
              <a:buFont typeface="Arial" panose="020B0604020202020204" pitchFamily="34" charset="0"/>
              <a:buChar char="•"/>
            </a:pPr>
            <a:r>
              <a:rPr lang="en-IN" sz="1800" dirty="0">
                <a:latin typeface="Trebuchet MS" panose="020B0603020202020204" pitchFamily="34" charset="0"/>
              </a:rPr>
              <a:t>Jinja2</a:t>
            </a:r>
            <a:br>
              <a:rPr lang="en-IN" sz="1800" dirty="0">
                <a:latin typeface="Trebuchet MS" panose="020B0603020202020204" pitchFamily="34" charset="0"/>
              </a:rPr>
            </a:br>
            <a:endParaRPr lang="en-IN" sz="1800" dirty="0">
              <a:latin typeface="Trebuchet MS" panose="020B0603020202020204" pitchFamily="34" charset="0"/>
            </a:endParaRPr>
          </a:p>
          <a:p>
            <a:pPr marL="285750" indent="-285750">
              <a:buFont typeface="Arial" panose="020B0604020202020204" pitchFamily="34" charset="0"/>
              <a:buChar char="•"/>
            </a:pPr>
            <a:r>
              <a:rPr lang="en-IN" sz="1800" dirty="0">
                <a:latin typeface="Trebuchet MS" panose="020B0603020202020204" pitchFamily="34" charset="0"/>
              </a:rPr>
              <a:t>HTML, CSS, JavaScript</a:t>
            </a:r>
            <a:br>
              <a:rPr lang="en-IN" sz="1800" dirty="0">
                <a:latin typeface="Trebuchet MS" panose="020B0603020202020204" pitchFamily="34" charset="0"/>
              </a:rPr>
            </a:br>
            <a:endParaRPr lang="en-IN" sz="1800" dirty="0">
              <a:latin typeface="Trebuchet MS" panose="020B0603020202020204" pitchFamily="34" charset="0"/>
            </a:endParaRPr>
          </a:p>
          <a:p>
            <a:pPr marL="285750" indent="-285750">
              <a:buFont typeface="Arial" panose="020B0604020202020204" pitchFamily="34" charset="0"/>
              <a:buChar char="•"/>
            </a:pPr>
            <a:r>
              <a:rPr lang="en-IN" sz="1800" dirty="0">
                <a:latin typeface="Trebuchet MS" panose="020B0603020202020204" pitchFamily="34" charset="0"/>
              </a:rPr>
              <a:t>Matplotlib (graphical representation)</a:t>
            </a:r>
            <a:br>
              <a:rPr lang="en-IN" sz="1800" dirty="0">
                <a:latin typeface="Trebuchet MS" panose="020B0603020202020204" pitchFamily="34" charset="0"/>
              </a:rPr>
            </a:br>
            <a:endParaRPr lang="en-IN" sz="1800" dirty="0">
              <a:latin typeface="Trebuchet MS" panose="020B0603020202020204" pitchFamily="34" charset="0"/>
            </a:endParaRPr>
          </a:p>
          <a:p>
            <a:pPr marL="285750" indent="-285750">
              <a:buFont typeface="Arial" panose="020B0604020202020204" pitchFamily="34" charset="0"/>
              <a:buChar char="•"/>
            </a:pPr>
            <a:r>
              <a:rPr lang="en-IN" sz="1800" dirty="0">
                <a:latin typeface="Trebuchet MS" panose="020B0603020202020204" pitchFamily="34" charset="0"/>
              </a:rPr>
              <a:t>Statsmodels (for intelligent functionality)</a:t>
            </a:r>
            <a:br>
              <a:rPr lang="en-IN" sz="1800" dirty="0">
                <a:latin typeface="Trebuchet MS" panose="020B0603020202020204" pitchFamily="34" charset="0"/>
              </a:rPr>
            </a:br>
            <a:endParaRPr lang="en-IN" sz="18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7DA7CC8A-ED51-4A8F-9C3D-01DA654D0778}"/>
              </a:ext>
            </a:extLst>
          </p:cNvPr>
          <p:cNvSpPr txBox="1"/>
          <p:nvPr/>
        </p:nvSpPr>
        <p:spPr>
          <a:xfrm>
            <a:off x="377072" y="2177592"/>
            <a:ext cx="7268066" cy="3970318"/>
          </a:xfrm>
          <a:prstGeom prst="rect">
            <a:avLst/>
          </a:prstGeom>
          <a:noFill/>
        </p:spPr>
        <p:txBody>
          <a:bodyPr wrap="square" rtlCol="0">
            <a:spAutoFit/>
          </a:bodyPr>
          <a:lstStyle/>
          <a:p>
            <a:pPr marL="342900" indent="-342900">
              <a:buFont typeface="+mj-lt"/>
              <a:buAutoNum type="arabicPeriod"/>
            </a:pPr>
            <a:r>
              <a:rPr lang="en-IN" b="1" i="1" dirty="0"/>
              <a:t>Predictive Fetch</a:t>
            </a:r>
          </a:p>
          <a:p>
            <a:endParaRPr lang="en-IN" dirty="0"/>
          </a:p>
          <a:p>
            <a:r>
              <a:rPr lang="en-IN" dirty="0"/>
              <a:t>	</a:t>
            </a:r>
            <a:r>
              <a:rPr lang="en-US" dirty="0"/>
              <a:t>This Ajax technique guesses what the user is going to do next and retrieves the appropriate data. It is always helpful to know what the user is going to do next, to optimize the user experience, and hence this technique has proved to be rather important in web applications. In our website, we assume that on checking their credits and debits, and entering new expenses, a user would be likely to visit their dashboard for a quick view on how they are spending, how much on a certain category etc., and hence use this as part of predictive fetch.</a:t>
            </a:r>
          </a:p>
          <a:p>
            <a:endParaRPr lang="en-US" b="1" i="1" dirty="0"/>
          </a:p>
          <a:p>
            <a:r>
              <a:rPr lang="en-US" b="1" i="1" dirty="0"/>
              <a:t>2. REST API Routing </a:t>
            </a:r>
            <a:br>
              <a:rPr lang="en-IN" dirty="0"/>
            </a:br>
            <a:r>
              <a:rPr lang="en-IN" dirty="0"/>
              <a:t>	</a:t>
            </a:r>
          </a:p>
          <a:p>
            <a:r>
              <a:rPr lang="en-IN" dirty="0"/>
              <a:t>	Each functionality is defined by an API. Using the required frameworks, we ensure that on click of any button which is supposed to perform a function, it is routed to it’s respective API. All requests are sent through forms using POST method, while all graphical representations are accessed by default GET methods. </a:t>
            </a:r>
            <a:br>
              <a:rPr lang="en-IN" dirty="0"/>
            </a:br>
            <a:endParaRPr lang="en-IN" dirty="0"/>
          </a:p>
          <a:p>
            <a:pPr marL="342900" indent="-342900">
              <a:buFont typeface="+mj-lt"/>
              <a:buAutoNum type="arabicPeriod"/>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67A3F943-4152-4F86-A399-E818B75F5EA9}"/>
              </a:ext>
            </a:extLst>
          </p:cNvPr>
          <p:cNvSpPr txBox="1"/>
          <p:nvPr/>
        </p:nvSpPr>
        <p:spPr>
          <a:xfrm>
            <a:off x="405353" y="2130458"/>
            <a:ext cx="7211505" cy="3970318"/>
          </a:xfrm>
          <a:prstGeom prst="rect">
            <a:avLst/>
          </a:prstGeom>
          <a:noFill/>
        </p:spPr>
        <p:txBody>
          <a:bodyPr wrap="square" rtlCol="0">
            <a:spAutoFit/>
          </a:bodyPr>
          <a:lstStyle/>
          <a:p>
            <a:pPr marL="342900" indent="-342900">
              <a:buAutoNum type="arabicPeriod"/>
            </a:pPr>
            <a:r>
              <a:rPr lang="en-IN" b="1" i="1" dirty="0"/>
              <a:t>Graphical Representation</a:t>
            </a:r>
          </a:p>
          <a:p>
            <a:pPr marL="342900" indent="-342900">
              <a:buAutoNum type="arabicPeriod"/>
            </a:pPr>
            <a:endParaRPr lang="en-IN" dirty="0"/>
          </a:p>
          <a:p>
            <a:pPr lvl="3"/>
            <a:r>
              <a:rPr lang="en-IN" dirty="0"/>
              <a:t>	Our application presents the user with 3 graphs: one showing them the difference between their budget and how much they’ve spent using a bar graph, and two pie charts, one each for the break up, or split up of entries that account for the credits and debits respectively. This enables the user to see where they’re spending/earning most of their money, as well as tell how much they’re saving currently. </a:t>
            </a:r>
            <a:br>
              <a:rPr lang="en-IN" dirty="0"/>
            </a:br>
            <a:br>
              <a:rPr lang="en-IN" dirty="0"/>
            </a:br>
            <a:br>
              <a:rPr lang="en-IN" b="1" i="1" dirty="0"/>
            </a:br>
            <a:r>
              <a:rPr lang="en-IN" b="1" i="1" dirty="0"/>
              <a:t>2. Forecasting Models for Prediction</a:t>
            </a:r>
          </a:p>
          <a:p>
            <a:pPr lvl="3"/>
            <a:endParaRPr lang="en-IN" dirty="0"/>
          </a:p>
          <a:p>
            <a:pPr lvl="3"/>
            <a:r>
              <a:rPr lang="en-IN" dirty="0"/>
              <a:t>	We used two forecasting models for predicting next spend based on the last </a:t>
            </a:r>
          </a:p>
          <a:p>
            <a:pPr lvl="3"/>
            <a:r>
              <a:rPr lang="en-IN" dirty="0"/>
              <a:t>10+ credits made by the user ; the Auto Regression model, which </a:t>
            </a:r>
            <a:r>
              <a:rPr lang="en-US" dirty="0"/>
              <a:t>uses data from the same input variable at previous time steps, hence referred to as an autoregression (regression of self) and the Holt-Winter’s model, which tries to take into account trend and seasonality while predicting a future value. These 2 models provide a range of expected spend for the user, and we show this graphically as well, again for easier understanding. </a:t>
            </a:r>
            <a:endParaRPr lang="en-IN" dirty="0"/>
          </a:p>
          <a:p>
            <a:pPr lvl="3"/>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683</Words>
  <Application>Microsoft Office PowerPoint</Application>
  <PresentationFormat>On-screen Show (4:3)</PresentationFormat>
  <Paragraphs>38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sharanya venkat</cp:lastModifiedBy>
  <cp:revision>49</cp:revision>
  <dcterms:created xsi:type="dcterms:W3CDTF">2020-04-04T14:48:00Z</dcterms:created>
  <dcterms:modified xsi:type="dcterms:W3CDTF">2020-04-15T08:53:36Z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