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Economica" panose="020B0604020202020204" charset="0"/>
      <p:regular r:id="rId8"/>
      <p:bold r:id="rId9"/>
      <p:italic r:id="rId10"/>
      <p:boldItalic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80B458-DE2F-4A07-A386-CD0D7F288D52}">
  <a:tblStyle styleId="{7880B458-DE2F-4A07-A386-CD0D7F288D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91e54f8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91e54f8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91e54f8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91e54f8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91e54f8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91e54f8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91e54f8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91e54f8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51825" y="884100"/>
            <a:ext cx="3786600" cy="3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approach for Detection Of potential Low Birth Weight cases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88830" y="3976420"/>
            <a:ext cx="5873979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Sharanya Venkat	   PES1201700218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Anagha Ananth	   PES1201700301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Aishwarya M A Ramanath	   PES1201700872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1125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831300"/>
            <a:ext cx="8520600" cy="32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Artificial Neural Network with Gradient Descent as Optimizer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K-NN (K Nearest Neighbours)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618973" y="1673125"/>
          <a:ext cx="8043700" cy="1876525"/>
        </p:xfrm>
        <a:graphic>
          <a:graphicData uri="http://schemas.openxmlformats.org/drawingml/2006/table">
            <a:tbl>
              <a:tblPr>
                <a:noFill/>
                <a:tableStyleId>{7880B458-DE2F-4A07-A386-CD0D7F288D52}</a:tableStyleId>
              </a:tblPr>
              <a:tblGrid>
                <a:gridCol w="402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K-Nearest Neighbours</a:t>
                      </a:r>
                      <a:endParaRPr sz="1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Artificial Neural Networks</a:t>
                      </a:r>
                      <a:endParaRPr sz="1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No training Time but might take much longer time during evaluation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ANNs are training and time intensive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simple model with only one hyper parameter </a:t>
                      </a:r>
                      <a:r>
                        <a:rPr lang="en" i="1"/>
                        <a:t>K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has many hyper parameters controlling size and structure of the network and optimization procedure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Google Shape;71;p14"/>
          <p:cNvSpPr txBox="1"/>
          <p:nvPr/>
        </p:nvSpPr>
        <p:spPr>
          <a:xfrm>
            <a:off x="481350" y="3552225"/>
            <a:ext cx="81813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Once a neural network is trained on one task, its parameters can be used as a good initializer for another (similar) task. This is a form of </a:t>
            </a:r>
            <a:r>
              <a:rPr lang="en" sz="1600" b="1" i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transfer learning</a:t>
            </a: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that cannot be achieved with k-NN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Once a neural network is trained, the training data is no longer needed to produce new predictions. This is obviously not the case with k-NN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architecture &amp; Highlights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908525" y="4754850"/>
            <a:ext cx="24378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* Diagram not to scale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134073" y="1073023"/>
            <a:ext cx="3997140" cy="3455556"/>
            <a:chOff x="2585700" y="743600"/>
            <a:chExt cx="4507375" cy="3909000"/>
          </a:xfrm>
        </p:grpSpPr>
        <p:sp>
          <p:nvSpPr>
            <p:cNvPr id="79" name="Google Shape;79;p15"/>
            <p:cNvSpPr/>
            <p:nvPr/>
          </p:nvSpPr>
          <p:spPr>
            <a:xfrm>
              <a:off x="3560888" y="4177450"/>
              <a:ext cx="236925" cy="193250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355625" y="3879925"/>
              <a:ext cx="236925" cy="193250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355625" y="1232350"/>
              <a:ext cx="236925" cy="193250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592550" y="895675"/>
              <a:ext cx="236925" cy="193250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894250" y="2040400"/>
              <a:ext cx="133800" cy="1932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894250" y="3121800"/>
              <a:ext cx="133800" cy="1932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229050" y="3389475"/>
              <a:ext cx="133800" cy="1932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285425" y="2393300"/>
              <a:ext cx="133800" cy="1932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419225" y="1232375"/>
              <a:ext cx="133800" cy="1932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229050" y="1642825"/>
              <a:ext cx="133800" cy="1932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362850" y="983700"/>
              <a:ext cx="133800" cy="1932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352875" y="2794700"/>
              <a:ext cx="133800" cy="1932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4474125" y="2586500"/>
              <a:ext cx="3552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  <a:endParaRPr sz="18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92" name="Google Shape;92;p15"/>
            <p:cNvCxnSpPr>
              <a:stCxn id="91" idx="2"/>
              <a:endCxn id="80" idx="0"/>
            </p:cNvCxnSpPr>
            <p:nvPr/>
          </p:nvCxnSpPr>
          <p:spPr>
            <a:xfrm flipH="1">
              <a:off x="4474125" y="2898800"/>
              <a:ext cx="177600" cy="9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3" name="Google Shape;93;p15"/>
            <p:cNvCxnSpPr>
              <a:endCxn id="85" idx="1"/>
            </p:cNvCxnSpPr>
            <p:nvPr/>
          </p:nvCxnSpPr>
          <p:spPr>
            <a:xfrm>
              <a:off x="4694300" y="2794575"/>
              <a:ext cx="568200" cy="691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94" name="Google Shape;94;p15"/>
            <p:cNvGrpSpPr/>
            <p:nvPr/>
          </p:nvGrpSpPr>
          <p:grpSpPr>
            <a:xfrm>
              <a:off x="2585700" y="743600"/>
              <a:ext cx="3972600" cy="3909000"/>
              <a:chOff x="2585700" y="743600"/>
              <a:chExt cx="3972600" cy="390900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3508275" y="1754150"/>
                <a:ext cx="2021700" cy="18879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28050" y="1158050"/>
                <a:ext cx="3087900" cy="30801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585700" y="743600"/>
                <a:ext cx="3972600" cy="3909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6115950" y="1925150"/>
                <a:ext cx="236925" cy="193250"/>
              </a:xfrm>
              <a:prstGeom prst="flowChartDecision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4407188" y="1925175"/>
                <a:ext cx="133800" cy="193200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0" name="Google Shape;100;p15"/>
              <p:cNvCxnSpPr>
                <a:endCxn id="99" idx="3"/>
              </p:cNvCxnSpPr>
              <p:nvPr/>
            </p:nvCxnSpPr>
            <p:spPr>
              <a:xfrm rot="10800000">
                <a:off x="4474088" y="2118375"/>
                <a:ext cx="123600" cy="600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</p:grpSp>
        <p:cxnSp>
          <p:nvCxnSpPr>
            <p:cNvPr id="101" name="Google Shape;101;p15"/>
            <p:cNvCxnSpPr>
              <a:stCxn id="91" idx="1"/>
              <a:endCxn id="86" idx="4"/>
            </p:cNvCxnSpPr>
            <p:nvPr/>
          </p:nvCxnSpPr>
          <p:spPr>
            <a:xfrm rot="10800000">
              <a:off x="3419325" y="2586650"/>
              <a:ext cx="1054800" cy="156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02" name="Google Shape;102;p15"/>
            <p:cNvCxnSpPr>
              <a:stCxn id="91" idx="1"/>
              <a:endCxn id="79" idx="3"/>
            </p:cNvCxnSpPr>
            <p:nvPr/>
          </p:nvCxnSpPr>
          <p:spPr>
            <a:xfrm flipH="1">
              <a:off x="3797925" y="2742650"/>
              <a:ext cx="676200" cy="1531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03" name="Google Shape;103;p15"/>
            <p:cNvSpPr/>
            <p:nvPr/>
          </p:nvSpPr>
          <p:spPr>
            <a:xfrm>
              <a:off x="5940175" y="3582675"/>
              <a:ext cx="236925" cy="193250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5075400" y="2646050"/>
              <a:ext cx="6762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Open Sans"/>
                  <a:ea typeface="Open Sans"/>
                  <a:cs typeface="Open Sans"/>
                  <a:sym typeface="Open Sans"/>
                </a:rPr>
                <a:t>K =1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5482675" y="3059850"/>
              <a:ext cx="6762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Open Sans"/>
                  <a:ea typeface="Open Sans"/>
                  <a:cs typeface="Open Sans"/>
                  <a:sym typeface="Open Sans"/>
                </a:rPr>
                <a:t>K =3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5896300" y="3321250"/>
              <a:ext cx="6762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Open Sans"/>
                  <a:ea typeface="Open Sans"/>
                  <a:cs typeface="Open Sans"/>
                  <a:sym typeface="Open Sans"/>
                </a:rPr>
                <a:t>K =5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6737875" y="954000"/>
              <a:ext cx="3552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4206500" y="831300"/>
            <a:ext cx="4751100" cy="39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 =3 value chosen by brute force (many runs of the classifier algorithm to check for consistently high accuracy)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Measure of distance  - Euclidean distance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Disadvantage: Inconsistent accuracy with different test-train splits (since the model isn’t trained)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225" y="2721775"/>
            <a:ext cx="4901651" cy="21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3453275" y="905200"/>
            <a:ext cx="236925" cy="19325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3485950" y="1172350"/>
            <a:ext cx="135900" cy="193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3911300" y="831300"/>
            <a:ext cx="2952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268275" y="797650"/>
            <a:ext cx="1082400" cy="68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2764500" y="4272750"/>
            <a:ext cx="18075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Accuracy(k=3) :</a:t>
            </a: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90.9%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Evaluation time:</a:t>
            </a: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0.018 sec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9847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Architecture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050" y="965950"/>
            <a:ext cx="3875363" cy="38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325" y="1568900"/>
            <a:ext cx="764425" cy="313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6"/>
          <p:cNvCxnSpPr/>
          <p:nvPr/>
        </p:nvCxnSpPr>
        <p:spPr>
          <a:xfrm>
            <a:off x="1988762" y="3135750"/>
            <a:ext cx="552300" cy="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6"/>
          <p:cNvSpPr txBox="1"/>
          <p:nvPr/>
        </p:nvSpPr>
        <p:spPr>
          <a:xfrm>
            <a:off x="1158025" y="1034650"/>
            <a:ext cx="10410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Input Features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04375" y="2684850"/>
            <a:ext cx="672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1x9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531825" y="1269525"/>
            <a:ext cx="2400900" cy="3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Number of nodes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Layer : 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Hidden Layer : 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 layer : 1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Activation Functions used: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ReLU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Sigmoid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Error Metric Used: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MSE (Mean Squared Error)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Optimizer: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Gradient Descent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214975" y="138550"/>
            <a:ext cx="2187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311700" y="1034350"/>
            <a:ext cx="4751100" cy="39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</a:t>
            </a:r>
            <a:r>
              <a:rPr lang="en" sz="1600" b="1"/>
              <a:t>Adaptive Learning Rate methods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rate starts with a high value</a:t>
            </a:r>
            <a:br>
              <a:rPr lang="en" sz="1600"/>
            </a:br>
            <a:r>
              <a:rPr lang="en" sz="1600"/>
              <a:t>(i.e we start by taking big steps towards minima) and updates itself every epoch as error rate decreases (i.e we start taking smaller steps when we reach close to the minima)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Faster Convergence and lesser Training cost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Trained for </a:t>
            </a:r>
            <a:r>
              <a:rPr lang="en" sz="1600" b="1"/>
              <a:t>20 epochs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 taken: </a:t>
            </a:r>
            <a:r>
              <a:rPr lang="en" sz="1600" b="1"/>
              <a:t>0.028 sec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Accuracy on Train set:</a:t>
            </a:r>
            <a:r>
              <a:rPr lang="en" sz="1600" b="1"/>
              <a:t> 92.3%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575" y="1201625"/>
            <a:ext cx="4143901" cy="317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4901575" y="289325"/>
            <a:ext cx="3918000" cy="744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Based Decay:</a:t>
            </a:r>
            <a:b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lr=lr*(1./(1. + decay* iterations))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On-screen Show (16:9)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Economica</vt:lpstr>
      <vt:lpstr>Open Sans</vt:lpstr>
      <vt:lpstr>Roboto</vt:lpstr>
      <vt:lpstr>Luxe</vt:lpstr>
      <vt:lpstr>A Machine Learning approach for Detection Of potential Low Birth Weight cases</vt:lpstr>
      <vt:lpstr>Implementations</vt:lpstr>
      <vt:lpstr>KNN architecture &amp; Highlights</vt:lpstr>
      <vt:lpstr>ANN Architecture</vt:lpstr>
      <vt:lpstr>Highlights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for Detection Of potential Low Birth Weight cases</dc:title>
  <cp:lastModifiedBy>sharanya venkat</cp:lastModifiedBy>
  <cp:revision>2</cp:revision>
  <dcterms:modified xsi:type="dcterms:W3CDTF">2019-11-25T08:17:55Z</dcterms:modified>
</cp:coreProperties>
</file>