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1"/>
  </p:sldMasterIdLst>
  <p:notesMasterIdLst>
    <p:notesMasterId r:id="rId25"/>
  </p:notes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 id="270" r:id="rId14"/>
    <p:sldId id="274" r:id="rId15"/>
    <p:sldId id="271" r:id="rId16"/>
    <p:sldId id="272" r:id="rId17"/>
    <p:sldId id="273" r:id="rId18"/>
    <p:sldId id="278" r:id="rId19"/>
    <p:sldId id="275" r:id="rId20"/>
    <p:sldId id="276" r:id="rId21"/>
    <p:sldId id="277" r:id="rId22"/>
    <p:sldId id="279"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94665"/>
  </p:normalViewPr>
  <p:slideViewPr>
    <p:cSldViewPr snapToGrid="0" snapToObjects="1">
      <p:cViewPr varScale="1">
        <p:scale>
          <a:sx n="63" d="100"/>
          <a:sy n="63" d="100"/>
        </p:scale>
        <p:origin x="8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7BC124-F17C-5541-85DA-41C95DF2A7A1}" type="datetimeFigureOut">
              <a:rPr lang="en-US" smtClean="0"/>
              <a:t>5/7/2019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514C95-2AAB-6142-956E-DABB0507D978}" type="slidenum">
              <a:rPr lang="en-US" smtClean="0"/>
              <a:t>‹#›</a:t>
            </a:fld>
            <a:endParaRPr lang="en-US"/>
          </a:p>
        </p:txBody>
      </p:sp>
    </p:spTree>
    <p:extLst>
      <p:ext uri="{BB962C8B-B14F-4D97-AF65-F5344CB8AC3E}">
        <p14:creationId xmlns:p14="http://schemas.microsoft.com/office/powerpoint/2010/main" val="536973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1357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4162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1954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1511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037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1679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3027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9359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5/7/2019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2803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5/7/2019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4062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461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5/7/2019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578691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DESIGN OF AVL TREES</a:t>
            </a:r>
          </a:p>
        </p:txBody>
      </p:sp>
      <p:sp>
        <p:nvSpPr>
          <p:cNvPr id="3" name="Subtitle 2"/>
          <p:cNvSpPr>
            <a:spLocks noGrp="1"/>
          </p:cNvSpPr>
          <p:nvPr>
            <p:ph type="subTitle" idx="1"/>
          </p:nvPr>
        </p:nvSpPr>
        <p:spPr/>
        <p:txBody>
          <a:bodyPr/>
          <a:lstStyle/>
          <a:p>
            <a:r>
              <a:rPr lang="en-US" dirty="0"/>
              <a:t>DAA PROJECT </a:t>
            </a:r>
          </a:p>
        </p:txBody>
      </p:sp>
    </p:spTree>
    <p:extLst>
      <p:ext uri="{BB962C8B-B14F-4D97-AF65-F5344CB8AC3E}">
        <p14:creationId xmlns:p14="http://schemas.microsoft.com/office/powerpoint/2010/main" val="875881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Left rotation</a:t>
            </a:r>
          </a:p>
        </p:txBody>
      </p:sp>
      <p:pic>
        <p:nvPicPr>
          <p:cNvPr id="7" name="Content Placeholder 6" descr="Desktop/Screen%20Shot%202019-05-04%20at%207.14.04%20PM.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7840" y="2387600"/>
            <a:ext cx="8432800" cy="2987040"/>
          </a:xfrm>
          <a:prstGeom prst="rect">
            <a:avLst/>
          </a:prstGeom>
          <a:noFill/>
          <a:ln>
            <a:noFill/>
          </a:ln>
        </p:spPr>
      </p:pic>
    </p:spTree>
    <p:extLst>
      <p:ext uri="{BB962C8B-B14F-4D97-AF65-F5344CB8AC3E}">
        <p14:creationId xmlns:p14="http://schemas.microsoft.com/office/powerpoint/2010/main" val="1232503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Right Rotation </a:t>
            </a:r>
            <a:endParaRPr lang="en-US" dirty="0"/>
          </a:p>
        </p:txBody>
      </p:sp>
      <p:pic>
        <p:nvPicPr>
          <p:cNvPr id="4" name="Content Placeholder 3" descr="avl_right_rotation.jp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174240" y="2092960"/>
            <a:ext cx="8026400" cy="3251199"/>
          </a:xfrm>
          <a:prstGeom prst="rect">
            <a:avLst/>
          </a:prstGeom>
          <a:noFill/>
          <a:ln>
            <a:noFill/>
          </a:ln>
        </p:spPr>
      </p:pic>
    </p:spTree>
    <p:extLst>
      <p:ext uri="{BB962C8B-B14F-4D97-AF65-F5344CB8AC3E}">
        <p14:creationId xmlns:p14="http://schemas.microsoft.com/office/powerpoint/2010/main" val="917280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03399"/>
            <a:ext cx="3200400" cy="2286000"/>
          </a:xfrm>
        </p:spPr>
        <p:txBody>
          <a:bodyPr>
            <a:normAutofit/>
          </a:bodyPr>
          <a:lstStyle/>
          <a:p>
            <a:r>
              <a:rPr lang="en-US" sz="4800" b="1" dirty="0"/>
              <a:t>Left-Right Rotation</a:t>
            </a:r>
            <a:r>
              <a:rPr lang="en-GB" sz="4800" b="1" dirty="0"/>
              <a:t> </a:t>
            </a:r>
            <a:endParaRPr lang="en-US" sz="4800" b="1" dirty="0"/>
          </a:p>
        </p:txBody>
      </p:sp>
      <p:pic>
        <p:nvPicPr>
          <p:cNvPr id="5" name="Content Placeholder 4" descr="Desktop/Screen%20Shot%202019-05-04%20at%207.16.26%20PM.p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5140960" y="594359"/>
            <a:ext cx="6156960" cy="5826761"/>
          </a:xfrm>
          <a:prstGeom prst="rect">
            <a:avLst/>
          </a:prstGeom>
          <a:noFill/>
          <a:ln>
            <a:noFill/>
          </a:ln>
        </p:spPr>
      </p:pic>
    </p:spTree>
    <p:extLst>
      <p:ext uri="{BB962C8B-B14F-4D97-AF65-F5344CB8AC3E}">
        <p14:creationId xmlns:p14="http://schemas.microsoft.com/office/powerpoint/2010/main" val="1148786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277" y="1813559"/>
            <a:ext cx="3200400" cy="2286000"/>
          </a:xfrm>
        </p:spPr>
        <p:txBody>
          <a:bodyPr>
            <a:normAutofit/>
          </a:bodyPr>
          <a:lstStyle/>
          <a:p>
            <a:r>
              <a:rPr lang="en-US" sz="4800" b="1" dirty="0"/>
              <a:t>Right-left rotation</a:t>
            </a:r>
          </a:p>
        </p:txBody>
      </p:sp>
      <p:pic>
        <p:nvPicPr>
          <p:cNvPr id="5" name="Content Placeholder 4" descr="Desktop/Screen%20Shot%202019-05-04%20at%207.20.04%20PM.p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5242560" y="731838"/>
            <a:ext cx="5283200" cy="5475922"/>
          </a:xfrm>
          <a:prstGeom prst="rect">
            <a:avLst/>
          </a:prstGeom>
          <a:noFill/>
          <a:ln>
            <a:noFill/>
          </a:ln>
        </p:spPr>
      </p:pic>
    </p:spTree>
    <p:extLst>
      <p:ext uri="{BB962C8B-B14F-4D97-AF65-F5344CB8AC3E}">
        <p14:creationId xmlns:p14="http://schemas.microsoft.com/office/powerpoint/2010/main" val="2014588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br>
              <a:rPr lang="en-US" b="1" dirty="0"/>
            </a:br>
            <a:r>
              <a:rPr lang="en-US" dirty="0"/>
              <a:t>Structures Defined</a:t>
            </a:r>
          </a:p>
        </p:txBody>
      </p:sp>
      <p:sp>
        <p:nvSpPr>
          <p:cNvPr id="3" name="Content Placeholder 2"/>
          <p:cNvSpPr>
            <a:spLocks noGrp="1"/>
          </p:cNvSpPr>
          <p:nvPr>
            <p:ph idx="1"/>
          </p:nvPr>
        </p:nvSpPr>
        <p:spPr>
          <a:xfrm>
            <a:off x="1229360" y="1845734"/>
            <a:ext cx="10129520" cy="4158826"/>
          </a:xfrm>
        </p:spPr>
        <p:txBody>
          <a:bodyPr>
            <a:normAutofit lnSpcReduction="10000"/>
          </a:bodyPr>
          <a:lstStyle/>
          <a:p>
            <a:pPr marL="0" indent="0">
              <a:buNone/>
            </a:pPr>
            <a:r>
              <a:rPr lang="en-US" sz="2800" dirty="0"/>
              <a:t>We have defined two structures:-</a:t>
            </a:r>
            <a:endParaRPr lang="en-GB" sz="2800" dirty="0"/>
          </a:p>
          <a:p>
            <a:pPr marL="342900" indent="-342900">
              <a:buFont typeface="+mj-lt"/>
              <a:buAutoNum type="arabicPeriod"/>
            </a:pPr>
            <a:r>
              <a:rPr lang="en-US" sz="2800" dirty="0"/>
              <a:t>Structure student contains two fields, id and marks.</a:t>
            </a:r>
            <a:endParaRPr lang="en-GB" sz="2800" dirty="0"/>
          </a:p>
          <a:p>
            <a:pPr marL="342900" indent="-342900">
              <a:buFont typeface="+mj-lt"/>
              <a:buAutoNum type="arabicPeriod"/>
            </a:pPr>
            <a:r>
              <a:rPr lang="en-US" sz="2800" dirty="0"/>
              <a:t>Structure node is used to build Binary Search Tree and AVL tree. It contains four fields:-</a:t>
            </a:r>
            <a:endParaRPr lang="en-GB" sz="2800" dirty="0"/>
          </a:p>
          <a:p>
            <a:pPr lvl="0"/>
            <a:r>
              <a:rPr lang="en-US" sz="2800" dirty="0"/>
              <a:t>Structure student</a:t>
            </a:r>
            <a:endParaRPr lang="en-GB" sz="2800" dirty="0"/>
          </a:p>
          <a:p>
            <a:pPr lvl="0"/>
            <a:r>
              <a:rPr lang="en-US" sz="2800" dirty="0"/>
              <a:t>A pointer to the left node</a:t>
            </a:r>
            <a:endParaRPr lang="en-GB" sz="2800" dirty="0"/>
          </a:p>
          <a:p>
            <a:pPr lvl="0"/>
            <a:r>
              <a:rPr lang="en-US" sz="2800" dirty="0"/>
              <a:t>A pointer to the right node</a:t>
            </a:r>
            <a:endParaRPr lang="en-GB" sz="2800" dirty="0"/>
          </a:p>
          <a:p>
            <a:pPr lvl="0"/>
            <a:r>
              <a:rPr lang="en-US" sz="2800" dirty="0"/>
              <a:t>Balance factor</a:t>
            </a:r>
            <a:endParaRPr lang="en-GB" sz="2800" dirty="0"/>
          </a:p>
          <a:p>
            <a:endParaRPr lang="en-US" dirty="0"/>
          </a:p>
        </p:txBody>
      </p:sp>
    </p:spTree>
    <p:extLst>
      <p:ext uri="{BB962C8B-B14F-4D97-AF65-F5344CB8AC3E}">
        <p14:creationId xmlns:p14="http://schemas.microsoft.com/office/powerpoint/2010/main" val="1003554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IMPLEMENTATION</a:t>
            </a:r>
          </a:p>
        </p:txBody>
      </p:sp>
      <p:sp>
        <p:nvSpPr>
          <p:cNvPr id="3" name="Subtitle 2"/>
          <p:cNvSpPr>
            <a:spLocks noGrp="1"/>
          </p:cNvSpPr>
          <p:nvPr>
            <p:ph type="subTitle" idx="1"/>
          </p:nvPr>
        </p:nvSpPr>
        <p:spPr/>
        <p:txBody>
          <a:bodyPr/>
          <a:lstStyle/>
          <a:p>
            <a:r>
              <a:rPr lang="en-US" dirty="0"/>
              <a:t>CODE SNIPPETS, I/O SNAPSHOTS</a:t>
            </a:r>
          </a:p>
          <a:p>
            <a:endParaRPr lang="en-US" dirty="0"/>
          </a:p>
        </p:txBody>
      </p:sp>
    </p:spTree>
    <p:extLst>
      <p:ext uri="{BB962C8B-B14F-4D97-AF65-F5344CB8AC3E}">
        <p14:creationId xmlns:p14="http://schemas.microsoft.com/office/powerpoint/2010/main" val="1798015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960" y="1325879"/>
            <a:ext cx="3200400" cy="2286000"/>
          </a:xfrm>
        </p:spPr>
        <p:txBody>
          <a:bodyPr>
            <a:normAutofit/>
          </a:bodyPr>
          <a:lstStyle/>
          <a:p>
            <a:r>
              <a:rPr lang="en-US" sz="4000" b="1" dirty="0">
                <a:latin typeface="+mn-lt"/>
              </a:rPr>
              <a:t>User Interface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6960" y="196779"/>
            <a:ext cx="6065520" cy="6251662"/>
          </a:xfrm>
        </p:spPr>
      </p:pic>
    </p:spTree>
    <p:extLst>
      <p:ext uri="{BB962C8B-B14F-4D97-AF65-F5344CB8AC3E}">
        <p14:creationId xmlns:p14="http://schemas.microsoft.com/office/powerpoint/2010/main" val="412326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440" y="1473201"/>
            <a:ext cx="2357120" cy="533399"/>
          </a:xfrm>
        </p:spPr>
        <p:txBody>
          <a:bodyPr>
            <a:normAutofit fontScale="90000"/>
          </a:bodyPr>
          <a:lstStyle/>
          <a:p>
            <a:r>
              <a:rPr lang="en-US" sz="4000" b="1" dirty="0">
                <a:latin typeface="+mn-lt"/>
              </a:rPr>
              <a:t>Input File</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5599" y="755650"/>
            <a:ext cx="5540761" cy="5549554"/>
          </a:xfrm>
        </p:spPr>
      </p:pic>
      <p:sp>
        <p:nvSpPr>
          <p:cNvPr id="5" name="TextBox 4">
            <a:extLst>
              <a:ext uri="{FF2B5EF4-FFF2-40B4-BE49-F238E27FC236}">
                <a16:creationId xmlns:a16="http://schemas.microsoft.com/office/drawing/2014/main" id="{8885A4CA-067F-489A-9F34-FD56485FF671}"/>
              </a:ext>
            </a:extLst>
          </p:cNvPr>
          <p:cNvSpPr txBox="1"/>
          <p:nvPr/>
        </p:nvSpPr>
        <p:spPr>
          <a:xfrm>
            <a:off x="487680" y="2306320"/>
            <a:ext cx="3180080" cy="1938992"/>
          </a:xfrm>
          <a:prstGeom prst="rect">
            <a:avLst/>
          </a:prstGeom>
          <a:noFill/>
        </p:spPr>
        <p:txBody>
          <a:bodyPr wrap="square" rtlCol="0">
            <a:spAutoFit/>
          </a:bodyPr>
          <a:lstStyle/>
          <a:p>
            <a:r>
              <a:rPr lang="en-IN" sz="2400" dirty="0">
                <a:solidFill>
                  <a:schemeClr val="bg1"/>
                </a:solidFill>
                <a:latin typeface="+mj-lt"/>
              </a:rPr>
              <a:t>The input file consists of 1000 student records in lexicographic order which is the worst case input</a:t>
            </a:r>
          </a:p>
        </p:txBody>
      </p:sp>
    </p:spTree>
    <p:extLst>
      <p:ext uri="{BB962C8B-B14F-4D97-AF65-F5344CB8AC3E}">
        <p14:creationId xmlns:p14="http://schemas.microsoft.com/office/powerpoint/2010/main" val="921581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Insertion in Binary Search Tree</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0600" y="1626469"/>
            <a:ext cx="6492875" cy="3468537"/>
          </a:xfrm>
        </p:spPr>
      </p:pic>
      <p:sp>
        <p:nvSpPr>
          <p:cNvPr id="4" name="Text Placeholder 3"/>
          <p:cNvSpPr>
            <a:spLocks noGrp="1"/>
          </p:cNvSpPr>
          <p:nvPr>
            <p:ph type="body" sz="half" idx="2"/>
          </p:nvPr>
        </p:nvSpPr>
        <p:spPr/>
        <p:txBody>
          <a:bodyPr>
            <a:normAutofit/>
          </a:bodyPr>
          <a:lstStyle/>
          <a:p>
            <a:r>
              <a:rPr lang="en-US" sz="2400" dirty="0">
                <a:latin typeface="+mj-lt"/>
              </a:rPr>
              <a:t>The function declared is a recursive implementation that inserts given nodes into the BST</a:t>
            </a:r>
          </a:p>
        </p:txBody>
      </p:sp>
    </p:spTree>
    <p:extLst>
      <p:ext uri="{BB962C8B-B14F-4D97-AF65-F5344CB8AC3E}">
        <p14:creationId xmlns:p14="http://schemas.microsoft.com/office/powerpoint/2010/main" val="279101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2157"/>
            <a:ext cx="3200400" cy="1173479"/>
          </a:xfrm>
        </p:spPr>
        <p:txBody>
          <a:bodyPr/>
          <a:lstStyle/>
          <a:p>
            <a:r>
              <a:rPr lang="en-US" b="1" dirty="0">
                <a:latin typeface="+mn-lt"/>
              </a:rPr>
              <a:t>Insertion in AVL tree</a:t>
            </a: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1027" y="731838"/>
            <a:ext cx="4732020" cy="5257800"/>
          </a:xfrm>
        </p:spPr>
      </p:pic>
      <p:sp>
        <p:nvSpPr>
          <p:cNvPr id="4" name="Text Placeholder 3"/>
          <p:cNvSpPr>
            <a:spLocks noGrp="1"/>
          </p:cNvSpPr>
          <p:nvPr>
            <p:ph type="body" sz="half" idx="2"/>
          </p:nvPr>
        </p:nvSpPr>
        <p:spPr>
          <a:xfrm>
            <a:off x="213360" y="2458720"/>
            <a:ext cx="3586479" cy="3379124"/>
          </a:xfrm>
        </p:spPr>
        <p:txBody>
          <a:bodyPr>
            <a:normAutofit/>
          </a:bodyPr>
          <a:lstStyle/>
          <a:p>
            <a:r>
              <a:rPr lang="en-US" sz="2400" dirty="0">
                <a:latin typeface="+mj-lt"/>
              </a:rPr>
              <a:t>The function declared is a recursive implementation that inserts given nodes into the AVL Tree. </a:t>
            </a:r>
          </a:p>
          <a:p>
            <a:r>
              <a:rPr lang="en-US" sz="2400" dirty="0">
                <a:latin typeface="+mj-lt"/>
              </a:rPr>
              <a:t>It also checks the Balance Factor and performs rotation if the tree is unbalanced after the insertion of a node</a:t>
            </a:r>
          </a:p>
          <a:p>
            <a:endParaRPr lang="en-US" dirty="0"/>
          </a:p>
        </p:txBody>
      </p:sp>
    </p:spTree>
    <p:extLst>
      <p:ext uri="{BB962C8B-B14F-4D97-AF65-F5344CB8AC3E}">
        <p14:creationId xmlns:p14="http://schemas.microsoft.com/office/powerpoint/2010/main" val="16748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Submitted by</a:t>
            </a:r>
          </a:p>
        </p:txBody>
      </p:sp>
      <p:sp>
        <p:nvSpPr>
          <p:cNvPr id="3" name="Content Placeholder 2"/>
          <p:cNvSpPr>
            <a:spLocks noGrp="1"/>
          </p:cNvSpPr>
          <p:nvPr>
            <p:ph idx="1"/>
          </p:nvPr>
        </p:nvSpPr>
        <p:spPr/>
        <p:txBody>
          <a:bodyPr>
            <a:normAutofit lnSpcReduction="10000"/>
          </a:bodyPr>
          <a:lstStyle/>
          <a:p>
            <a:r>
              <a:rPr lang="en-GB" sz="3200" dirty="0">
                <a:latin typeface="+mj-lt"/>
              </a:rPr>
              <a:t>Name: Shreya Banerjee (Roll Number: 14)</a:t>
            </a:r>
          </a:p>
          <a:p>
            <a:r>
              <a:rPr lang="en-GB" sz="3200" dirty="0">
                <a:latin typeface="+mj-lt"/>
              </a:rPr>
              <a:t>SRN: PES1201700198</a:t>
            </a:r>
          </a:p>
          <a:p>
            <a:endParaRPr lang="en-GB" sz="3200" dirty="0">
              <a:latin typeface="+mj-lt"/>
            </a:endParaRPr>
          </a:p>
          <a:p>
            <a:r>
              <a:rPr lang="en-GB" sz="3200" dirty="0">
                <a:latin typeface="+mj-lt"/>
              </a:rPr>
              <a:t>Name: Sharanya Venkat (Roll Number: 15)</a:t>
            </a:r>
          </a:p>
          <a:p>
            <a:r>
              <a:rPr lang="en-GB" sz="3200" dirty="0">
                <a:latin typeface="+mj-lt"/>
              </a:rPr>
              <a:t>SRN: PES1201700218</a:t>
            </a:r>
          </a:p>
          <a:p>
            <a:endParaRPr lang="en-GB" sz="3200" dirty="0">
              <a:latin typeface="+mj-lt"/>
            </a:endParaRPr>
          </a:p>
          <a:p>
            <a:pPr marL="0" indent="0">
              <a:buNone/>
            </a:pPr>
            <a:r>
              <a:rPr lang="en-GB" sz="3200" dirty="0">
                <a:latin typeface="+mj-lt"/>
              </a:rPr>
              <a:t> SECTION : 4F</a:t>
            </a:r>
          </a:p>
          <a:p>
            <a:pPr marL="0" indent="0">
              <a:buNone/>
            </a:pPr>
            <a:endParaRPr lang="en-GB" sz="3200" dirty="0"/>
          </a:p>
          <a:p>
            <a:endParaRPr lang="en-US" dirty="0"/>
          </a:p>
        </p:txBody>
      </p:sp>
    </p:spTree>
    <p:extLst>
      <p:ext uri="{BB962C8B-B14F-4D97-AF65-F5344CB8AC3E}">
        <p14:creationId xmlns:p14="http://schemas.microsoft.com/office/powerpoint/2010/main" val="637082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5199"/>
            <a:ext cx="3200400" cy="1061719"/>
          </a:xfrm>
        </p:spPr>
        <p:txBody>
          <a:bodyPr/>
          <a:lstStyle/>
          <a:p>
            <a:r>
              <a:rPr lang="en-US" b="1" dirty="0">
                <a:latin typeface="+mn-lt"/>
              </a:rPr>
              <a:t>Functions for rotation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28640" y="173697"/>
            <a:ext cx="3657600" cy="6349023"/>
          </a:xfrm>
        </p:spPr>
      </p:pic>
      <p:sp>
        <p:nvSpPr>
          <p:cNvPr id="4" name="Text Placeholder 3"/>
          <p:cNvSpPr>
            <a:spLocks noGrp="1"/>
          </p:cNvSpPr>
          <p:nvPr>
            <p:ph type="body" sz="half" idx="2"/>
          </p:nvPr>
        </p:nvSpPr>
        <p:spPr>
          <a:xfrm>
            <a:off x="558800" y="2479040"/>
            <a:ext cx="3098800" cy="3826164"/>
          </a:xfrm>
        </p:spPr>
        <p:txBody>
          <a:bodyPr>
            <a:normAutofit/>
          </a:bodyPr>
          <a:lstStyle/>
          <a:p>
            <a:r>
              <a:rPr lang="en-US" sz="2400" dirty="0"/>
              <a:t>Consists of 4 rotation functions for Left, Right, Left Right and Right Left cases.</a:t>
            </a:r>
          </a:p>
        </p:txBody>
      </p:sp>
    </p:spTree>
    <p:extLst>
      <p:ext uri="{BB962C8B-B14F-4D97-AF65-F5344CB8AC3E}">
        <p14:creationId xmlns:p14="http://schemas.microsoft.com/office/powerpoint/2010/main" val="198862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Searching a record in a tree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7184" y="1329339"/>
            <a:ext cx="6169025" cy="3698053"/>
          </a:xfrm>
        </p:spPr>
      </p:pic>
    </p:spTree>
    <p:extLst>
      <p:ext uri="{BB962C8B-B14F-4D97-AF65-F5344CB8AC3E}">
        <p14:creationId xmlns:p14="http://schemas.microsoft.com/office/powerpoint/2010/main" val="1611284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760" y="1463039"/>
            <a:ext cx="3200400" cy="746759"/>
          </a:xfrm>
        </p:spPr>
        <p:txBody>
          <a:bodyPr/>
          <a:lstStyle/>
          <a:p>
            <a:r>
              <a:rPr lang="en-US" b="1" dirty="0">
                <a:latin typeface="+mn-lt"/>
              </a:rPr>
              <a:t>Output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7250" y="1212850"/>
            <a:ext cx="4219575" cy="4295775"/>
          </a:xfrm>
        </p:spPr>
      </p:pic>
    </p:spTree>
    <p:extLst>
      <p:ext uri="{BB962C8B-B14F-4D97-AF65-F5344CB8AC3E}">
        <p14:creationId xmlns:p14="http://schemas.microsoft.com/office/powerpoint/2010/main" val="1315300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239520" y="1845734"/>
            <a:ext cx="10058400" cy="4179146"/>
          </a:xfrm>
        </p:spPr>
        <p:txBody>
          <a:bodyPr>
            <a:normAutofit/>
          </a:bodyPr>
          <a:lstStyle/>
          <a:p>
            <a:pPr marL="0" indent="0">
              <a:buNone/>
            </a:pPr>
            <a:r>
              <a:rPr lang="en-GB" sz="2400" b="1" dirty="0"/>
              <a:t>AVL tree is a special case of Binary Search Tree (BST)</a:t>
            </a:r>
            <a:r>
              <a:rPr lang="en-GB" sz="2400" dirty="0"/>
              <a:t>. That specialty comes from the fact that it is also self-balancing in nature. So we can say every AVL tree exhibits two fundamental properties:</a:t>
            </a:r>
          </a:p>
          <a:p>
            <a:pPr marL="0" lvl="0" indent="0">
              <a:buNone/>
            </a:pPr>
            <a:r>
              <a:rPr lang="en-GB" sz="2400" dirty="0"/>
              <a:t>It is a Binary Search Tree in itself.</a:t>
            </a:r>
          </a:p>
          <a:p>
            <a:pPr marL="0" lvl="0" indent="0">
              <a:buNone/>
            </a:pPr>
            <a:r>
              <a:rPr lang="en-GB" sz="2400" dirty="0"/>
              <a:t>It is a balanced tree. It rebalances itself whenever addition of a node causes imbalance in the tree. </a:t>
            </a:r>
          </a:p>
          <a:p>
            <a:pPr marL="0" lvl="0" indent="0">
              <a:buNone/>
            </a:pPr>
            <a:r>
              <a:rPr lang="en-US" sz="2400" dirty="0"/>
              <a:t>In worst case scenarios, </a:t>
            </a:r>
            <a:r>
              <a:rPr lang="en-US" sz="2400" dirty="0" err="1"/>
              <a:t>i.e</a:t>
            </a:r>
            <a:r>
              <a:rPr lang="en-US" sz="2400" dirty="0"/>
              <a:t>, if the data is sorted in increasing or decreasing order,         Binary Search Tree is skewed , hence more number of comparisons are required for insertion and search operations than an AVL tree.</a:t>
            </a:r>
            <a:endParaRPr lang="en-GB" sz="2400" dirty="0"/>
          </a:p>
          <a:p>
            <a:endParaRPr lang="en-US" dirty="0"/>
          </a:p>
        </p:txBody>
      </p:sp>
    </p:spTree>
    <p:extLst>
      <p:ext uri="{BB962C8B-B14F-4D97-AF65-F5344CB8AC3E}">
        <p14:creationId xmlns:p14="http://schemas.microsoft.com/office/powerpoint/2010/main" val="452443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definition</a:t>
            </a:r>
          </a:p>
        </p:txBody>
      </p:sp>
      <p:sp>
        <p:nvSpPr>
          <p:cNvPr id="3" name="Content Placeholder 2"/>
          <p:cNvSpPr>
            <a:spLocks noGrp="1"/>
          </p:cNvSpPr>
          <p:nvPr>
            <p:ph idx="1"/>
          </p:nvPr>
        </p:nvSpPr>
        <p:spPr/>
        <p:txBody>
          <a:bodyPr/>
          <a:lstStyle/>
          <a:p>
            <a:r>
              <a:rPr lang="en-US" sz="2800" dirty="0"/>
              <a:t>Given a student record, with student id and marks, insert or search it in Binary search tree and AVL tree. Find and compare the time complexities in worst case scenario and analyze which data structure is better in terms of time complexity.</a:t>
            </a:r>
            <a:endParaRPr lang="en-GB" sz="2800" dirty="0"/>
          </a:p>
          <a:p>
            <a:endParaRPr lang="en-US" dirty="0"/>
          </a:p>
        </p:txBody>
      </p:sp>
    </p:spTree>
    <p:extLst>
      <p:ext uri="{BB962C8B-B14F-4D97-AF65-F5344CB8AC3E}">
        <p14:creationId xmlns:p14="http://schemas.microsoft.com/office/powerpoint/2010/main" val="1183094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3" name="Subtitle 2"/>
          <p:cNvSpPr>
            <a:spLocks noGrp="1"/>
          </p:cNvSpPr>
          <p:nvPr>
            <p:ph type="subTitle" idx="1"/>
          </p:nvPr>
        </p:nvSpPr>
        <p:spPr/>
        <p:txBody>
          <a:bodyPr/>
          <a:lstStyle/>
          <a:p>
            <a:r>
              <a:rPr lang="en-US" dirty="0"/>
              <a:t>GETTING STARTED WITH AVL TREES AND BST</a:t>
            </a:r>
          </a:p>
        </p:txBody>
      </p:sp>
    </p:spTree>
    <p:extLst>
      <p:ext uri="{BB962C8B-B14F-4D97-AF65-F5344CB8AC3E}">
        <p14:creationId xmlns:p14="http://schemas.microsoft.com/office/powerpoint/2010/main" val="1717225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876" y="219991"/>
            <a:ext cx="3680885" cy="917929"/>
          </a:xfrm>
        </p:spPr>
        <p:txBody>
          <a:bodyPr>
            <a:normAutofit fontScale="90000"/>
          </a:bodyPr>
          <a:lstStyle/>
          <a:p>
            <a:r>
              <a:rPr lang="en-US" b="1" dirty="0">
                <a:latin typeface="+mn-lt"/>
              </a:rPr>
              <a:t>BINARY SEARCH TREES</a:t>
            </a:r>
          </a:p>
        </p:txBody>
      </p:sp>
      <p:pic>
        <p:nvPicPr>
          <p:cNvPr id="5" name="Content Placeholder 4" descr="/Users/shreyabanerjee/Desktop/Screen Shot 2019-05-03 at 10.30.20 PM.p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5120640" y="1009369"/>
            <a:ext cx="6045200" cy="4812311"/>
          </a:xfrm>
          <a:prstGeom prst="rect">
            <a:avLst/>
          </a:prstGeom>
          <a:noFill/>
          <a:ln>
            <a:noFill/>
          </a:ln>
        </p:spPr>
      </p:pic>
      <p:sp>
        <p:nvSpPr>
          <p:cNvPr id="4" name="Text Placeholder 3"/>
          <p:cNvSpPr>
            <a:spLocks noGrp="1"/>
          </p:cNvSpPr>
          <p:nvPr>
            <p:ph type="body" sz="half" idx="2"/>
          </p:nvPr>
        </p:nvSpPr>
        <p:spPr>
          <a:xfrm>
            <a:off x="142240" y="1137920"/>
            <a:ext cx="3779521" cy="5204124"/>
          </a:xfrm>
        </p:spPr>
        <p:txBody>
          <a:bodyPr>
            <a:normAutofit/>
          </a:bodyPr>
          <a:lstStyle/>
          <a:p>
            <a:pPr fontAlgn="base"/>
            <a:endParaRPr lang="en-GB" sz="2000" dirty="0"/>
          </a:p>
          <a:p>
            <a:pPr fontAlgn="base"/>
            <a:r>
              <a:rPr lang="en-GB" sz="2000" dirty="0"/>
              <a:t>Binary Search Tree, is a node-based binary tree data structure which has the following properties:</a:t>
            </a:r>
          </a:p>
          <a:p>
            <a:pPr marL="285750" lvl="0" indent="-285750" fontAlgn="base">
              <a:buFont typeface="Arial" charset="0"/>
              <a:buChar char="•"/>
            </a:pPr>
            <a:r>
              <a:rPr lang="en-GB" sz="2000" dirty="0"/>
              <a:t>The left subtree of a node contains only nodes with keys lesser than the node’s key.</a:t>
            </a:r>
          </a:p>
          <a:p>
            <a:pPr marL="285750" lvl="0" indent="-285750" fontAlgn="base">
              <a:buFont typeface="Arial" charset="0"/>
              <a:buChar char="•"/>
            </a:pPr>
            <a:r>
              <a:rPr lang="en-GB" sz="2000" dirty="0"/>
              <a:t>The right subtree of a node contains only nodes with keys greater than the node’s key.</a:t>
            </a:r>
          </a:p>
          <a:p>
            <a:pPr marL="285750" lvl="0" indent="-285750" fontAlgn="base">
              <a:buFont typeface="Arial" charset="0"/>
              <a:buChar char="•"/>
            </a:pPr>
            <a:r>
              <a:rPr lang="en-GB" sz="2000" dirty="0"/>
              <a:t>The left and right subtree each must also be a binary search tree.</a:t>
            </a:r>
            <a:br>
              <a:rPr lang="en-GB" dirty="0"/>
            </a:br>
            <a:endParaRPr lang="en-GB" dirty="0"/>
          </a:p>
          <a:p>
            <a:endParaRPr lang="en-US" dirty="0"/>
          </a:p>
        </p:txBody>
      </p:sp>
    </p:spTree>
    <p:extLst>
      <p:ext uri="{BB962C8B-B14F-4D97-AF65-F5344CB8AC3E}">
        <p14:creationId xmlns:p14="http://schemas.microsoft.com/office/powerpoint/2010/main" val="1452053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396" y="408093"/>
            <a:ext cx="3680885" cy="536665"/>
          </a:xfrm>
        </p:spPr>
        <p:txBody>
          <a:bodyPr>
            <a:normAutofit fontScale="90000"/>
          </a:bodyPr>
          <a:lstStyle/>
          <a:p>
            <a:r>
              <a:rPr lang="en-US" b="1" dirty="0">
                <a:latin typeface="+mn-lt"/>
              </a:rPr>
              <a:t>AVL TREES</a:t>
            </a:r>
          </a:p>
        </p:txBody>
      </p:sp>
      <p:pic>
        <p:nvPicPr>
          <p:cNvPr id="5" name="Content Placeholder 4" descr="/Users/shreyabanerjee/Desktop/Screen Shot 2019-05-03 at 10.38.51 PM.png"/>
          <p:cNvPicPr>
            <a:picLocks noGrp="1"/>
          </p:cNvPicPr>
          <p:nvPr>
            <p:ph idx="1"/>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1145" b="3435"/>
          <a:stretch/>
        </p:blipFill>
        <p:spPr bwMode="auto">
          <a:xfrm>
            <a:off x="5563519" y="1558153"/>
            <a:ext cx="5078775" cy="3905072"/>
          </a:xfrm>
          <a:prstGeom prst="rect">
            <a:avLst/>
          </a:prstGeom>
          <a:noFill/>
          <a:ln>
            <a:noFill/>
          </a:ln>
          <a:extLst>
            <a:ext uri="{53640926-AAD7-44D8-BBD7-CCE9431645EC}">
              <a14:shadowObscured xmlns:a14="http://schemas.microsoft.com/office/drawing/2010/main"/>
            </a:ext>
          </a:extLst>
        </p:spPr>
      </p:pic>
      <p:sp>
        <p:nvSpPr>
          <p:cNvPr id="4" name="Text Placeholder 3"/>
          <p:cNvSpPr>
            <a:spLocks noGrp="1"/>
          </p:cNvSpPr>
          <p:nvPr>
            <p:ph type="body" sz="half" idx="2"/>
          </p:nvPr>
        </p:nvSpPr>
        <p:spPr>
          <a:xfrm>
            <a:off x="210396" y="1322820"/>
            <a:ext cx="3680885" cy="5047500"/>
          </a:xfrm>
        </p:spPr>
        <p:txBody>
          <a:bodyPr>
            <a:normAutofit fontScale="25000" lnSpcReduction="20000"/>
          </a:bodyPr>
          <a:lstStyle/>
          <a:p>
            <a:r>
              <a:rPr lang="en-GB" sz="8000" dirty="0"/>
              <a:t>AVL tree is a self-balancing Binary Search Tree (BST) where the difference between heights of left and right subtrees cannot be more than one for all nodes.</a:t>
            </a:r>
          </a:p>
          <a:p>
            <a:endParaRPr lang="en-GB" sz="8000" dirty="0"/>
          </a:p>
          <a:p>
            <a:r>
              <a:rPr lang="en-US" sz="9600" u="sng" dirty="0"/>
              <a:t>Balance factor</a:t>
            </a:r>
            <a:endParaRPr lang="en-GB" sz="9600" u="sng" dirty="0"/>
          </a:p>
          <a:p>
            <a:r>
              <a:rPr lang="en-GB" sz="8000" dirty="0"/>
              <a:t>The balance factor of any node of an AVL tree is in the integer range [-1,+1]. If after any modification in the tree, the balance factor becomes less than −1 or greater than +1, the subtree rooted at this node is unbalanced, and a rotation is needed.</a:t>
            </a:r>
          </a:p>
          <a:p>
            <a:endParaRPr lang="en-US" dirty="0"/>
          </a:p>
        </p:txBody>
      </p:sp>
    </p:spTree>
    <p:extLst>
      <p:ext uri="{BB962C8B-B14F-4D97-AF65-F5344CB8AC3E}">
        <p14:creationId xmlns:p14="http://schemas.microsoft.com/office/powerpoint/2010/main" val="204113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AVL trees?</a:t>
            </a:r>
          </a:p>
        </p:txBody>
      </p:sp>
      <p:sp>
        <p:nvSpPr>
          <p:cNvPr id="3" name="Content Placeholder 2"/>
          <p:cNvSpPr>
            <a:spLocks noGrp="1"/>
          </p:cNvSpPr>
          <p:nvPr>
            <p:ph sz="half" idx="1"/>
          </p:nvPr>
        </p:nvSpPr>
        <p:spPr>
          <a:xfrm>
            <a:off x="711200" y="1845734"/>
            <a:ext cx="5323839" cy="4290906"/>
          </a:xfrm>
        </p:spPr>
        <p:txBody>
          <a:bodyPr>
            <a:normAutofit fontScale="92500" lnSpcReduction="10000"/>
          </a:bodyPr>
          <a:lstStyle/>
          <a:p>
            <a:pPr marL="0" indent="0">
              <a:buNone/>
            </a:pPr>
            <a:r>
              <a:rPr lang="en-US" dirty="0"/>
              <a:t> </a:t>
            </a:r>
            <a:endParaRPr lang="en-GB" sz="1400" dirty="0"/>
          </a:p>
          <a:p>
            <a:pPr lvl="0"/>
            <a:r>
              <a:rPr lang="en-GB" sz="2200" dirty="0"/>
              <a:t>Consider you want to insert 8 in the tree -</a:t>
            </a:r>
          </a:p>
          <a:p>
            <a:pPr lvl="1"/>
            <a:r>
              <a:rPr lang="en-GB" sz="2200" dirty="0"/>
              <a:t>BST Comparisons - 7 comparisons to insert 8.</a:t>
            </a:r>
          </a:p>
          <a:p>
            <a:pPr lvl="1"/>
            <a:r>
              <a:rPr lang="en-GB" sz="2200" dirty="0"/>
              <a:t>AVL-Tree - 3 comparisons to insert 8.</a:t>
            </a:r>
          </a:p>
          <a:p>
            <a:pPr marL="0" indent="0">
              <a:buNone/>
            </a:pPr>
            <a:r>
              <a:rPr lang="en-GB" sz="2200" dirty="0"/>
              <a:t> </a:t>
            </a:r>
          </a:p>
          <a:p>
            <a:pPr lvl="0"/>
            <a:r>
              <a:rPr lang="en-GB" sz="2200" dirty="0"/>
              <a:t>Consider you want to search for 6.</a:t>
            </a:r>
          </a:p>
          <a:p>
            <a:pPr lvl="1"/>
            <a:r>
              <a:rPr lang="en-GB" sz="2200" dirty="0"/>
              <a:t>BST - After 5 comparisons you get 6.</a:t>
            </a:r>
          </a:p>
          <a:p>
            <a:pPr lvl="1"/>
            <a:r>
              <a:rPr lang="en-GB" sz="2200" dirty="0"/>
              <a:t>AVL - After 1 comparison you get 6.</a:t>
            </a:r>
          </a:p>
          <a:p>
            <a:pPr marL="0" indent="0">
              <a:buNone/>
            </a:pPr>
            <a:r>
              <a:rPr lang="en-GB" sz="2200" dirty="0"/>
              <a:t> </a:t>
            </a:r>
          </a:p>
          <a:p>
            <a:pPr marL="0" indent="0">
              <a:buNone/>
            </a:pPr>
            <a:r>
              <a:rPr lang="en-GB" sz="2200" b="1" dirty="0"/>
              <a:t>So for each operation the performance of AVL-Tree is better than BST.</a:t>
            </a:r>
            <a:endParaRPr lang="en-GB" sz="2200" dirty="0"/>
          </a:p>
          <a:p>
            <a:endParaRPr lang="en-US" dirty="0"/>
          </a:p>
        </p:txBody>
      </p:sp>
      <p:pic>
        <p:nvPicPr>
          <p:cNvPr id="5" name="Content Placeholder 4" descr="/Users/shreyabanerjee/Desktop/Screen Shot 2019-05-03 at 10.43.02 PM.png"/>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035039" y="1846263"/>
            <a:ext cx="5120641" cy="4188777"/>
          </a:xfrm>
          <a:prstGeom prst="rect">
            <a:avLst/>
          </a:prstGeom>
          <a:noFill/>
          <a:ln>
            <a:noFill/>
          </a:ln>
        </p:spPr>
      </p:pic>
    </p:spTree>
    <p:extLst>
      <p:ext uri="{BB962C8B-B14F-4D97-AF65-F5344CB8AC3E}">
        <p14:creationId xmlns:p14="http://schemas.microsoft.com/office/powerpoint/2010/main" val="664980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DESIGN</a:t>
            </a:r>
          </a:p>
        </p:txBody>
      </p:sp>
    </p:spTree>
    <p:extLst>
      <p:ext uri="{BB962C8B-B14F-4D97-AF65-F5344CB8AC3E}">
        <p14:creationId xmlns:p14="http://schemas.microsoft.com/office/powerpoint/2010/main" val="940502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in AVL tree</a:t>
            </a:r>
          </a:p>
        </p:txBody>
      </p:sp>
      <p:sp>
        <p:nvSpPr>
          <p:cNvPr id="3" name="Content Placeholder 2"/>
          <p:cNvSpPr>
            <a:spLocks noGrp="1"/>
          </p:cNvSpPr>
          <p:nvPr>
            <p:ph idx="1"/>
          </p:nvPr>
        </p:nvSpPr>
        <p:spPr/>
        <p:txBody>
          <a:bodyPr>
            <a:normAutofit/>
          </a:bodyPr>
          <a:lstStyle/>
          <a:p>
            <a:r>
              <a:rPr lang="en-GB" sz="2800" dirty="0"/>
              <a:t>The balance factor of any node of an AVL tree is in the integer range [-1,+1]. If after any modification in the tree, the balance factor becomes less than −1 or greater than +1, the subtree rooted at this node is unbalanced, and a rotation is needed.</a:t>
            </a:r>
          </a:p>
        </p:txBody>
      </p:sp>
    </p:spTree>
    <p:extLst>
      <p:ext uri="{BB962C8B-B14F-4D97-AF65-F5344CB8AC3E}">
        <p14:creationId xmlns:p14="http://schemas.microsoft.com/office/powerpoint/2010/main" val="121247669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457</Words>
  <Application>Microsoft Office PowerPoint</Application>
  <PresentationFormat>Widescreen</PresentationFormat>
  <Paragraphs>70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Retrospect</vt:lpstr>
      <vt:lpstr>DESIGN OF AVL TREES</vt:lpstr>
      <vt:lpstr>Submitted by</vt:lpstr>
      <vt:lpstr>Problem definition</vt:lpstr>
      <vt:lpstr>INTRODUCTION</vt:lpstr>
      <vt:lpstr>BINARY SEARCH TREES</vt:lpstr>
      <vt:lpstr>AVL TREES</vt:lpstr>
      <vt:lpstr>Why AVL trees?</vt:lpstr>
      <vt:lpstr>DESIGN</vt:lpstr>
      <vt:lpstr>Insertion in AVL tree</vt:lpstr>
      <vt:lpstr>Left rotation</vt:lpstr>
      <vt:lpstr>Right Rotation </vt:lpstr>
      <vt:lpstr>Left-Right Rotation </vt:lpstr>
      <vt:lpstr>Right-left rotation</vt:lpstr>
      <vt:lpstr>  Structures Defined</vt:lpstr>
      <vt:lpstr>IMPLEMENTATION</vt:lpstr>
      <vt:lpstr>User Interface</vt:lpstr>
      <vt:lpstr>Input File</vt:lpstr>
      <vt:lpstr>Insertion in Binary Search Tree</vt:lpstr>
      <vt:lpstr>Insertion in AVL tree</vt:lpstr>
      <vt:lpstr>Functions for rotation</vt:lpstr>
      <vt:lpstr>Searching a record in a tree</vt:lpstr>
      <vt:lpstr>Output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AVL TREES</dc:title>
  <dc:creator>Shreya Banerjee</dc:creator>
  <cp:lastModifiedBy>sharanya venkat</cp:lastModifiedBy>
  <cp:revision>18</cp:revision>
  <dcterms:created xsi:type="dcterms:W3CDTF">2019-05-05T07:03:20Z</dcterms:created>
  <dcterms:modified xsi:type="dcterms:W3CDTF">2019-05-07T03:07:55Z</dcterms:modified>
</cp:coreProperties>
</file>