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6" r:id="rId5"/>
    <p:sldId id="270" r:id="rId6"/>
    <p:sldId id="257" r:id="rId7"/>
    <p:sldId id="258" r:id="rId8"/>
    <p:sldId id="277" r:id="rId9"/>
    <p:sldId id="276" r:id="rId10"/>
    <p:sldId id="259" r:id="rId11"/>
    <p:sldId id="282" r:id="rId12"/>
    <p:sldId id="280" r:id="rId13"/>
    <p:sldId id="294" r:id="rId14"/>
    <p:sldId id="283" r:id="rId15"/>
    <p:sldId id="284" r:id="rId16"/>
    <p:sldId id="285" r:id="rId17"/>
    <p:sldId id="278" r:id="rId18"/>
    <p:sldId id="281" r:id="rId19"/>
    <p:sldId id="289" r:id="rId20"/>
    <p:sldId id="286" r:id="rId21"/>
    <p:sldId id="288" r:id="rId22"/>
    <p:sldId id="290" r:id="rId23"/>
    <p:sldId id="287" r:id="rId24"/>
    <p:sldId id="279" r:id="rId25"/>
    <p:sldId id="291" r:id="rId26"/>
    <p:sldId id="292" r:id="rId27"/>
    <p:sldId id="297" r:id="rId28"/>
    <p:sldId id="296" r:id="rId29"/>
    <p:sldId id="293" r:id="rId30"/>
    <p:sldId id="267"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80E04-7996-4F86-A5ED-D5AA1522D8AA}" v="1014" dt="2023-01-26T01:01:24.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62" d="100"/>
          <a:sy n="62" d="100"/>
        </p:scale>
        <p:origin x="1076"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a:rPr>
            <a:t>DAY 1</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latin typeface="Tenorite"/>
            </a:rPr>
            <a:t>JENKINS INTRO</a:t>
          </a:r>
          <a:endParaRPr lang="en-US" dirty="0"/>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a:rPr>
            <a:t>DAY 2</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a:rPr>
            <a:t>ADVANCED PIPELINE </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a:rPr>
            <a:t>DAY 3 </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a:rPr>
            <a:t>ADMINSTRATION </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01B42ECF-29F0-4E23-B360-1C67FDBD7263}">
      <dgm:prSet phldr="0"/>
      <dgm:spPr/>
      <dgm:t>
        <a:bodyPr/>
        <a:lstStyle/>
        <a:p>
          <a:r>
            <a:rPr lang="en-US" b="0" dirty="0">
              <a:latin typeface="Tenorite"/>
            </a:rPr>
            <a:t>INSTALATION </a:t>
          </a:r>
        </a:p>
      </dgm:t>
    </dgm:pt>
    <dgm:pt modelId="{11B32BE1-DC0B-4B16-9BB0-5175AE929660}" type="parTrans" cxnId="{08722A06-0C12-4493-873B-F18819B25279}">
      <dgm:prSet/>
      <dgm:spPr/>
    </dgm:pt>
    <dgm:pt modelId="{DF96BD99-7D02-41B4-A285-3334DC1FB3A7}" type="sibTrans" cxnId="{08722A06-0C12-4493-873B-F18819B25279}">
      <dgm:prSet/>
      <dgm:spPr/>
    </dgm:pt>
    <dgm:pt modelId="{7FD9F6AE-9AAF-4DA8-A57B-68460E601E35}">
      <dgm:prSet phldr="0"/>
      <dgm:spPr/>
      <dgm:t>
        <a:bodyPr/>
        <a:lstStyle/>
        <a:p>
          <a:r>
            <a:rPr lang="en-US" b="0" dirty="0">
              <a:latin typeface="Tenorite"/>
            </a:rPr>
            <a:t>CICD CONCEPT</a:t>
          </a:r>
        </a:p>
      </dgm:t>
    </dgm:pt>
    <dgm:pt modelId="{09153A0A-9F9B-4382-B3FB-566A6ADDD1A1}" type="parTrans" cxnId="{298EE54D-6919-49FC-A38A-D6BA3AE3FEF2}">
      <dgm:prSet/>
      <dgm:spPr/>
    </dgm:pt>
    <dgm:pt modelId="{F92258E7-B203-4B51-8D47-A265FDF782A1}" type="sibTrans" cxnId="{298EE54D-6919-49FC-A38A-D6BA3AE3FEF2}">
      <dgm:prSet/>
      <dgm:spPr/>
    </dgm:pt>
    <dgm:pt modelId="{2DE038E4-8017-4936-863B-9D13B1B21905}">
      <dgm:prSet phldr="0"/>
      <dgm:spPr/>
      <dgm:t>
        <a:bodyPr/>
        <a:lstStyle/>
        <a:p>
          <a:r>
            <a:rPr lang="en-US" b="0" dirty="0">
              <a:latin typeface="Tenorite"/>
            </a:rPr>
            <a:t>JENKINS SHARED LIB</a:t>
          </a:r>
        </a:p>
      </dgm:t>
    </dgm:pt>
    <dgm:pt modelId="{F5E298F5-DAFD-4F29-BA26-6C40B5BD8B73}" type="parTrans" cxnId="{5EA579D9-3D6B-439F-B44C-DAA22E12A17C}">
      <dgm:prSet/>
      <dgm:spPr/>
    </dgm:pt>
    <dgm:pt modelId="{9BECA848-8B9D-4E9D-B226-3FB34A827860}" type="sibTrans" cxnId="{5EA579D9-3D6B-439F-B44C-DAA22E12A17C}">
      <dgm:prSet/>
      <dgm:spPr/>
    </dgm:pt>
    <dgm:pt modelId="{00079A35-A370-4CF8-94AC-C31FAD33BD1C}">
      <dgm:prSet phldr="0"/>
      <dgm:spPr/>
      <dgm:t>
        <a:bodyPr/>
        <a:lstStyle/>
        <a:p>
          <a:r>
            <a:rPr lang="en-US" b="0" dirty="0">
              <a:latin typeface="Tenorite"/>
            </a:rPr>
            <a:t>SSO IN JENKINS</a:t>
          </a:r>
        </a:p>
      </dgm:t>
    </dgm:pt>
    <dgm:pt modelId="{C613BD65-91A8-407A-BE15-048AC63D88F7}" type="parTrans" cxnId="{69460473-79AC-4466-8FCC-063BFB1CCA94}">
      <dgm:prSet/>
      <dgm:spPr/>
    </dgm:pt>
    <dgm:pt modelId="{E3F0A108-E104-436E-A859-B33B70857FC1}" type="sibTrans" cxnId="{69460473-79AC-4466-8FCC-063BFB1CCA94}">
      <dgm:prSet/>
      <dgm:spPr/>
    </dgm:pt>
    <dgm:pt modelId="{2539A1EC-81F7-4B3E-AE9B-4467972C0DC1}">
      <dgm:prSet phldr="0"/>
      <dgm:spPr/>
      <dgm:t>
        <a:bodyPr/>
        <a:lstStyle/>
        <a:p>
          <a:r>
            <a:rPr lang="en-US" b="0" dirty="0">
              <a:latin typeface="Tenorite"/>
            </a:rPr>
            <a:t>SECURITY</a:t>
          </a:r>
        </a:p>
      </dgm:t>
    </dgm:pt>
    <dgm:pt modelId="{D3DF4671-5C11-4E62-B694-C6CE9064592A}" type="parTrans" cxnId="{0ECCC7FE-9805-47D7-A97A-0293D1991C8B}">
      <dgm:prSet/>
      <dgm:spPr/>
    </dgm:pt>
    <dgm:pt modelId="{45081B5F-4FDA-4B1B-BCC8-4F08BBC2E461}" type="sibTrans" cxnId="{0ECCC7FE-9805-47D7-A97A-0293D1991C8B}">
      <dgm:prSet/>
      <dgm:spPr/>
    </dgm:pt>
    <dgm:pt modelId="{66932A7F-16DE-4D84-A36F-1F2121B457D3}">
      <dgm:prSet phldr="0"/>
      <dgm:spPr/>
      <dgm:t>
        <a:bodyPr/>
        <a:lstStyle/>
        <a:p>
          <a:r>
            <a:rPr lang="en-US" b="0" dirty="0">
              <a:latin typeface="Tenorite"/>
            </a:rPr>
            <a:t>SUMMARY</a:t>
          </a:r>
        </a:p>
      </dgm:t>
    </dgm:pt>
    <dgm:pt modelId="{26D8BD1B-EF8C-4F9F-AB31-B2C38E298F2F}" type="parTrans" cxnId="{BE1AE6AF-273E-4294-9B5C-3B23D2622E7D}">
      <dgm:prSet/>
      <dgm:spPr/>
    </dgm:pt>
    <dgm:pt modelId="{995683EC-A6E0-4DAC-A93B-04520785BAF9}" type="sibTrans" cxnId="{BE1AE6AF-273E-4294-9B5C-3B23D2622E7D}">
      <dgm:prSet/>
      <dgm:spPr/>
    </dgm:pt>
    <dgm:pt modelId="{75F5283C-A232-4653-A93A-FD2055A038A8}">
      <dgm:prSet phldr="0"/>
      <dgm:spPr/>
      <dgm:t>
        <a:bodyPr/>
        <a:lstStyle/>
        <a:p>
          <a:r>
            <a:rPr lang="en-US" b="0" dirty="0">
              <a:latin typeface="Tenorite"/>
            </a:rPr>
            <a:t>PROJECT</a:t>
          </a:r>
        </a:p>
      </dgm:t>
    </dgm:pt>
    <dgm:pt modelId="{0ED44E6C-9A79-4CBD-B2E1-0505008DB43E}" type="parTrans" cxnId="{6FCE4CDB-D637-417A-A131-88EEE005BF19}">
      <dgm:prSet/>
      <dgm:spPr/>
    </dgm:pt>
    <dgm:pt modelId="{D1C4EA6A-1E54-4A0A-80FF-59571CAE258B}" type="sibTrans" cxnId="{6FCE4CDB-D637-417A-A131-88EEE005BF19}">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4"/>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3"/>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3"/>
      <dgm:spPr>
        <a:solidFill>
          <a:schemeClr val="accent2"/>
        </a:solidFill>
      </dgm:spPr>
    </dgm:pt>
    <dgm:pt modelId="{5B7FC7CF-F58D-48D5-8BCC-38D6EE87890B}" type="pres">
      <dgm:prSet presAssocID="{58FF46FB-368D-4E9C-A650-0513B8879DA8}" presName="Ellipse" presStyleLbl="fgAcc1" presStyleIdx="1" presStyleCnt="4"/>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6">
        <dgm:presLayoutVars>
          <dgm:bulletEnabled val="1"/>
        </dgm:presLayoutVars>
      </dgm:prSet>
      <dgm:spPr/>
    </dgm:pt>
    <dgm:pt modelId="{8E3FB235-DF38-476B-9A0E-B1E583D50944}" type="pres">
      <dgm:prSet presAssocID="{58FF46FB-368D-4E9C-A650-0513B8879DA8}" presName="L1TextContainer" presStyleLbl="revTx" presStyleIdx="1" presStyleCnt="6"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3"/>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3"/>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3"/>
      <dgm:spPr>
        <a:solidFill>
          <a:schemeClr val="accent2"/>
        </a:solidFill>
      </dgm:spPr>
    </dgm:pt>
    <dgm:pt modelId="{B1A1A837-F261-404B-A808-B2F4154CE8A2}" type="pres">
      <dgm:prSet presAssocID="{D05E1923-5021-40F7-B4EF-E582E23A699D}" presName="Ellipse" presStyleLbl="fgAcc1" presStyleIdx="2" presStyleCnt="4"/>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6">
        <dgm:presLayoutVars>
          <dgm:bulletEnabled val="1"/>
        </dgm:presLayoutVars>
      </dgm:prSet>
      <dgm:spPr/>
    </dgm:pt>
    <dgm:pt modelId="{223C5207-4FA2-4A6C-8F43-20BD55767C99}" type="pres">
      <dgm:prSet presAssocID="{D05E1923-5021-40F7-B4EF-E582E23A699D}" presName="L1TextContainer" presStyleLbl="revTx" presStyleIdx="3" presStyleCnt="6"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3"/>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3"/>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3"/>
      <dgm:spPr>
        <a:solidFill>
          <a:schemeClr val="accent2"/>
        </a:solidFill>
      </dgm:spPr>
    </dgm:pt>
    <dgm:pt modelId="{5D519322-C1DD-47AE-92C0-13575134BC76}" type="pres">
      <dgm:prSet presAssocID="{FA8F44BD-C8C7-462C-9756-1EC498E86842}" presName="Ellipse" presStyleLbl="fgAcc1" presStyleIdx="3" presStyleCnt="4"/>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6">
        <dgm:presLayoutVars>
          <dgm:bulletEnabled val="1"/>
        </dgm:presLayoutVars>
      </dgm:prSet>
      <dgm:spPr/>
    </dgm:pt>
    <dgm:pt modelId="{2D6C7916-1130-46A8-833B-A6278CBD2192}" type="pres">
      <dgm:prSet presAssocID="{FA8F44BD-C8C7-462C-9756-1EC498E86842}" presName="L1TextContainer" presStyleLbl="revTx" presStyleIdx="5" presStyleCnt="6"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3"/>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Lst>
  <dgm:cxnLst>
    <dgm:cxn modelId="{08722A06-0C12-4493-873B-F18819B25279}" srcId="{58FF46FB-368D-4E9C-A650-0513B8879DA8}" destId="{01B42ECF-29F0-4E23-B360-1C67FDBD7263}" srcOrd="2" destOrd="0" parTransId="{11B32BE1-DC0B-4B16-9BB0-5175AE929660}" sibTransId="{DF96BD99-7D02-41B4-A285-3334DC1FB3A7}"/>
    <dgm:cxn modelId="{188B6A0F-0CE8-4DE5-BC23-CD83BF4D7D4F}" type="presOf" srcId="{00079A35-A370-4CF8-94AC-C31FAD33BD1C}" destId="{B5F3F650-2E42-488A-AD4F-C4BD47D19A84}" srcOrd="0" destOrd="2" presId="urn:microsoft.com/office/officeart/2017/3/layout/DropPinTimeline"/>
    <dgm:cxn modelId="{53319D22-0806-40E4-A6FA-6954716E647B}" type="presOf" srcId="{58FF46FB-368D-4E9C-A650-0513B8879DA8}" destId="{8E3FB235-DF38-476B-9A0E-B1E583D50944}"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27DDCE5D-414A-4C50-A00A-BA759BC0BEC3}" type="presOf" srcId="{2539A1EC-81F7-4B3E-AE9B-4467972C0DC1}" destId="{96DDA0FE-83E2-423C-9F13-58A61EB68487}" srcOrd="0" destOrd="1" presId="urn:microsoft.com/office/officeart/2017/3/layout/DropPinTimeline"/>
    <dgm:cxn modelId="{530FBE47-FB02-407B-93A3-00E3EFB296A8}" type="presOf" srcId="{66932A7F-16DE-4D84-A36F-1F2121B457D3}" destId="{96DDA0FE-83E2-423C-9F13-58A61EB68487}" srcOrd="0" destOrd="3" presId="urn:microsoft.com/office/officeart/2017/3/layout/DropPinTimeline"/>
    <dgm:cxn modelId="{46D68D69-82C1-467A-BE88-9C5CFC0B3CAF}" type="presOf" srcId="{EFEB4D61-3A9C-4140-977F-3C3F5C9EE9D1}" destId="{96DDA0FE-83E2-423C-9F13-58A61EB68487}" srcOrd="0" destOrd="0" presId="urn:microsoft.com/office/officeart/2017/3/layout/DropPinTimeline"/>
    <dgm:cxn modelId="{B659504B-18E4-4D89-A17C-34ABB280AE52}" srcId="{58FF46FB-368D-4E9C-A650-0513B8879DA8}" destId="{9A875394-CA1E-4432-AEEB-9054FCFF5E0E}" srcOrd="1" destOrd="0" parTransId="{FCC92BDD-6EA3-421D-9DA8-7D3A12D003B6}" sibTransId="{0314452B-82A0-42F4-9551-DF00CFFC3580}"/>
    <dgm:cxn modelId="{298EE54D-6919-49FC-A38A-D6BA3AE3FEF2}" srcId="{58FF46FB-368D-4E9C-A650-0513B8879DA8}" destId="{7FD9F6AE-9AAF-4DA8-A57B-68460E601E35}" srcOrd="0" destOrd="0" parTransId="{09153A0A-9F9B-4382-B3FB-566A6ADDD1A1}" sibTransId="{F92258E7-B203-4B51-8D47-A265FDF782A1}"/>
    <dgm:cxn modelId="{4876CF51-F110-4E25-8FD4-08D25B4B0AB8}" srcId="{D05E1923-5021-40F7-B4EF-E582E23A699D}" destId="{579089A8-5362-4BA4-9163-D19228C1808F}" srcOrd="0" destOrd="0" parTransId="{FB2DEB6E-B29F-4E51-960A-23ECC62EBF38}" sibTransId="{1C5328B1-AC18-4CF7-A034-BB0592F4A2A1}"/>
    <dgm:cxn modelId="{69460473-79AC-4466-8FCC-063BFB1CCA94}" srcId="{D05E1923-5021-40F7-B4EF-E582E23A699D}" destId="{00079A35-A370-4CF8-94AC-C31FAD33BD1C}" srcOrd="2" destOrd="0" parTransId="{C613BD65-91A8-407A-BE15-048AC63D88F7}" sibTransId="{E3F0A108-E104-436E-A859-B33B70857FC1}"/>
    <dgm:cxn modelId="{F0DD2474-C9C9-47DF-861D-063E31E7E78C}" type="presOf" srcId="{2DE038E4-8017-4936-863B-9D13B1B21905}" destId="{B5F3F650-2E42-488A-AD4F-C4BD47D19A84}" srcOrd="0" destOrd="1" presId="urn:microsoft.com/office/officeart/2017/3/layout/DropPinTimeline"/>
    <dgm:cxn modelId="{1976667E-970B-406A-8548-ED27F69D437F}" type="presOf" srcId="{FA8F44BD-C8C7-462C-9756-1EC498E86842}" destId="{2D6C7916-1130-46A8-833B-A6278CBD2192}" srcOrd="0" destOrd="0" presId="urn:microsoft.com/office/officeart/2017/3/layout/DropPinTimeline"/>
    <dgm:cxn modelId="{CF4C5D8D-BC4A-49E7-B163-21CE61907177}" type="presOf" srcId="{9A875394-CA1E-4432-AEEB-9054FCFF5E0E}" destId="{D2143A46-815A-49BF-9455-C0385022444F}" srcOrd="0" destOrd="1" presId="urn:microsoft.com/office/officeart/2017/3/layout/DropPinTimeline"/>
    <dgm:cxn modelId="{7E113D97-EC9D-469F-98BE-FE3B07C84CB0}" type="presOf" srcId="{7FD9F6AE-9AAF-4DA8-A57B-68460E601E35}" destId="{D2143A46-815A-49BF-9455-C0385022444F}" srcOrd="0" destOrd="0" presId="urn:microsoft.com/office/officeart/2017/3/layout/DropPinTimeline"/>
    <dgm:cxn modelId="{FB2F09AA-87E8-4C2F-B132-6AEC54E78B75}" type="presOf" srcId="{01B42ECF-29F0-4E23-B360-1C67FDBD7263}" destId="{D2143A46-815A-49BF-9455-C0385022444F}" srcOrd="0" destOrd="2" presId="urn:microsoft.com/office/officeart/2017/3/layout/DropPinTimeline"/>
    <dgm:cxn modelId="{6255DBAE-947E-4B3A-BC04-82BE9E8641B5}" type="presOf" srcId="{D05E1923-5021-40F7-B4EF-E582E23A699D}" destId="{223C5207-4FA2-4A6C-8F43-20BD55767C99}" srcOrd="0" destOrd="0" presId="urn:microsoft.com/office/officeart/2017/3/layout/DropPinTimeline"/>
    <dgm:cxn modelId="{BE1AE6AF-273E-4294-9B5C-3B23D2622E7D}" srcId="{FA8F44BD-C8C7-462C-9756-1EC498E86842}" destId="{66932A7F-16DE-4D84-A36F-1F2121B457D3}" srcOrd="3" destOrd="0" parTransId="{26D8BD1B-EF8C-4F9F-AB31-B2C38E298F2F}" sibTransId="{995683EC-A6E0-4DAC-A93B-04520785BAF9}"/>
    <dgm:cxn modelId="{5EA579D9-3D6B-439F-B44C-DAA22E12A17C}" srcId="{D05E1923-5021-40F7-B4EF-E582E23A699D}" destId="{2DE038E4-8017-4936-863B-9D13B1B21905}" srcOrd="1" destOrd="0" parTransId="{F5E298F5-DAFD-4F29-BA26-6C40B5BD8B73}" sibTransId="{9BECA848-8B9D-4E9D-B226-3FB34A827860}"/>
    <dgm:cxn modelId="{72C4D6D9-419A-42C1-A76D-84599F65BB08}" srcId="{05A24E01-5535-46B9-A9A1-A9A07E639A88}" destId="{D05E1923-5021-40F7-B4EF-E582E23A699D}" srcOrd="1" destOrd="0" parTransId="{FD6C5CD2-9CED-4BE6-89CD-A5A5CCE63B3E}" sibTransId="{F020958C-EF86-4274-85F9-318F2792F7B6}"/>
    <dgm:cxn modelId="{6FCE4CDB-D637-417A-A131-88EEE005BF19}" srcId="{FA8F44BD-C8C7-462C-9756-1EC498E86842}" destId="{75F5283C-A232-4653-A93A-FD2055A038A8}" srcOrd="2" destOrd="0" parTransId="{0ED44E6C-9A79-4CBD-B2E1-0505008DB43E}" sibTransId="{D1C4EA6A-1E54-4A0A-80FF-59571CAE258B}"/>
    <dgm:cxn modelId="{FE7849EA-5B37-43C8-B217-CD4E30A8E545}" type="presOf" srcId="{05A24E01-5535-46B9-A9A1-A9A07E639A88}" destId="{6E9F3C9B-13CA-43A8-8836-0B2B41D07DEF}" srcOrd="0" destOrd="0" presId="urn:microsoft.com/office/officeart/2017/3/layout/DropPinTimeline"/>
    <dgm:cxn modelId="{940658F3-8AC2-4009-AE80-83D2FE93963B}" type="presOf" srcId="{75F5283C-A232-4653-A93A-FD2055A038A8}" destId="{96DDA0FE-83E2-423C-9F13-58A61EB68487}" srcOrd="0" destOrd="2" presId="urn:microsoft.com/office/officeart/2017/3/layout/DropPinTimeline"/>
    <dgm:cxn modelId="{739A1FFA-5A50-47C2-BEEA-6CF4F4CD7748}" type="presOf" srcId="{579089A8-5362-4BA4-9163-D19228C1808F}" destId="{B5F3F650-2E42-488A-AD4F-C4BD47D19A84}" srcOrd="0" destOrd="0" presId="urn:microsoft.com/office/officeart/2017/3/layout/DropPinTimeline"/>
    <dgm:cxn modelId="{0ECCC7FE-9805-47D7-A97A-0293D1991C8B}" srcId="{FA8F44BD-C8C7-462C-9756-1EC498E86842}" destId="{2539A1EC-81F7-4B3E-AE9B-4467972C0DC1}" srcOrd="1" destOrd="0" parTransId="{D3DF4671-5C11-4E62-B694-C6CE9064592A}" sibTransId="{45081B5F-4FDA-4B1B-BCC8-4F08BBC2E461}"/>
    <dgm:cxn modelId="{A621CB88-4C67-4AB5-AC67-A8F4D7BC60FD}" type="presParOf" srcId="{6E9F3C9B-13CA-43A8-8836-0B2B41D07DEF}" destId="{E8AACCBB-6709-4071-B389-3BB226B3A586}" srcOrd="0" destOrd="0" presId="urn:microsoft.com/office/officeart/2017/3/layout/DropPinTimeline"/>
    <dgm:cxn modelId="{0DDF28E1-76A3-4F78-92FF-97C652DCA280}" type="presParOf" srcId="{6E9F3C9B-13CA-43A8-8836-0B2B41D07DEF}" destId="{E6F74CED-5217-4282-85F1-1C12DC84731C}" srcOrd="1" destOrd="0" presId="urn:microsoft.com/office/officeart/2017/3/layout/DropPinTimeline"/>
    <dgm:cxn modelId="{A6F9D9BA-BD56-472B-924E-C8A260D2686A}" type="presParOf" srcId="{E6F74CED-5217-4282-85F1-1C12DC84731C}" destId="{AC377099-4DAE-451C-ADE9-98036E2679B5}" srcOrd="0" destOrd="0" presId="urn:microsoft.com/office/officeart/2017/3/layout/DropPinTimeline"/>
    <dgm:cxn modelId="{3EBE9A04-1EF1-46F4-8EAA-65EBD051D8F6}" type="presParOf" srcId="{AC377099-4DAE-451C-ADE9-98036E2679B5}" destId="{B6C94ECD-6415-4250-B4AD-F67BF5BECFB8}" srcOrd="0" destOrd="0" presId="urn:microsoft.com/office/officeart/2017/3/layout/DropPinTimeline"/>
    <dgm:cxn modelId="{9321BD69-D98E-4C1B-8EE0-AA591AAEBCB9}" type="presParOf" srcId="{AC377099-4DAE-451C-ADE9-98036E2679B5}" destId="{0E99BB09-1B86-4308-A570-3981E6DD3A06}" srcOrd="1" destOrd="0" presId="urn:microsoft.com/office/officeart/2017/3/layout/DropPinTimeline"/>
    <dgm:cxn modelId="{4C9EB0CD-3C24-41AA-8671-C13BAEFBA9A5}" type="presParOf" srcId="{0E99BB09-1B86-4308-A570-3981E6DD3A06}" destId="{0ED6E8D6-BD44-4400-BC14-1BC75CB979A3}" srcOrd="0" destOrd="0" presId="urn:microsoft.com/office/officeart/2017/3/layout/DropPinTimeline"/>
    <dgm:cxn modelId="{43A68CBC-5088-41D4-B84F-74D253ADA412}" type="presParOf" srcId="{0E99BB09-1B86-4308-A570-3981E6DD3A06}" destId="{5B7FC7CF-F58D-48D5-8BCC-38D6EE87890B}" srcOrd="1" destOrd="0" presId="urn:microsoft.com/office/officeart/2017/3/layout/DropPinTimeline"/>
    <dgm:cxn modelId="{BDA3A99D-E15F-4B37-A84F-57A4F9E7BD22}" type="presParOf" srcId="{AC377099-4DAE-451C-ADE9-98036E2679B5}" destId="{D2143A46-815A-49BF-9455-C0385022444F}" srcOrd="2" destOrd="0" presId="urn:microsoft.com/office/officeart/2017/3/layout/DropPinTimeline"/>
    <dgm:cxn modelId="{3DEDFDD1-5EDA-4C94-A69A-7955ED26751D}" type="presParOf" srcId="{AC377099-4DAE-451C-ADE9-98036E2679B5}" destId="{8E3FB235-DF38-476B-9A0E-B1E583D50944}" srcOrd="3" destOrd="0" presId="urn:microsoft.com/office/officeart/2017/3/layout/DropPinTimeline"/>
    <dgm:cxn modelId="{CF8AD560-2E6E-4B03-9648-9C10A9FBB468}" type="presParOf" srcId="{AC377099-4DAE-451C-ADE9-98036E2679B5}" destId="{9AA05CE5-209F-4AD9-BE2C-2A69F76DA8F4}" srcOrd="4" destOrd="0" presId="urn:microsoft.com/office/officeart/2017/3/layout/DropPinTimeline"/>
    <dgm:cxn modelId="{43CF26CD-D1E2-4018-BFA4-E0F3E294A389}" type="presParOf" srcId="{AC377099-4DAE-451C-ADE9-98036E2679B5}" destId="{17350C28-DA10-4F3B-9FA2-0FE7C12A4ABE}" srcOrd="5" destOrd="0" presId="urn:microsoft.com/office/officeart/2017/3/layout/DropPinTimeline"/>
    <dgm:cxn modelId="{8CBDD6AA-C38C-4A54-BB88-DE37818FE375}" type="presParOf" srcId="{E6F74CED-5217-4282-85F1-1C12DC84731C}" destId="{6DA7B85E-9DC6-4F3B-A2BF-09CDEEDB43BC}" srcOrd="1" destOrd="0" presId="urn:microsoft.com/office/officeart/2017/3/layout/DropPinTimeline"/>
    <dgm:cxn modelId="{EB4FB9E4-1B67-444C-A5D5-795E044E8E5E}" type="presParOf" srcId="{E6F74CED-5217-4282-85F1-1C12DC84731C}" destId="{CF519A69-9940-494F-8406-D0D876E3CD26}" srcOrd="2" destOrd="0" presId="urn:microsoft.com/office/officeart/2017/3/layout/DropPinTimeline"/>
    <dgm:cxn modelId="{2B9C97B4-30AF-4336-9D61-995999D79924}" type="presParOf" srcId="{CF519A69-9940-494F-8406-D0D876E3CD26}" destId="{714429FF-AAA3-4358-8C5F-1A7F29AA2B7B}" srcOrd="0" destOrd="0" presId="urn:microsoft.com/office/officeart/2017/3/layout/DropPinTimeline"/>
    <dgm:cxn modelId="{C5E31AC7-01FB-406D-AA62-963FE39CBA34}" type="presParOf" srcId="{CF519A69-9940-494F-8406-D0D876E3CD26}" destId="{AB8B1E8E-162B-4E3E-9E31-BA5CFBD3ED9D}" srcOrd="1" destOrd="0" presId="urn:microsoft.com/office/officeart/2017/3/layout/DropPinTimeline"/>
    <dgm:cxn modelId="{F9AA3EA9-E0EB-449A-9B53-FDF411C68E0B}" type="presParOf" srcId="{AB8B1E8E-162B-4E3E-9E31-BA5CFBD3ED9D}" destId="{358CAA11-0A87-4861-8B4E-913B1EAD1334}" srcOrd="0" destOrd="0" presId="urn:microsoft.com/office/officeart/2017/3/layout/DropPinTimeline"/>
    <dgm:cxn modelId="{CBF951A4-5F3F-459A-AAD1-69550282EFB8}" type="presParOf" srcId="{AB8B1E8E-162B-4E3E-9E31-BA5CFBD3ED9D}" destId="{B1A1A837-F261-404B-A808-B2F4154CE8A2}" srcOrd="1" destOrd="0" presId="urn:microsoft.com/office/officeart/2017/3/layout/DropPinTimeline"/>
    <dgm:cxn modelId="{B008DF1D-3984-487B-B2CF-C4429023DA15}" type="presParOf" srcId="{CF519A69-9940-494F-8406-D0D876E3CD26}" destId="{B5F3F650-2E42-488A-AD4F-C4BD47D19A84}" srcOrd="2" destOrd="0" presId="urn:microsoft.com/office/officeart/2017/3/layout/DropPinTimeline"/>
    <dgm:cxn modelId="{95195647-4969-4F8F-A2BB-74AA83C87135}" type="presParOf" srcId="{CF519A69-9940-494F-8406-D0D876E3CD26}" destId="{223C5207-4FA2-4A6C-8F43-20BD55767C99}" srcOrd="3" destOrd="0" presId="urn:microsoft.com/office/officeart/2017/3/layout/DropPinTimeline"/>
    <dgm:cxn modelId="{BBC43EEB-CA1F-4F68-9C78-B1ED3CEFBFCF}" type="presParOf" srcId="{CF519A69-9940-494F-8406-D0D876E3CD26}" destId="{4FE5EB5D-4CEF-4D0D-9394-0534E61844BE}" srcOrd="4" destOrd="0" presId="urn:microsoft.com/office/officeart/2017/3/layout/DropPinTimeline"/>
    <dgm:cxn modelId="{E1AFD002-3CC4-4E69-9294-AE0C9A009CD9}" type="presParOf" srcId="{CF519A69-9940-494F-8406-D0D876E3CD26}" destId="{EC869059-0AEC-4D98-8C46-CB603A342C72}" srcOrd="5" destOrd="0" presId="urn:microsoft.com/office/officeart/2017/3/layout/DropPinTimeline"/>
    <dgm:cxn modelId="{04033BAF-3AAD-4E7F-8843-0868A7B2F405}" type="presParOf" srcId="{E6F74CED-5217-4282-85F1-1C12DC84731C}" destId="{408BA715-9739-461D-BFDE-88EDAE355E60}" srcOrd="3" destOrd="0" presId="urn:microsoft.com/office/officeart/2017/3/layout/DropPinTimeline"/>
    <dgm:cxn modelId="{D2E1E463-A8B9-40F2-9315-E9C6A253C828}" type="presParOf" srcId="{E6F74CED-5217-4282-85F1-1C12DC84731C}" destId="{D512C7F9-87A6-4BA9-AFAC-03FF1578D945}" srcOrd="4" destOrd="0" presId="urn:microsoft.com/office/officeart/2017/3/layout/DropPinTimeline"/>
    <dgm:cxn modelId="{3EA66881-F677-43D7-9D3C-F354F4D2A83D}" type="presParOf" srcId="{D512C7F9-87A6-4BA9-AFAC-03FF1578D945}" destId="{152AD014-AFD0-4700-A468-4D562874339A}" srcOrd="0" destOrd="0" presId="urn:microsoft.com/office/officeart/2017/3/layout/DropPinTimeline"/>
    <dgm:cxn modelId="{2A2C9078-F23A-4898-9817-1F6598571BF7}" type="presParOf" srcId="{D512C7F9-87A6-4BA9-AFAC-03FF1578D945}" destId="{6CE2C4D8-4380-442D-A6C2-0B468BF3C74C}" srcOrd="1" destOrd="0" presId="urn:microsoft.com/office/officeart/2017/3/layout/DropPinTimeline"/>
    <dgm:cxn modelId="{BA5AFE2D-51EE-4655-B5C0-B19A5B7D335D}" type="presParOf" srcId="{6CE2C4D8-4380-442D-A6C2-0B468BF3C74C}" destId="{72C82E90-F103-439C-8371-CFFB0927B9DE}" srcOrd="0" destOrd="0" presId="urn:microsoft.com/office/officeart/2017/3/layout/DropPinTimeline"/>
    <dgm:cxn modelId="{44F7D59D-C99A-443E-BA7C-7F5387D0D28E}" type="presParOf" srcId="{6CE2C4D8-4380-442D-A6C2-0B468BF3C74C}" destId="{5D519322-C1DD-47AE-92C0-13575134BC76}" srcOrd="1" destOrd="0" presId="urn:microsoft.com/office/officeart/2017/3/layout/DropPinTimeline"/>
    <dgm:cxn modelId="{E3D0898C-A498-4A5C-876A-7A8858B89288}" type="presParOf" srcId="{D512C7F9-87A6-4BA9-AFAC-03FF1578D945}" destId="{96DDA0FE-83E2-423C-9F13-58A61EB68487}" srcOrd="2" destOrd="0" presId="urn:microsoft.com/office/officeart/2017/3/layout/DropPinTimeline"/>
    <dgm:cxn modelId="{5FE52888-3A7B-4E94-BF7E-ADB534CD7D22}" type="presParOf" srcId="{D512C7F9-87A6-4BA9-AFAC-03FF1578D945}" destId="{2D6C7916-1130-46A8-833B-A6278CBD2192}" srcOrd="3" destOrd="0" presId="urn:microsoft.com/office/officeart/2017/3/layout/DropPinTimeline"/>
    <dgm:cxn modelId="{B42C33C4-BBEB-4312-AA5B-85C2DDE9313F}" type="presParOf" srcId="{D512C7F9-87A6-4BA9-AFAC-03FF1578D945}" destId="{4D953791-5C2F-4A75-A8F4-6ED7EAB5E015}" srcOrd="4" destOrd="0" presId="urn:microsoft.com/office/officeart/2017/3/layout/DropPinTimeline"/>
    <dgm:cxn modelId="{44339943-8D92-4FA5-8409-401E22254C6D}" type="presParOf" srcId="{D512C7F9-87A6-4BA9-AFAC-03FF1578D945}" destId="{22A72E40-4DCC-4F48-AADD-29738FD37A2C}"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76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3407"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752748" y="890053"/>
          <a:ext cx="347884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Tenorite"/>
            </a:rPr>
            <a:t>CICD CONCEPT</a:t>
          </a:r>
        </a:p>
        <a:p>
          <a:pPr marL="0" lvl="0" indent="0" algn="l" defTabSz="488950">
            <a:lnSpc>
              <a:spcPct val="90000"/>
            </a:lnSpc>
            <a:spcBef>
              <a:spcPct val="0"/>
            </a:spcBef>
            <a:spcAft>
              <a:spcPct val="35000"/>
            </a:spcAft>
            <a:buNone/>
          </a:pPr>
          <a:r>
            <a:rPr lang="en-US" sz="1100" b="0" kern="1200" dirty="0">
              <a:latin typeface="Tenorite"/>
            </a:rPr>
            <a:t>JENKINS INTRO</a:t>
          </a:r>
          <a:endParaRPr lang="en-US" sz="1100" kern="1200" dirty="0"/>
        </a:p>
        <a:p>
          <a:pPr marL="0" lvl="0" indent="0" algn="l" defTabSz="488950">
            <a:lnSpc>
              <a:spcPct val="90000"/>
            </a:lnSpc>
            <a:spcBef>
              <a:spcPct val="0"/>
            </a:spcBef>
            <a:spcAft>
              <a:spcPct val="35000"/>
            </a:spcAft>
            <a:buNone/>
          </a:pPr>
          <a:r>
            <a:rPr lang="en-US" sz="1100" b="0" kern="1200" dirty="0">
              <a:latin typeface="Tenorite"/>
            </a:rPr>
            <a:t>INSTALATION </a:t>
          </a:r>
        </a:p>
      </dsp:txBody>
      <dsp:txXfrm>
        <a:off x="752748" y="890053"/>
        <a:ext cx="3478848" cy="1291450"/>
      </dsp:txXfrm>
    </dsp:sp>
    <dsp:sp modelId="{8E3FB235-DF38-476B-9A0E-B1E583D50944}">
      <dsp:nvSpPr>
        <dsp:cNvPr id="0" name=""/>
        <dsp:cNvSpPr/>
      </dsp:nvSpPr>
      <dsp:spPr>
        <a:xfrm>
          <a:off x="752748" y="436300"/>
          <a:ext cx="347884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a:rPr>
            <a:t>DAY 1</a:t>
          </a:r>
        </a:p>
      </dsp:txBody>
      <dsp:txXfrm>
        <a:off x="752748" y="436300"/>
        <a:ext cx="3478848" cy="453752"/>
      </dsp:txXfrm>
    </dsp:sp>
    <dsp:sp modelId="{9AA05CE5-209F-4AD9-BE2C-2A69F76DA8F4}">
      <dsp:nvSpPr>
        <dsp:cNvPr id="0" name=""/>
        <dsp:cNvSpPr/>
      </dsp:nvSpPr>
      <dsp:spPr>
        <a:xfrm>
          <a:off x="228189"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352"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522109"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557753"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3205856" y="2181504"/>
          <a:ext cx="346438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a:rPr>
            <a:t>ADVANCED PIPELINE </a:t>
          </a:r>
        </a:p>
        <a:p>
          <a:pPr marL="0" lvl="0" indent="0" algn="l" defTabSz="488950">
            <a:lnSpc>
              <a:spcPct val="90000"/>
            </a:lnSpc>
            <a:spcBef>
              <a:spcPct val="0"/>
            </a:spcBef>
            <a:spcAft>
              <a:spcPct val="35000"/>
            </a:spcAft>
            <a:buNone/>
          </a:pPr>
          <a:r>
            <a:rPr lang="en-US" sz="1100" b="0" kern="1200" dirty="0">
              <a:latin typeface="Tenorite"/>
            </a:rPr>
            <a:t>JENKINS SHARED LIB</a:t>
          </a:r>
        </a:p>
        <a:p>
          <a:pPr marL="0" lvl="0" indent="0" algn="l" defTabSz="488950">
            <a:lnSpc>
              <a:spcPct val="90000"/>
            </a:lnSpc>
            <a:spcBef>
              <a:spcPct val="0"/>
            </a:spcBef>
            <a:spcAft>
              <a:spcPct val="35000"/>
            </a:spcAft>
            <a:buNone/>
          </a:pPr>
          <a:r>
            <a:rPr lang="en-US" sz="1100" b="0" kern="1200" dirty="0">
              <a:latin typeface="Tenorite"/>
            </a:rPr>
            <a:t>SSO IN JENKINS</a:t>
          </a:r>
        </a:p>
      </dsp:txBody>
      <dsp:txXfrm>
        <a:off x="3205856" y="2181504"/>
        <a:ext cx="3464381" cy="1291450"/>
      </dsp:txXfrm>
    </dsp:sp>
    <dsp:sp modelId="{223C5207-4FA2-4A6C-8F43-20BD55767C99}">
      <dsp:nvSpPr>
        <dsp:cNvPr id="0" name=""/>
        <dsp:cNvSpPr/>
      </dsp:nvSpPr>
      <dsp:spPr>
        <a:xfrm>
          <a:off x="3205856" y="3472954"/>
          <a:ext cx="346438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a:rPr>
            <a:t>DAY 2</a:t>
          </a:r>
        </a:p>
      </dsp:txBody>
      <dsp:txXfrm>
        <a:off x="3205856" y="3472954"/>
        <a:ext cx="3464381" cy="453752"/>
      </dsp:txXfrm>
    </dsp:sp>
    <dsp:sp modelId="{4FE5EB5D-4CEF-4D0D-9394-0534E61844BE}">
      <dsp:nvSpPr>
        <dsp:cNvPr id="0" name=""/>
        <dsp:cNvSpPr/>
      </dsp:nvSpPr>
      <dsp:spPr>
        <a:xfrm>
          <a:off x="2682535"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640754"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49560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49916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5639788" y="890053"/>
          <a:ext cx="346438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a:rPr>
            <a:t>ADMINSTRATION </a:t>
          </a:r>
        </a:p>
        <a:p>
          <a:pPr marL="0" lvl="0" indent="0" algn="l" defTabSz="488950">
            <a:lnSpc>
              <a:spcPct val="90000"/>
            </a:lnSpc>
            <a:spcBef>
              <a:spcPct val="0"/>
            </a:spcBef>
            <a:spcAft>
              <a:spcPct val="35000"/>
            </a:spcAft>
            <a:buNone/>
          </a:pPr>
          <a:r>
            <a:rPr lang="en-US" sz="1100" b="0" kern="1200" dirty="0">
              <a:latin typeface="Tenorite"/>
            </a:rPr>
            <a:t>SECURITY</a:t>
          </a:r>
        </a:p>
        <a:p>
          <a:pPr marL="0" lvl="0" indent="0" algn="l" defTabSz="488950">
            <a:lnSpc>
              <a:spcPct val="90000"/>
            </a:lnSpc>
            <a:spcBef>
              <a:spcPct val="0"/>
            </a:spcBef>
            <a:spcAft>
              <a:spcPct val="35000"/>
            </a:spcAft>
            <a:buNone/>
          </a:pPr>
          <a:r>
            <a:rPr lang="en-US" sz="1100" b="0" kern="1200" dirty="0">
              <a:latin typeface="Tenorite"/>
            </a:rPr>
            <a:t>PROJECT</a:t>
          </a:r>
        </a:p>
        <a:p>
          <a:pPr marL="0" lvl="0" indent="0" algn="l" defTabSz="488950">
            <a:lnSpc>
              <a:spcPct val="90000"/>
            </a:lnSpc>
            <a:spcBef>
              <a:spcPct val="0"/>
            </a:spcBef>
            <a:spcAft>
              <a:spcPct val="35000"/>
            </a:spcAft>
            <a:buNone/>
          </a:pPr>
          <a:r>
            <a:rPr lang="en-US" sz="1100" b="0" kern="1200" dirty="0">
              <a:latin typeface="Tenorite"/>
            </a:rPr>
            <a:t>SUMMARY</a:t>
          </a:r>
        </a:p>
      </dsp:txBody>
      <dsp:txXfrm>
        <a:off x="5639788" y="890053"/>
        <a:ext cx="3464381" cy="1291450"/>
      </dsp:txXfrm>
    </dsp:sp>
    <dsp:sp modelId="{2D6C7916-1130-46A8-833B-A6278CBD2192}">
      <dsp:nvSpPr>
        <dsp:cNvPr id="0" name=""/>
        <dsp:cNvSpPr/>
      </dsp:nvSpPr>
      <dsp:spPr>
        <a:xfrm>
          <a:off x="5639788" y="436300"/>
          <a:ext cx="346438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a:rPr>
            <a:t>DAY 3 </a:t>
          </a:r>
        </a:p>
      </dsp:txBody>
      <dsp:txXfrm>
        <a:off x="5639788" y="436300"/>
        <a:ext cx="3464381" cy="453752"/>
      </dsp:txXfrm>
    </dsp:sp>
    <dsp:sp modelId="{4D953791-5C2F-4A75-A8F4-6ED7EAB5E015}">
      <dsp:nvSpPr>
        <dsp:cNvPr id="0" name=""/>
        <dsp:cNvSpPr/>
      </dsp:nvSpPr>
      <dsp:spPr>
        <a:xfrm>
          <a:off x="51164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
        <p:nvSpPr>
          <p:cNvPr id="8" name="TextBox 7">
            <a:extLst>
              <a:ext uri="{FF2B5EF4-FFF2-40B4-BE49-F238E27FC236}">
                <a16:creationId xmlns:a16="http://schemas.microsoft.com/office/drawing/2014/main" id="{B83CFB8E-D4F8-DB6B-12C6-1EC4BEE4CE0B}"/>
              </a:ext>
            </a:extLst>
          </p:cNvPr>
          <p:cNvSpPr txBox="1"/>
          <p:nvPr>
            <p:extLst>
              <p:ext uri="{1162E1C5-73C7-4A58-AE30-91384D911F3F}">
                <p184:classification xmlns:p184="http://schemas.microsoft.com/office/powerpoint/2018/4/main" val="ftr"/>
              </p:ext>
            </p:extLst>
          </p:nvPr>
        </p:nvSpPr>
        <p:spPr>
          <a:xfrm>
            <a:off x="0" y="6751320"/>
            <a:ext cx="419100"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CICD with JENKINS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dirty="0"/>
              <a:t>MOHAMED SWELAM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BAF38-2E93-51B2-4260-E859AC4F5B7A}"/>
              </a:ext>
            </a:extLst>
          </p:cNvPr>
          <p:cNvSpPr>
            <a:spLocks noGrp="1"/>
          </p:cNvSpPr>
          <p:nvPr>
            <p:ph type="title"/>
          </p:nvPr>
        </p:nvSpPr>
        <p:spPr>
          <a:xfrm>
            <a:off x="838200" y="631825"/>
            <a:ext cx="10515600" cy="1325563"/>
          </a:xfrm>
        </p:spPr>
        <p:txBody>
          <a:bodyPr>
            <a:normAutofit/>
          </a:bodyPr>
          <a:lstStyle/>
          <a:p>
            <a:endParaRPr lang="en-US"/>
          </a:p>
        </p:txBody>
      </p:sp>
      <p:sp>
        <p:nvSpPr>
          <p:cNvPr id="5" name="Slide Number Placeholder 4">
            <a:extLst>
              <a:ext uri="{FF2B5EF4-FFF2-40B4-BE49-F238E27FC236}">
                <a16:creationId xmlns:a16="http://schemas.microsoft.com/office/drawing/2014/main" id="{598108C6-620E-4365-291B-6D7AEB85DF3D}"/>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10</a:t>
            </a:fld>
            <a:endParaRPr lang="en-US">
              <a:solidFill>
                <a:schemeClr val="tx1">
                  <a:lumMod val="75000"/>
                  <a:lumOff val="25000"/>
                </a:schemeClr>
              </a:solidFill>
            </a:endParaRPr>
          </a:p>
        </p:txBody>
      </p:sp>
      <p:pic>
        <p:nvPicPr>
          <p:cNvPr id="11" name="Content Placeholder 10">
            <a:extLst>
              <a:ext uri="{FF2B5EF4-FFF2-40B4-BE49-F238E27FC236}">
                <a16:creationId xmlns:a16="http://schemas.microsoft.com/office/drawing/2014/main" id="{FA0E8658-A34E-444E-AE72-CD5FD0A992ED}"/>
              </a:ext>
            </a:extLst>
          </p:cNvPr>
          <p:cNvPicPr>
            <a:picLocks noGrp="1" noChangeAspect="1"/>
          </p:cNvPicPr>
          <p:nvPr>
            <p:ph idx="1"/>
          </p:nvPr>
        </p:nvPicPr>
        <p:blipFill>
          <a:blip r:embed="rId2"/>
          <a:stretch>
            <a:fillRect/>
          </a:stretch>
        </p:blipFill>
        <p:spPr>
          <a:xfrm>
            <a:off x="838200" y="650399"/>
            <a:ext cx="10515600" cy="5427186"/>
          </a:xfrm>
        </p:spPr>
      </p:pic>
    </p:spTree>
    <p:extLst>
      <p:ext uri="{BB962C8B-B14F-4D97-AF65-F5344CB8AC3E}">
        <p14:creationId xmlns:p14="http://schemas.microsoft.com/office/powerpoint/2010/main" val="42417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a:bodyPr>
          <a:lstStyle/>
          <a:p>
            <a:endParaRPr lang="en-US"/>
          </a:p>
        </p:txBody>
      </p:sp>
      <p:pic>
        <p:nvPicPr>
          <p:cNvPr id="6" name="Picture 6" descr="Diagram&#10;&#10;Description automatically generated">
            <a:extLst>
              <a:ext uri="{FF2B5EF4-FFF2-40B4-BE49-F238E27FC236}">
                <a16:creationId xmlns:a16="http://schemas.microsoft.com/office/drawing/2014/main" id="{B0CE930C-123D-E9BE-00D1-B20E000F8709}"/>
              </a:ext>
            </a:extLst>
          </p:cNvPr>
          <p:cNvPicPr>
            <a:picLocks noGrp="1" noChangeAspect="1"/>
          </p:cNvPicPr>
          <p:nvPr>
            <p:ph idx="1"/>
          </p:nvPr>
        </p:nvPicPr>
        <p:blipFill>
          <a:blip r:embed="rId2"/>
          <a:stretch>
            <a:fillRect/>
          </a:stretch>
        </p:blipFill>
        <p:spPr>
          <a:xfrm>
            <a:off x="841284" y="631825"/>
            <a:ext cx="10509431" cy="5580116"/>
          </a:xfrm>
        </p:spPr>
      </p:pic>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09058"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11</a:t>
            </a:fld>
            <a:endParaRPr lang="en-US">
              <a:solidFill>
                <a:schemeClr val="tx1">
                  <a:lumMod val="75000"/>
                  <a:lumOff val="25000"/>
                </a:schemeClr>
              </a:solidFill>
            </a:endParaRPr>
          </a:p>
        </p:txBody>
      </p:sp>
    </p:spTree>
    <p:extLst>
      <p:ext uri="{BB962C8B-B14F-4D97-AF65-F5344CB8AC3E}">
        <p14:creationId xmlns:p14="http://schemas.microsoft.com/office/powerpoint/2010/main" val="113340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a:bodyPr>
          <a:lstStyle/>
          <a:p>
            <a:endParaRPr lang="en-US"/>
          </a:p>
        </p:txBody>
      </p:sp>
      <p:pic>
        <p:nvPicPr>
          <p:cNvPr id="6" name="Picture 6">
            <a:extLst>
              <a:ext uri="{FF2B5EF4-FFF2-40B4-BE49-F238E27FC236}">
                <a16:creationId xmlns:a16="http://schemas.microsoft.com/office/drawing/2014/main" id="{A9803604-9C29-F7AB-4B1B-957E089D7F6E}"/>
              </a:ext>
            </a:extLst>
          </p:cNvPr>
          <p:cNvPicPr>
            <a:picLocks noGrp="1" noChangeAspect="1"/>
          </p:cNvPicPr>
          <p:nvPr>
            <p:ph idx="1"/>
          </p:nvPr>
        </p:nvPicPr>
        <p:blipFill>
          <a:blip r:embed="rId2"/>
          <a:stretch>
            <a:fillRect/>
          </a:stretch>
        </p:blipFill>
        <p:spPr>
          <a:xfrm>
            <a:off x="2703256" y="1958156"/>
            <a:ext cx="6785487" cy="3627797"/>
          </a:xfrm>
        </p:spPr>
      </p:pic>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12</a:t>
            </a:fld>
            <a:endParaRPr lang="en-US">
              <a:solidFill>
                <a:schemeClr val="tx1">
                  <a:lumMod val="75000"/>
                  <a:lumOff val="25000"/>
                </a:schemeClr>
              </a:solidFill>
            </a:endParaRPr>
          </a:p>
        </p:txBody>
      </p:sp>
    </p:spTree>
    <p:extLst>
      <p:ext uri="{BB962C8B-B14F-4D97-AF65-F5344CB8AC3E}">
        <p14:creationId xmlns:p14="http://schemas.microsoft.com/office/powerpoint/2010/main" val="40109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263527AF-F91D-F30D-EBEA-350B2B57E96B}"/>
              </a:ext>
            </a:extLst>
          </p:cNvPr>
          <p:cNvPicPr>
            <a:picLocks noGrp="1" noChangeAspect="1"/>
          </p:cNvPicPr>
          <p:nvPr>
            <p:ph idx="1"/>
          </p:nvPr>
        </p:nvPicPr>
        <p:blipFill>
          <a:blip r:embed="rId2"/>
          <a:stretch>
            <a:fillRect/>
          </a:stretch>
        </p:blipFill>
        <p:spPr>
          <a:xfrm>
            <a:off x="2280201" y="643466"/>
            <a:ext cx="7631598" cy="5571067"/>
          </a:xfrm>
          <a:prstGeom prst="rect">
            <a:avLst/>
          </a:prstGeom>
        </p:spPr>
      </p:pic>
      <p:sp>
        <p:nvSpPr>
          <p:cNvPr id="5" name="Slide Number Placeholder 4">
            <a:extLst>
              <a:ext uri="{FF2B5EF4-FFF2-40B4-BE49-F238E27FC236}">
                <a16:creationId xmlns:a16="http://schemas.microsoft.com/office/drawing/2014/main" id="{66044493-8509-84F8-8D70-7EDD4B90AE29}"/>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13</a:t>
            </a:fld>
            <a:endParaRPr lang="en-US">
              <a:solidFill>
                <a:schemeClr val="tx1">
                  <a:tint val="75000"/>
                </a:schemeClr>
              </a:solidFill>
            </a:endParaRPr>
          </a:p>
        </p:txBody>
      </p:sp>
    </p:spTree>
    <p:extLst>
      <p:ext uri="{BB962C8B-B14F-4D97-AF65-F5344CB8AC3E}">
        <p14:creationId xmlns:p14="http://schemas.microsoft.com/office/powerpoint/2010/main" val="168181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7">
            <a:extLst>
              <a:ext uri="{FF2B5EF4-FFF2-40B4-BE49-F238E27FC236}">
                <a16:creationId xmlns:a16="http://schemas.microsoft.com/office/drawing/2014/main" id="{8FF5081D-6F37-4BB4-B5EA-A11692358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3467 h 6858000"/>
              <a:gd name="connsiteX1" fmla="*/ 643467 w 12192000"/>
              <a:gd name="connsiteY1" fmla="*/ 6214533 h 6858000"/>
              <a:gd name="connsiteX2" fmla="*/ 11548533 w 12192000"/>
              <a:gd name="connsiteY2" fmla="*/ 6214533 h 6858000"/>
              <a:gd name="connsiteX3" fmla="*/ 11548533 w 12192000"/>
              <a:gd name="connsiteY3" fmla="*/ 643467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3467"/>
                </a:moveTo>
                <a:lnTo>
                  <a:pt x="643467" y="6214533"/>
                </a:lnTo>
                <a:lnTo>
                  <a:pt x="11548533" y="6214533"/>
                </a:lnTo>
                <a:lnTo>
                  <a:pt x="11548533" y="643467"/>
                </a:lnTo>
                <a:close/>
                <a:moveTo>
                  <a:pt x="0" y="0"/>
                </a:moveTo>
                <a:lnTo>
                  <a:pt x="12192000" y="0"/>
                </a:lnTo>
                <a:lnTo>
                  <a:pt x="12192000" y="6858000"/>
                </a:lnTo>
                <a:lnTo>
                  <a:pt x="0" y="6858000"/>
                </a:lnTo>
                <a:close/>
              </a:path>
            </a:pathLst>
          </a:custGeom>
          <a:solidFill>
            <a:srgbClr val="489BA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diagram&#10;&#10;Description automatically generated">
            <a:extLst>
              <a:ext uri="{FF2B5EF4-FFF2-40B4-BE49-F238E27FC236}">
                <a16:creationId xmlns:a16="http://schemas.microsoft.com/office/drawing/2014/main" id="{595E724F-7DBD-FEF6-2AC0-FDE9E38F52D5}"/>
              </a:ext>
            </a:extLst>
          </p:cNvPr>
          <p:cNvPicPr>
            <a:picLocks noGrp="1" noChangeAspect="1"/>
          </p:cNvPicPr>
          <p:nvPr>
            <p:ph idx="1"/>
          </p:nvPr>
        </p:nvPicPr>
        <p:blipFill rotWithShape="1">
          <a:blip r:embed="rId2"/>
          <a:srcRect l="103" r="1231"/>
          <a:stretch/>
        </p:blipFill>
        <p:spPr>
          <a:xfrm>
            <a:off x="20" y="10"/>
            <a:ext cx="12191980" cy="6857990"/>
          </a:xfrm>
          <a:prstGeom prst="rect">
            <a:avLst/>
          </a:prstGeom>
        </p:spPr>
      </p:pic>
      <p:sp>
        <p:nvSpPr>
          <p:cNvPr id="45" name="Rectangle 39">
            <a:extLst>
              <a:ext uri="{FF2B5EF4-FFF2-40B4-BE49-F238E27FC236}">
                <a16:creationId xmlns:a16="http://schemas.microsoft.com/office/drawing/2014/main" id="{B8DC041D-D1C3-4296-85D0-23923F3A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627698"/>
            <a:ext cx="10915650" cy="5602605"/>
          </a:xfrm>
          <a:prstGeom prst="rect">
            <a:avLst/>
          </a:prstGeom>
          <a:noFill/>
          <a:ln w="44450" cap="sq" cmpd="dbl">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8E8AB12-2547-D19C-80B2-BF873A69E2D5}"/>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149319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234722-B8C5-CDE6-979D-30BEBA55A91B}"/>
              </a:ext>
            </a:extLst>
          </p:cNvPr>
          <p:cNvSpPr>
            <a:spLocks noGrp="1"/>
          </p:cNvSpPr>
          <p:nvPr>
            <p:ph type="title"/>
          </p:nvPr>
        </p:nvSpPr>
        <p:spPr>
          <a:xfrm>
            <a:off x="643467" y="321734"/>
            <a:ext cx="10905066" cy="1135737"/>
          </a:xfrm>
        </p:spPr>
        <p:txBody>
          <a:bodyPr>
            <a:normAutofit/>
          </a:bodyPr>
          <a:lstStyle/>
          <a:p>
            <a:r>
              <a:rPr lang="en-US" sz="3600" dirty="0"/>
              <a:t>What's Jenkins</a:t>
            </a:r>
          </a:p>
        </p:txBody>
      </p:sp>
      <p:sp>
        <p:nvSpPr>
          <p:cNvPr id="3" name="Content Placeholder 2">
            <a:extLst>
              <a:ext uri="{FF2B5EF4-FFF2-40B4-BE49-F238E27FC236}">
                <a16:creationId xmlns:a16="http://schemas.microsoft.com/office/drawing/2014/main" id="{DA1F36DF-285A-405B-BD1A-C90A92C2D051}"/>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400" dirty="0">
                <a:ea typeface="+mn-lt"/>
                <a:cs typeface="+mn-lt"/>
              </a:rPr>
              <a:t>Jenkins is an open source continuous integration/continuous delivery and deployment (CI/CD) automation software DevOps tool written in the java programming language. It is used to implement CI/CD workflows, called pipelines.</a:t>
            </a:r>
          </a:p>
          <a:p>
            <a:endParaRPr lang="en-US" sz="2400" dirty="0"/>
          </a:p>
          <a:p>
            <a:r>
              <a:rPr lang="en-US" sz="2400" dirty="0">
                <a:ea typeface="+mn-lt"/>
                <a:cs typeface="+mn-lt"/>
              </a:rPr>
              <a:t>Pipelines automate testing and reporting on isolated changes in a larger code base in real time and facilitates the integration of disparate branches of the code into a main branch. They also rapidly detect defects in a code base, build the software, automate test of their builds, prepare the code base for deployment (delivery), and ultimately deploy code to containers and virtual machines, as well as bare metal and cloud servers</a:t>
            </a:r>
            <a:endParaRPr lang="en-US" sz="24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805333" y="6356350"/>
            <a:ext cx="2743200" cy="365125"/>
          </a:xfrm>
        </p:spPr>
        <p:txBody>
          <a:bodyPr>
            <a:normAutofit/>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113709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E59B80DF-2B71-D751-8E94-006F5E75DFA9}"/>
              </a:ext>
            </a:extLst>
          </p:cNvPr>
          <p:cNvPicPr>
            <a:picLocks noGrp="1" noChangeAspect="1"/>
          </p:cNvPicPr>
          <p:nvPr>
            <p:ph idx="1"/>
          </p:nvPr>
        </p:nvPicPr>
        <p:blipFill>
          <a:blip r:embed="rId2"/>
          <a:stretch>
            <a:fillRect/>
          </a:stretch>
        </p:blipFill>
        <p:spPr>
          <a:xfrm>
            <a:off x="643467" y="839046"/>
            <a:ext cx="10905066" cy="5179907"/>
          </a:xfrm>
          <a:prstGeom prst="rect">
            <a:avLst/>
          </a:prstGeom>
          <a:ln>
            <a:noFill/>
          </a:ln>
        </p:spPr>
      </p:pic>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tint val="75000"/>
                  </a:schemeClr>
                </a:solidFill>
              </a:rPr>
              <a:pPr>
                <a:spcAft>
                  <a:spcPts val="600"/>
                </a:spcAft>
              </a:pPr>
              <a:t>16</a:t>
            </a:fld>
            <a:endParaRPr lang="en-US">
              <a:solidFill>
                <a:schemeClr val="tx1">
                  <a:tint val="75000"/>
                </a:schemeClr>
              </a:solidFill>
            </a:endParaRPr>
          </a:p>
        </p:txBody>
      </p:sp>
    </p:spTree>
    <p:extLst>
      <p:ext uri="{BB962C8B-B14F-4D97-AF65-F5344CB8AC3E}">
        <p14:creationId xmlns:p14="http://schemas.microsoft.com/office/powerpoint/2010/main" val="110688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234722-B8C5-CDE6-979D-30BEBA55A91B}"/>
              </a:ext>
            </a:extLst>
          </p:cNvPr>
          <p:cNvSpPr>
            <a:spLocks noGrp="1"/>
          </p:cNvSpPr>
          <p:nvPr>
            <p:ph type="title"/>
          </p:nvPr>
        </p:nvSpPr>
        <p:spPr>
          <a:xfrm>
            <a:off x="643467" y="321734"/>
            <a:ext cx="10905066" cy="1135737"/>
          </a:xfrm>
        </p:spPr>
        <p:txBody>
          <a:bodyPr>
            <a:normAutofit/>
          </a:bodyPr>
          <a:lstStyle/>
          <a:p>
            <a:r>
              <a:rPr lang="en-US" sz="3600" dirty="0"/>
              <a:t>Jenkins history</a:t>
            </a:r>
          </a:p>
        </p:txBody>
      </p:sp>
      <p:sp>
        <p:nvSpPr>
          <p:cNvPr id="3" name="Content Placeholder 2">
            <a:extLst>
              <a:ext uri="{FF2B5EF4-FFF2-40B4-BE49-F238E27FC236}">
                <a16:creationId xmlns:a16="http://schemas.microsoft.com/office/drawing/2014/main" id="{DA1F36DF-285A-405B-BD1A-C90A92C2D051}"/>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400" dirty="0">
                <a:ea typeface="+mn-lt"/>
                <a:cs typeface="+mn-lt"/>
              </a:rPr>
              <a:t>Jenkins is a fork of a project called Hudson, which was trademarked by Oracle. Hudson was eventually donated to the Eclipse Foundation and is no longer under development. Jenkins development is now managed as an open source project under the governance of the CD Foundation, an organization within the Linux Foundation.</a:t>
            </a:r>
            <a:endParaRPr lang="en-US" sz="2400"/>
          </a:p>
          <a:p>
            <a:r>
              <a:rPr lang="en-US" sz="2400" dirty="0">
                <a:ea typeface="+mn-lt"/>
                <a:cs typeface="+mn-lt"/>
              </a:rPr>
              <a:t>Continuous integration has evolved since its conception. Originally, a daily build was the standard. Now, the usual rule is for each team member to submit work, called a commit, on a daily (or more frequent) basis and for a build to be conducted with each significant change. When used properly, continuous integration provides various benefits, such as constant feedback on the status of the software. Because CI detects deficiencies early on in development, defects are typically smaller, less complex and easier to resolve.</a:t>
            </a:r>
            <a:endParaRPr lang="en-US" sz="2400" dirty="0"/>
          </a:p>
          <a:p>
            <a:endParaRPr lang="en-US" sz="2000"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805333" y="6356350"/>
            <a:ext cx="2743200" cy="365125"/>
          </a:xfrm>
        </p:spPr>
        <p:txBody>
          <a:bodyPr>
            <a:normAutofit/>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48931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8"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34722-B8C5-CDE6-979D-30BEBA55A91B}"/>
              </a:ext>
            </a:extLst>
          </p:cNvPr>
          <p:cNvSpPr>
            <a:spLocks noGrp="1"/>
          </p:cNvSpPr>
          <p:nvPr>
            <p:ph type="title"/>
          </p:nvPr>
        </p:nvSpPr>
        <p:spPr>
          <a:xfrm>
            <a:off x="6421700" y="713232"/>
            <a:ext cx="5154168" cy="1197864"/>
          </a:xfrm>
        </p:spPr>
        <p:txBody>
          <a:bodyPr>
            <a:normAutofit/>
          </a:bodyPr>
          <a:lstStyle/>
          <a:p>
            <a:r>
              <a:rPr lang="en-US"/>
              <a:t>  Why Jenkins?</a:t>
            </a:r>
          </a:p>
        </p:txBody>
      </p:sp>
      <p:pic>
        <p:nvPicPr>
          <p:cNvPr id="6" name="Picture 6" descr="A picture containing text&#10;&#10;Description automatically generated">
            <a:extLst>
              <a:ext uri="{FF2B5EF4-FFF2-40B4-BE49-F238E27FC236}">
                <a16:creationId xmlns:a16="http://schemas.microsoft.com/office/drawing/2014/main" id="{F33D6D7F-6B72-D56C-3FD7-884602A7D855}"/>
              </a:ext>
            </a:extLst>
          </p:cNvPr>
          <p:cNvPicPr>
            <a:picLocks noChangeAspect="1"/>
          </p:cNvPicPr>
          <p:nvPr/>
        </p:nvPicPr>
        <p:blipFill rotWithShape="1">
          <a:blip r:embed="rId2"/>
          <a:srcRect l="2213" r="4123"/>
          <a:stretch/>
        </p:blipFill>
        <p:spPr>
          <a:xfrm>
            <a:off x="20" y="10"/>
            <a:ext cx="5495089" cy="6857990"/>
          </a:xfrm>
          <a:prstGeom prst="rect">
            <a:avLst/>
          </a:prstGeom>
        </p:spPr>
      </p:pic>
      <p:sp>
        <p:nvSpPr>
          <p:cNvPr id="60"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F36DF-285A-405B-BD1A-C90A92C2D051}"/>
              </a:ext>
            </a:extLst>
          </p:cNvPr>
          <p:cNvSpPr>
            <a:spLocks noGrp="1"/>
          </p:cNvSpPr>
          <p:nvPr>
            <p:ph idx="1"/>
          </p:nvPr>
        </p:nvSpPr>
        <p:spPr>
          <a:xfrm>
            <a:off x="6421700" y="2048256"/>
            <a:ext cx="5154168" cy="4123944"/>
          </a:xfrm>
        </p:spPr>
        <p:txBody>
          <a:bodyPr vert="horz" lIns="91440" tIns="45720" rIns="91440" bIns="45720" rtlCol="0" anchor="t">
            <a:normAutofit/>
          </a:bodyPr>
          <a:lstStyle/>
          <a:p>
            <a:pPr marL="342900" indent="-342900">
              <a:buChar char="•"/>
            </a:pPr>
            <a:r>
              <a:rPr lang="en-US" sz="1700"/>
              <a:t>Jenkins is an open-source tool with great community support</a:t>
            </a:r>
          </a:p>
          <a:p>
            <a:pPr marL="342900" indent="-342900">
              <a:buChar char="•"/>
            </a:pPr>
            <a:r>
              <a:rPr lang="en-US" sz="1700"/>
              <a:t>Jenkins is easy to install </a:t>
            </a:r>
          </a:p>
          <a:p>
            <a:pPr marL="342900" indent="-342900">
              <a:buChar char="•"/>
            </a:pPr>
            <a:r>
              <a:rPr lang="en-US" sz="1700"/>
              <a:t>GUI configuration  </a:t>
            </a:r>
          </a:p>
          <a:p>
            <a:pPr marL="342900" indent="-342900">
              <a:buChar char="•"/>
            </a:pPr>
            <a:r>
              <a:rPr lang="en-US" sz="1700"/>
              <a:t>Jenkins has 1000+ plugins to ease your work and also you can code your own and share it with community </a:t>
            </a:r>
          </a:p>
          <a:p>
            <a:pPr marL="342900" indent="-342900">
              <a:buChar char="•"/>
            </a:pPr>
            <a:r>
              <a:rPr lang="en-US" sz="1700"/>
              <a:t>Jenkins is free of cost </a:t>
            </a:r>
          </a:p>
          <a:p>
            <a:pPr marL="342900" indent="-342900">
              <a:buChar char="•"/>
            </a:pPr>
            <a:r>
              <a:rPr lang="en-US" sz="1700"/>
              <a:t>Jenkins is build with java and hence, it is portable to all the major platforms </a:t>
            </a:r>
          </a:p>
          <a:p>
            <a:pPr marL="342900" indent="-342900">
              <a:buChar char="•"/>
            </a:pPr>
            <a:r>
              <a:rPr lang="en-US" sz="1700"/>
              <a:t>Pipelines scripts (jenkinsfile) is written with groovy language which is easily to integrated with bash scripts</a:t>
            </a:r>
          </a:p>
        </p:txBody>
      </p:sp>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41248" y="6355080"/>
            <a:ext cx="906562" cy="365125"/>
          </a:xfrm>
        </p:spPr>
        <p:txBody>
          <a:bodyPr>
            <a:normAutofit/>
          </a:bodyPr>
          <a:lstStyle/>
          <a:p>
            <a:pPr algn="l">
              <a:spcAft>
                <a:spcPts val="600"/>
              </a:spcAft>
            </a:pPr>
            <a:fld id="{294A09A9-5501-47C1-A89A-A340965A2BE2}" type="slidenum">
              <a:rPr lang="en-US">
                <a:solidFill>
                  <a:schemeClr val="tx1"/>
                </a:solidFill>
              </a:rPr>
              <a:pPr algn="l">
                <a:spcAft>
                  <a:spcPts val="600"/>
                </a:spcAft>
              </a:pPr>
              <a:t>18</a:t>
            </a:fld>
            <a:endParaRPr lang="en-US">
              <a:solidFill>
                <a:schemeClr val="tx1"/>
              </a:solidFill>
            </a:endParaRPr>
          </a:p>
        </p:txBody>
      </p:sp>
    </p:spTree>
    <p:extLst>
      <p:ext uri="{BB962C8B-B14F-4D97-AF65-F5344CB8AC3E}">
        <p14:creationId xmlns:p14="http://schemas.microsoft.com/office/powerpoint/2010/main" val="17478977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7A6-E2AE-4186-E035-0A16775F25FF}"/>
              </a:ext>
            </a:extLst>
          </p:cNvPr>
          <p:cNvSpPr>
            <a:spLocks noGrp="1"/>
          </p:cNvSpPr>
          <p:nvPr>
            <p:ph type="title"/>
          </p:nvPr>
        </p:nvSpPr>
        <p:spPr/>
        <p:txBody>
          <a:bodyPr/>
          <a:lstStyle/>
          <a:p>
            <a:r>
              <a:rPr lang="en-US" dirty="0"/>
              <a:t>What you can do with Jenkins</a:t>
            </a:r>
          </a:p>
        </p:txBody>
      </p:sp>
      <p:sp>
        <p:nvSpPr>
          <p:cNvPr id="3" name="Content Placeholder 2">
            <a:extLst>
              <a:ext uri="{FF2B5EF4-FFF2-40B4-BE49-F238E27FC236}">
                <a16:creationId xmlns:a16="http://schemas.microsoft.com/office/drawing/2014/main" id="{EB93FBB1-6EEA-93EB-C4CD-160739F488C3}"/>
              </a:ext>
            </a:extLst>
          </p:cNvPr>
          <p:cNvSpPr>
            <a:spLocks noGrp="1"/>
          </p:cNvSpPr>
          <p:nvPr>
            <p:ph idx="1"/>
          </p:nvPr>
        </p:nvSpPr>
        <p:spPr/>
        <p:txBody>
          <a:bodyPr vert="horz" lIns="91440" tIns="45720" rIns="91440" bIns="45720" rtlCol="0" anchor="t">
            <a:noAutofit/>
          </a:bodyPr>
          <a:lstStyle/>
          <a:p>
            <a:pPr marL="457200" indent="-457200">
              <a:buChar char="•"/>
            </a:pPr>
            <a:r>
              <a:rPr lang="en-US" sz="2400" dirty="0"/>
              <a:t>Run tests </a:t>
            </a:r>
          </a:p>
          <a:p>
            <a:pPr marL="457200" indent="-457200">
              <a:buChar char="•"/>
            </a:pPr>
            <a:r>
              <a:rPr lang="en-US" sz="2400" dirty="0"/>
              <a:t>Build artifacts </a:t>
            </a:r>
          </a:p>
          <a:p>
            <a:pPr marL="457200" indent="-457200">
              <a:buChar char="•"/>
            </a:pPr>
            <a:r>
              <a:rPr lang="en-US" sz="2400" dirty="0"/>
              <a:t>Publish artifacts </a:t>
            </a:r>
          </a:p>
          <a:p>
            <a:pPr marL="457200" indent="-457200">
              <a:buChar char="•"/>
            </a:pPr>
            <a:r>
              <a:rPr lang="en-US" sz="2400" dirty="0"/>
              <a:t>Deploy artifacts</a:t>
            </a:r>
          </a:p>
          <a:p>
            <a:pPr marL="457200" indent="-457200">
              <a:buChar char="•"/>
            </a:pPr>
            <a:r>
              <a:rPr lang="en-US" sz="2400" dirty="0"/>
              <a:t>Send notifications </a:t>
            </a:r>
          </a:p>
          <a:p>
            <a:pPr marL="457200" indent="-457200">
              <a:buChar char="•"/>
            </a:pPr>
            <a:r>
              <a:rPr lang="en-US" sz="2400" dirty="0" err="1"/>
              <a:t>Etc</a:t>
            </a:r>
            <a:r>
              <a:rPr lang="en-US" sz="2400" dirty="0"/>
              <a:t> …. </a:t>
            </a:r>
          </a:p>
        </p:txBody>
      </p:sp>
      <p:sp>
        <p:nvSpPr>
          <p:cNvPr id="5" name="Slide Number Placeholder 4">
            <a:extLst>
              <a:ext uri="{FF2B5EF4-FFF2-40B4-BE49-F238E27FC236}">
                <a16:creationId xmlns:a16="http://schemas.microsoft.com/office/drawing/2014/main" id="{92DA85AD-36AB-3A08-AD39-6D58A70E9AA0}"/>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9433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ea typeface="+mn-lt"/>
                <a:cs typeface="+mn-lt"/>
              </a:rPr>
              <a:t>CICD with Jenkins</a:t>
            </a:r>
          </a:p>
          <a:p>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a:t>
            </a:fld>
            <a:endParaRPr lang="en-US" dirty="0"/>
          </a:p>
        </p:txBody>
      </p:sp>
      <p:graphicFrame>
        <p:nvGraphicFramePr>
          <p:cNvPr id="642" name="Diagram 641" descr="SmartArt graphic">
            <a:extLst>
              <a:ext uri="{FF2B5EF4-FFF2-40B4-BE49-F238E27FC236}">
                <a16:creationId xmlns:a16="http://schemas.microsoft.com/office/drawing/2014/main" id="{D944E204-8DAC-08AD-D72F-DD6DEC3A8F51}"/>
              </a:ext>
            </a:extLst>
          </p:cNvPr>
          <p:cNvGraphicFramePr/>
          <p:nvPr>
            <p:extLst>
              <p:ext uri="{D42A27DB-BD31-4B8C-83A1-F6EECF244321}">
                <p14:modId xmlns:p14="http://schemas.microsoft.com/office/powerpoint/2010/main" val="2895144533"/>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98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9CEA582-A783-450A-B002-5DDE1C794C4A}"/>
              </a:ext>
            </a:extLst>
          </p:cNvPr>
          <p:cNvSpPr>
            <a:spLocks noGrp="1"/>
          </p:cNvSpPr>
          <p:nvPr>
            <p:ph type="title"/>
          </p:nvPr>
        </p:nvSpPr>
        <p:spPr>
          <a:xfrm>
            <a:off x="630936" y="639520"/>
            <a:ext cx="3429000" cy="1719072"/>
          </a:xfrm>
        </p:spPr>
        <p:txBody>
          <a:bodyPr anchor="b">
            <a:normAutofit/>
          </a:bodyPr>
          <a:lstStyle/>
          <a:p>
            <a:r>
              <a:rPr lang="en-US" sz="4600"/>
              <a:t>Jenkins architecture </a:t>
            </a:r>
          </a:p>
        </p:txBody>
      </p:sp>
      <p:sp>
        <p:nvSpPr>
          <p:cNvPr id="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F36DF-285A-405B-BD1A-C90A92C2D051}"/>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p>
          <a:p>
            <a:endParaRPr lang="en-US" sz="2200"/>
          </a:p>
        </p:txBody>
      </p:sp>
      <p:pic>
        <p:nvPicPr>
          <p:cNvPr id="9" name="Picture 8" descr="Diagram&#10;&#10;Description automatically generated">
            <a:extLst>
              <a:ext uri="{FF2B5EF4-FFF2-40B4-BE49-F238E27FC236}">
                <a16:creationId xmlns:a16="http://schemas.microsoft.com/office/drawing/2014/main" id="{49F75292-E569-47AE-9FA0-F2DFB28E3838}"/>
              </a:ext>
            </a:extLst>
          </p:cNvPr>
          <p:cNvPicPr>
            <a:picLocks noChangeAspect="1"/>
          </p:cNvPicPr>
          <p:nvPr/>
        </p:nvPicPr>
        <p:blipFill>
          <a:blip r:embed="rId2"/>
          <a:stretch>
            <a:fillRect/>
          </a:stretch>
        </p:blipFill>
        <p:spPr>
          <a:xfrm>
            <a:off x="4654296" y="1703071"/>
            <a:ext cx="6903720" cy="3451858"/>
          </a:xfrm>
          <a:prstGeom prst="rect">
            <a:avLst/>
          </a:prstGeom>
        </p:spPr>
      </p:pic>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20</a:t>
            </a:fld>
            <a:endParaRPr lang="en-US"/>
          </a:p>
        </p:txBody>
      </p:sp>
    </p:spTree>
    <p:extLst>
      <p:ext uri="{BB962C8B-B14F-4D97-AF65-F5344CB8AC3E}">
        <p14:creationId xmlns:p14="http://schemas.microsoft.com/office/powerpoint/2010/main" val="270419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A5B8-F6DF-2BF2-3ED4-BE896B6318F2}"/>
              </a:ext>
            </a:extLst>
          </p:cNvPr>
          <p:cNvSpPr>
            <a:spLocks noGrp="1"/>
          </p:cNvSpPr>
          <p:nvPr>
            <p:ph type="ctrTitle"/>
          </p:nvPr>
        </p:nvSpPr>
        <p:spPr/>
        <p:txBody>
          <a:bodyPr/>
          <a:lstStyle/>
          <a:p>
            <a:r>
              <a:rPr lang="en-US" dirty="0"/>
              <a:t>Installation demo</a:t>
            </a:r>
          </a:p>
        </p:txBody>
      </p:sp>
      <p:sp>
        <p:nvSpPr>
          <p:cNvPr id="3" name="Subtitle 2">
            <a:extLst>
              <a:ext uri="{FF2B5EF4-FFF2-40B4-BE49-F238E27FC236}">
                <a16:creationId xmlns:a16="http://schemas.microsoft.com/office/drawing/2014/main" id="{0EE1107A-958C-B8E9-3E01-772F639FC2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485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34722-B8C5-CDE6-979D-30BEBA55A91B}"/>
              </a:ext>
            </a:extLst>
          </p:cNvPr>
          <p:cNvSpPr>
            <a:spLocks noGrp="1"/>
          </p:cNvSpPr>
          <p:nvPr>
            <p:ph type="title"/>
          </p:nvPr>
        </p:nvSpPr>
        <p:spPr>
          <a:xfrm>
            <a:off x="643226" y="639520"/>
            <a:ext cx="3932903" cy="1780523"/>
          </a:xfrm>
        </p:spPr>
        <p:txBody>
          <a:bodyPr anchor="b">
            <a:normAutofit/>
          </a:bodyPr>
          <a:lstStyle/>
          <a:p>
            <a:r>
              <a:rPr lang="en-US" sz="5400" dirty="0"/>
              <a:t>Jenkins</a:t>
            </a:r>
            <a:br>
              <a:rPr lang="en-US" sz="5400" dirty="0"/>
            </a:br>
            <a:r>
              <a:rPr lang="en-US" sz="5400" dirty="0" err="1"/>
              <a:t>hirarchy</a:t>
            </a:r>
            <a:r>
              <a:rPr lang="en-US" sz="5400" dirty="0"/>
              <a:t> </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F36DF-285A-405B-BD1A-C90A92C2D051}"/>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p>
          <a:p>
            <a:endParaRPr lang="en-US" sz="2200"/>
          </a:p>
        </p:txBody>
      </p:sp>
      <p:sp>
        <p:nvSpPr>
          <p:cNvPr id="5" name="Slide Number Placeholder 4">
            <a:extLst>
              <a:ext uri="{FF2B5EF4-FFF2-40B4-BE49-F238E27FC236}">
                <a16:creationId xmlns:a16="http://schemas.microsoft.com/office/drawing/2014/main" id="{73BFFC97-327B-815D-5D0D-DBE272F97424}"/>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22</a:t>
            </a:fld>
            <a:endParaRPr lang="en-US"/>
          </a:p>
        </p:txBody>
      </p:sp>
      <p:pic>
        <p:nvPicPr>
          <p:cNvPr id="7" name="Picture 7" descr="Text&#10;&#10;Description automatically generated">
            <a:extLst>
              <a:ext uri="{FF2B5EF4-FFF2-40B4-BE49-F238E27FC236}">
                <a16:creationId xmlns:a16="http://schemas.microsoft.com/office/drawing/2014/main" id="{AA24A64A-4369-6FC2-F693-5F6B314BB1E1}"/>
              </a:ext>
            </a:extLst>
          </p:cNvPr>
          <p:cNvPicPr>
            <a:picLocks noChangeAspect="1"/>
          </p:cNvPicPr>
          <p:nvPr/>
        </p:nvPicPr>
        <p:blipFill>
          <a:blip r:embed="rId2"/>
          <a:stretch>
            <a:fillRect/>
          </a:stretch>
        </p:blipFill>
        <p:spPr>
          <a:xfrm>
            <a:off x="5633884" y="633581"/>
            <a:ext cx="6012425" cy="5603128"/>
          </a:xfrm>
          <a:prstGeom prst="rect">
            <a:avLst/>
          </a:prstGeom>
        </p:spPr>
      </p:pic>
    </p:spTree>
    <p:extLst>
      <p:ext uri="{BB962C8B-B14F-4D97-AF65-F5344CB8AC3E}">
        <p14:creationId xmlns:p14="http://schemas.microsoft.com/office/powerpoint/2010/main" val="270623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Jenkins pipeline types</a:t>
            </a:r>
          </a:p>
        </p:txBody>
      </p:sp>
      <p:pic>
        <p:nvPicPr>
          <p:cNvPr id="8" name="Picture 8" descr="Table&#10;&#10;Description automatically generated">
            <a:extLst>
              <a:ext uri="{FF2B5EF4-FFF2-40B4-BE49-F238E27FC236}">
                <a16:creationId xmlns:a16="http://schemas.microsoft.com/office/drawing/2014/main" id="{CFA4410F-9E78-489E-5E8C-CE833F3290EC}"/>
              </a:ext>
            </a:extLst>
          </p:cNvPr>
          <p:cNvPicPr>
            <a:picLocks noGrp="1" noChangeAspect="1"/>
          </p:cNvPicPr>
          <p:nvPr>
            <p:ph idx="1"/>
          </p:nvPr>
        </p:nvPicPr>
        <p:blipFill>
          <a:blip r:embed="rId2"/>
          <a:stretch>
            <a:fillRect/>
          </a:stretch>
        </p:blipFill>
        <p:spPr>
          <a:xfrm>
            <a:off x="4777316" y="1113922"/>
            <a:ext cx="6399701" cy="4443472"/>
          </a:xfrm>
          <a:prstGeom prst="rect">
            <a:avLst/>
          </a:prstGeom>
        </p:spPr>
      </p:pic>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11034184" y="6356350"/>
            <a:ext cx="514349" cy="365125"/>
          </a:xfrm>
        </p:spPr>
        <p:txBody>
          <a:bodyPr vert="horz" lIns="91440" tIns="45720" rIns="91440" bIns="45720" rtlCol="0" anchor="ctr">
            <a:normAutofit/>
          </a:bodyPr>
          <a:lstStyle/>
          <a:p>
            <a:pPr>
              <a:spcAft>
                <a:spcPts val="600"/>
              </a:spcAft>
            </a:pPr>
            <a:fld id="{294A09A9-5501-47C1-A89A-A340965A2BE2}" type="slidenum">
              <a:rPr lang="en-US">
                <a:solidFill>
                  <a:schemeClr val="tx1">
                    <a:alpha val="80000"/>
                  </a:schemeClr>
                </a:solidFill>
              </a:rPr>
              <a:pPr>
                <a:spcAft>
                  <a:spcPts val="600"/>
                </a:spcAft>
              </a:pPr>
              <a:t>23</a:t>
            </a:fld>
            <a:endParaRPr lang="en-US">
              <a:solidFill>
                <a:schemeClr val="tx1">
                  <a:alpha val="80000"/>
                </a:schemeClr>
              </a:solidFill>
            </a:endParaRPr>
          </a:p>
        </p:txBody>
      </p:sp>
    </p:spTree>
    <p:extLst>
      <p:ext uri="{BB962C8B-B14F-4D97-AF65-F5344CB8AC3E}">
        <p14:creationId xmlns:p14="http://schemas.microsoft.com/office/powerpoint/2010/main" val="236383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a:bodyPr>
          <a:lstStyle/>
          <a:p>
            <a:r>
              <a:rPr lang="en-US" dirty="0"/>
              <a:t>Typical Jenkins workflow </a:t>
            </a:r>
          </a:p>
        </p:txBody>
      </p:sp>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24</a:t>
            </a:fld>
            <a:endParaRPr lang="en-US">
              <a:solidFill>
                <a:schemeClr val="tx1">
                  <a:lumMod val="75000"/>
                  <a:lumOff val="25000"/>
                </a:schemeClr>
              </a:solidFill>
            </a:endParaRPr>
          </a:p>
        </p:txBody>
      </p:sp>
      <p:sp>
        <p:nvSpPr>
          <p:cNvPr id="8" name="TextBox 7">
            <a:extLst>
              <a:ext uri="{FF2B5EF4-FFF2-40B4-BE49-F238E27FC236}">
                <a16:creationId xmlns:a16="http://schemas.microsoft.com/office/drawing/2014/main" id="{7AE590E6-DCFF-429B-A758-B83BF7207A3B}"/>
              </a:ext>
            </a:extLst>
          </p:cNvPr>
          <p:cNvSpPr txBox="1"/>
          <p:nvPr/>
        </p:nvSpPr>
        <p:spPr>
          <a:xfrm>
            <a:off x="3277456" y="2277428"/>
            <a:ext cx="2229492" cy="707886"/>
          </a:xfrm>
          <a:prstGeom prst="rect">
            <a:avLst/>
          </a:prstGeom>
          <a:noFill/>
        </p:spPr>
        <p:txBody>
          <a:bodyPr wrap="square" rtlCol="0">
            <a:spAutoFit/>
          </a:bodyPr>
          <a:lstStyle/>
          <a:p>
            <a:r>
              <a:rPr lang="en-US" sz="4000" dirty="0">
                <a:solidFill>
                  <a:schemeClr val="bg1"/>
                </a:solidFill>
              </a:rPr>
              <a:t>nexus</a:t>
            </a:r>
          </a:p>
        </p:txBody>
      </p:sp>
      <p:pic>
        <p:nvPicPr>
          <p:cNvPr id="9" name="Content Placeholder 8" descr="Diagram&#10;&#10;Description automatically generated">
            <a:extLst>
              <a:ext uri="{FF2B5EF4-FFF2-40B4-BE49-F238E27FC236}">
                <a16:creationId xmlns:a16="http://schemas.microsoft.com/office/drawing/2014/main" id="{EF28268E-F9C9-45D4-AFFB-3A1283F43073}"/>
              </a:ext>
            </a:extLst>
          </p:cNvPr>
          <p:cNvPicPr>
            <a:picLocks noGrp="1" noChangeAspect="1"/>
          </p:cNvPicPr>
          <p:nvPr>
            <p:ph idx="1"/>
          </p:nvPr>
        </p:nvPicPr>
        <p:blipFill>
          <a:blip r:embed="rId2"/>
          <a:stretch>
            <a:fillRect/>
          </a:stretch>
        </p:blipFill>
        <p:spPr>
          <a:xfrm>
            <a:off x="1141748" y="2049855"/>
            <a:ext cx="9905456" cy="3367087"/>
          </a:xfrm>
        </p:spPr>
      </p:pic>
    </p:spTree>
    <p:extLst>
      <p:ext uri="{BB962C8B-B14F-4D97-AF65-F5344CB8AC3E}">
        <p14:creationId xmlns:p14="http://schemas.microsoft.com/office/powerpoint/2010/main" val="1067104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fontScale="90000"/>
          </a:bodyPr>
          <a:lstStyle/>
          <a:p>
            <a:r>
              <a:rPr lang="en-US" dirty="0"/>
              <a:t>How to publish artifact on non secure nexus?</a:t>
            </a:r>
          </a:p>
        </p:txBody>
      </p:sp>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25</a:t>
            </a:fld>
            <a:endParaRPr lang="en-US">
              <a:solidFill>
                <a:schemeClr val="tx1">
                  <a:lumMod val="75000"/>
                  <a:lumOff val="25000"/>
                </a:schemeClr>
              </a:solidFill>
            </a:endParaRPr>
          </a:p>
        </p:txBody>
      </p:sp>
      <p:pic>
        <p:nvPicPr>
          <p:cNvPr id="7" name="Content Placeholder 6" descr="A picture containing text, person, person&#10;&#10;Description automatically generated">
            <a:extLst>
              <a:ext uri="{FF2B5EF4-FFF2-40B4-BE49-F238E27FC236}">
                <a16:creationId xmlns:a16="http://schemas.microsoft.com/office/drawing/2014/main" id="{4AFE335B-7696-428D-A9A7-00FE7707E0F8}"/>
              </a:ext>
            </a:extLst>
          </p:cNvPr>
          <p:cNvPicPr>
            <a:picLocks noGrp="1" noChangeAspect="1"/>
          </p:cNvPicPr>
          <p:nvPr>
            <p:ph idx="1"/>
          </p:nvPr>
        </p:nvPicPr>
        <p:blipFill>
          <a:blip r:embed="rId2"/>
          <a:stretch>
            <a:fillRect/>
          </a:stretch>
        </p:blipFill>
        <p:spPr>
          <a:xfrm>
            <a:off x="838200" y="2017713"/>
            <a:ext cx="10515600" cy="4059872"/>
          </a:xfrm>
        </p:spPr>
      </p:pic>
      <p:sp>
        <p:nvSpPr>
          <p:cNvPr id="8" name="TextBox 7">
            <a:extLst>
              <a:ext uri="{FF2B5EF4-FFF2-40B4-BE49-F238E27FC236}">
                <a16:creationId xmlns:a16="http://schemas.microsoft.com/office/drawing/2014/main" id="{7AE590E6-DCFF-429B-A758-B83BF7207A3B}"/>
              </a:ext>
            </a:extLst>
          </p:cNvPr>
          <p:cNvSpPr txBox="1"/>
          <p:nvPr/>
        </p:nvSpPr>
        <p:spPr>
          <a:xfrm>
            <a:off x="3277456" y="2277428"/>
            <a:ext cx="2229492" cy="707886"/>
          </a:xfrm>
          <a:prstGeom prst="rect">
            <a:avLst/>
          </a:prstGeom>
          <a:noFill/>
        </p:spPr>
        <p:txBody>
          <a:bodyPr wrap="square" rtlCol="0">
            <a:spAutoFit/>
          </a:bodyPr>
          <a:lstStyle/>
          <a:p>
            <a:r>
              <a:rPr lang="en-US" sz="4000" dirty="0">
                <a:solidFill>
                  <a:schemeClr val="bg1"/>
                </a:solidFill>
              </a:rPr>
              <a:t>nexus</a:t>
            </a:r>
          </a:p>
        </p:txBody>
      </p:sp>
    </p:spTree>
    <p:extLst>
      <p:ext uri="{BB962C8B-B14F-4D97-AF65-F5344CB8AC3E}">
        <p14:creationId xmlns:p14="http://schemas.microsoft.com/office/powerpoint/2010/main" val="113652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a:bodyPr>
          <a:lstStyle/>
          <a:p>
            <a:r>
              <a:rPr lang="en-US" dirty="0"/>
              <a:t>Plugins </a:t>
            </a:r>
          </a:p>
        </p:txBody>
      </p:sp>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26</a:t>
            </a:fld>
            <a:endParaRPr lang="en-US">
              <a:solidFill>
                <a:schemeClr val="tx1">
                  <a:lumMod val="75000"/>
                  <a:lumOff val="25000"/>
                </a:schemeClr>
              </a:solidFill>
            </a:endParaRPr>
          </a:p>
        </p:txBody>
      </p:sp>
      <p:pic>
        <p:nvPicPr>
          <p:cNvPr id="13" name="Picture 13" descr="A picture containing shape&#10;&#10;Description automatically generated">
            <a:extLst>
              <a:ext uri="{FF2B5EF4-FFF2-40B4-BE49-F238E27FC236}">
                <a16:creationId xmlns:a16="http://schemas.microsoft.com/office/drawing/2014/main" id="{ED27DEB8-5B59-C0AF-2BCA-A237D2B9391A}"/>
              </a:ext>
            </a:extLst>
          </p:cNvPr>
          <p:cNvPicPr>
            <a:picLocks noGrp="1" noChangeAspect="1"/>
          </p:cNvPicPr>
          <p:nvPr>
            <p:ph idx="1"/>
          </p:nvPr>
        </p:nvPicPr>
        <p:blipFill>
          <a:blip r:embed="rId2"/>
          <a:stretch>
            <a:fillRect/>
          </a:stretch>
        </p:blipFill>
        <p:spPr>
          <a:xfrm>
            <a:off x="1183573" y="2017467"/>
            <a:ext cx="9747022" cy="3366815"/>
          </a:xfrm>
        </p:spPr>
      </p:pic>
      <p:sp>
        <p:nvSpPr>
          <p:cNvPr id="14" name="TextBox 13">
            <a:extLst>
              <a:ext uri="{FF2B5EF4-FFF2-40B4-BE49-F238E27FC236}">
                <a16:creationId xmlns:a16="http://schemas.microsoft.com/office/drawing/2014/main" id="{39F0B835-FCAE-E7EE-632B-81C06BC886A7}"/>
              </a:ext>
            </a:extLst>
          </p:cNvPr>
          <p:cNvSpPr txBox="1"/>
          <p:nvPr/>
        </p:nvSpPr>
        <p:spPr>
          <a:xfrm>
            <a:off x="1837403" y="2458064"/>
            <a:ext cx="2955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Jenkins plugins </a:t>
            </a:r>
          </a:p>
        </p:txBody>
      </p:sp>
    </p:spTree>
    <p:extLst>
      <p:ext uri="{BB962C8B-B14F-4D97-AF65-F5344CB8AC3E}">
        <p14:creationId xmlns:p14="http://schemas.microsoft.com/office/powerpoint/2010/main" val="30437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6000">
                <a:solidFill>
                  <a:srgbClr val="FFFFFF"/>
                </a:solidFill>
              </a:rPr>
              <a:t>Summary </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294A09A9-5501-47C1-A89A-A340965A2BE2}" type="slidenum">
              <a:rPr lang="en-US" smtClean="0">
                <a:solidFill>
                  <a:schemeClr val="tx1">
                    <a:tint val="75000"/>
                  </a:schemeClr>
                </a:solidFill>
              </a:rPr>
              <a:pPr defTabSz="457200">
                <a:spcAft>
                  <a:spcPts val="600"/>
                </a:spcAft>
              </a:pPr>
              <a:t>27</a:t>
            </a:fld>
            <a:endParaRPr lang="en-US">
              <a:solidFill>
                <a:schemeClr val="tx1">
                  <a:tint val="75000"/>
                </a:schemeClr>
              </a:solidFill>
            </a:endParaRPr>
          </a:p>
        </p:txBody>
      </p:sp>
    </p:spTree>
    <p:extLst>
      <p:ext uri="{BB962C8B-B14F-4D97-AF65-F5344CB8AC3E}">
        <p14:creationId xmlns:p14="http://schemas.microsoft.com/office/powerpoint/2010/main" val="44507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dirty="0"/>
              <a:t>Mohamed </a:t>
            </a:r>
            <a:r>
              <a:rPr lang="en-US" dirty="0" err="1"/>
              <a:t>Swelam</a:t>
            </a:r>
          </a:p>
          <a:p>
            <a:r>
              <a:rPr lang="en-US" dirty="0"/>
              <a:t>Mohamed.swelam95@gmail.com</a:t>
            </a:r>
          </a:p>
          <a:p>
            <a:r>
              <a:rPr lang="en-US" dirty="0"/>
              <a:t>01092844600</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 for DAY 1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buChar char="•"/>
            </a:pPr>
            <a:r>
              <a:rPr lang="en-US" dirty="0"/>
              <a:t>Introduction to CICD</a:t>
            </a:r>
            <a:endParaRPr lang="en-US"/>
          </a:p>
          <a:p>
            <a:pPr marL="457200" indent="-457200">
              <a:buChar char="•"/>
            </a:pPr>
            <a:r>
              <a:rPr lang="en-US" dirty="0"/>
              <a:t>CICD popular tools </a:t>
            </a:r>
          </a:p>
          <a:p>
            <a:pPr marL="457200" indent="-457200">
              <a:buChar char="•"/>
            </a:pPr>
            <a:r>
              <a:rPr lang="en-US" dirty="0"/>
              <a:t>What is </a:t>
            </a:r>
            <a:r>
              <a:rPr lang="en-US" dirty="0" err="1"/>
              <a:t>jenkins</a:t>
            </a:r>
            <a:endParaRPr lang="en-US"/>
          </a:p>
          <a:p>
            <a:pPr marL="457200" indent="-457200">
              <a:buChar char="•"/>
            </a:pPr>
            <a:r>
              <a:rPr lang="en-US" dirty="0"/>
              <a:t>Jenkins architecture </a:t>
            </a:r>
          </a:p>
          <a:p>
            <a:pPr marL="457200" indent="-457200">
              <a:buChar char="•"/>
            </a:pPr>
            <a:r>
              <a:rPr lang="en-US" dirty="0"/>
              <a:t>Installation demo </a:t>
            </a:r>
          </a:p>
          <a:p>
            <a:pPr marL="457200" indent="-457200">
              <a:buChar char="•"/>
            </a:pPr>
            <a:r>
              <a:rPr lang="en-US" dirty="0"/>
              <a:t>Gui journey </a:t>
            </a:r>
          </a:p>
          <a:p>
            <a:pPr marL="457200" indent="-457200">
              <a:buChar char="•"/>
            </a:pPr>
            <a:r>
              <a:rPr lang="en-US" dirty="0"/>
              <a:t>Pipelines types </a:t>
            </a:r>
          </a:p>
          <a:p>
            <a:pPr marL="457200" indent="-457200">
              <a:buChar char="•"/>
            </a:pPr>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CICD with Jenkins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CICD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ea typeface="+mn-lt"/>
                <a:cs typeface="+mn-lt"/>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a:t>
            </a:r>
            <a:br>
              <a:rPr lang="en-US" dirty="0">
                <a:ea typeface="+mn-lt"/>
                <a:cs typeface="+mn-lt"/>
              </a:rPr>
            </a:br>
            <a:r>
              <a:rPr lang="en-US" dirty="0">
                <a:ea typeface="+mn-lt"/>
                <a:cs typeface="+mn-lt"/>
              </a:rPr>
              <a:t>errors as quickly as possible” – Martin Fowler</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ea typeface="+mn-lt"/>
                <a:cs typeface="+mn-lt"/>
              </a:rPr>
              <a:t>CICD with Jenkins</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CICD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ea typeface="+mn-lt"/>
                <a:cs typeface="+mn-lt"/>
              </a:rPr>
              <a:t>Continuous deployment is a strategy in software development where code changes to an application are released automatically into the production environment. This automation is driven by a series of predefined tests. Once new updates pass those tests, the system pushes the updates directly to the software's users.</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ea typeface="+mn-lt"/>
                <a:cs typeface="+mn-lt"/>
              </a:rPr>
              <a:t>CICD with Jenkins</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9386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8A853915-58BA-D0E1-8F69-CCF4012714EF}"/>
              </a:ext>
            </a:extLst>
          </p:cNvPr>
          <p:cNvPicPr>
            <a:picLocks noGrp="1" noChangeAspect="1"/>
          </p:cNvPicPr>
          <p:nvPr>
            <p:ph idx="1"/>
          </p:nvPr>
        </p:nvPicPr>
        <p:blipFill>
          <a:blip r:embed="rId2"/>
          <a:stretch>
            <a:fillRect/>
          </a:stretch>
        </p:blipFill>
        <p:spPr>
          <a:xfrm>
            <a:off x="643467" y="1125304"/>
            <a:ext cx="10905066" cy="4607391"/>
          </a:xfrm>
          <a:prstGeom prst="rect">
            <a:avLst/>
          </a:prstGeom>
        </p:spPr>
      </p:pic>
      <p:sp>
        <p:nvSpPr>
          <p:cNvPr id="4" name="Footer Placeholder 3">
            <a:extLst>
              <a:ext uri="{FF2B5EF4-FFF2-40B4-BE49-F238E27FC236}">
                <a16:creationId xmlns:a16="http://schemas.microsoft.com/office/drawing/2014/main" id="{B3F93DF7-AAD2-E527-6EC7-CD8AA493486F}"/>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endParaRPr lang="en-US" sz="1200" kern="120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E81FEAB4-8A5D-45C8-1FD9-0E55A52A2184}"/>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6</a:t>
            </a:fld>
            <a:endParaRPr lang="en-US">
              <a:solidFill>
                <a:schemeClr val="tx1">
                  <a:tint val="75000"/>
                </a:schemeClr>
              </a:solidFill>
            </a:endParaRPr>
          </a:p>
        </p:txBody>
      </p:sp>
    </p:spTree>
    <p:extLst>
      <p:ext uri="{BB962C8B-B14F-4D97-AF65-F5344CB8AC3E}">
        <p14:creationId xmlns:p14="http://schemas.microsoft.com/office/powerpoint/2010/main" val="348216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12" name="Rectangle 11">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Rectangle 12">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77119" y="810623"/>
            <a:ext cx="4429556" cy="3415728"/>
          </a:xfrm>
        </p:spPr>
        <p:txBody>
          <a:bodyPr anchor="b">
            <a:normAutofit/>
          </a:bodyPr>
          <a:lstStyle/>
          <a:p>
            <a:r>
              <a:rPr lang="en-US" sz="5400"/>
              <a:t>What is Jenkins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677119" y="4686647"/>
            <a:ext cx="4429556" cy="1149002"/>
          </a:xfrm>
        </p:spPr>
        <p:txBody>
          <a:bodyPr vert="horz" lIns="91440" tIns="45720" rIns="91440" bIns="45720" rtlCol="0">
            <a:normAutofit/>
          </a:bodyPr>
          <a:lstStyle/>
          <a:p>
            <a:endParaRPr lang="en-US" sz="2000"/>
          </a:p>
        </p:txBody>
      </p:sp>
      <p:pic>
        <p:nvPicPr>
          <p:cNvPr id="3" name="Picture 4" descr="Logo&#10;&#10;Description automatically generated">
            <a:extLst>
              <a:ext uri="{FF2B5EF4-FFF2-40B4-BE49-F238E27FC236}">
                <a16:creationId xmlns:a16="http://schemas.microsoft.com/office/drawing/2014/main" id="{F1738D32-568F-B5E3-D9BF-8BC320992A69}"/>
              </a:ext>
            </a:extLst>
          </p:cNvPr>
          <p:cNvPicPr>
            <a:picLocks noChangeAspect="1"/>
          </p:cNvPicPr>
          <p:nvPr/>
        </p:nvPicPr>
        <p:blipFill rotWithShape="1">
          <a:blip r:embed="rId2"/>
          <a:srcRect l="7048" r="8087" b="-3"/>
          <a:stretch/>
        </p:blipFill>
        <p:spPr>
          <a:xfrm>
            <a:off x="5855406" y="-82134"/>
            <a:ext cx="6357900" cy="7490556"/>
          </a:xfrm>
          <a:prstGeom prst="rect">
            <a:avLst/>
          </a:prstGeom>
          <a:ln w="28575">
            <a:noFill/>
          </a:ln>
        </p:spPr>
      </p:pic>
      <p:sp>
        <p:nvSpPr>
          <p:cNvPr id="1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bg1"/>
          </a:solidFill>
        </p:grpSpPr>
        <p:sp>
          <p:nvSpPr>
            <p:cNvPr id="22" name="Freeform: Shape 2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ADF69-6DFF-1878-08E5-876FED78B7AB}"/>
              </a:ext>
            </a:extLst>
          </p:cNvPr>
          <p:cNvSpPr>
            <a:spLocks noGrp="1"/>
          </p:cNvSpPr>
          <p:nvPr>
            <p:ph type="title"/>
          </p:nvPr>
        </p:nvSpPr>
        <p:spPr>
          <a:xfrm>
            <a:off x="838200" y="631825"/>
            <a:ext cx="10515600" cy="1325563"/>
          </a:xfrm>
        </p:spPr>
        <p:txBody>
          <a:bodyPr>
            <a:normAutofit/>
          </a:bodyPr>
          <a:lstStyle/>
          <a:p>
            <a:endParaRPr lang="en-US"/>
          </a:p>
        </p:txBody>
      </p:sp>
      <p:pic>
        <p:nvPicPr>
          <p:cNvPr id="6" name="Picture 6" descr="Diagram&#10;&#10;Description automatically generated">
            <a:extLst>
              <a:ext uri="{FF2B5EF4-FFF2-40B4-BE49-F238E27FC236}">
                <a16:creationId xmlns:a16="http://schemas.microsoft.com/office/drawing/2014/main" id="{68DD32EE-5897-2C88-E125-03AC06EC060B}"/>
              </a:ext>
            </a:extLst>
          </p:cNvPr>
          <p:cNvPicPr>
            <a:picLocks noGrp="1" noChangeAspect="1"/>
          </p:cNvPicPr>
          <p:nvPr>
            <p:ph idx="1"/>
          </p:nvPr>
        </p:nvPicPr>
        <p:blipFill>
          <a:blip r:embed="rId2"/>
          <a:stretch>
            <a:fillRect/>
          </a:stretch>
        </p:blipFill>
        <p:spPr>
          <a:xfrm>
            <a:off x="841753" y="582561"/>
            <a:ext cx="10508493" cy="5592407"/>
          </a:xfrm>
        </p:spPr>
      </p:pic>
      <p:sp>
        <p:nvSpPr>
          <p:cNvPr id="5" name="Slide Number Placeholder 4">
            <a:extLst>
              <a:ext uri="{FF2B5EF4-FFF2-40B4-BE49-F238E27FC236}">
                <a16:creationId xmlns:a16="http://schemas.microsoft.com/office/drawing/2014/main" id="{D2C291CE-E905-E8B5-5B46-96F353153986}"/>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8</a:t>
            </a:fld>
            <a:endParaRPr lang="en-US">
              <a:solidFill>
                <a:schemeClr val="tx1">
                  <a:lumMod val="75000"/>
                  <a:lumOff val="25000"/>
                </a:schemeClr>
              </a:solidFill>
            </a:endParaRPr>
          </a:p>
        </p:txBody>
      </p:sp>
    </p:spTree>
    <p:extLst>
      <p:ext uri="{BB962C8B-B14F-4D97-AF65-F5344CB8AC3E}">
        <p14:creationId xmlns:p14="http://schemas.microsoft.com/office/powerpoint/2010/main" val="365446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BAF38-2E93-51B2-4260-E859AC4F5B7A}"/>
              </a:ext>
            </a:extLst>
          </p:cNvPr>
          <p:cNvSpPr>
            <a:spLocks noGrp="1"/>
          </p:cNvSpPr>
          <p:nvPr>
            <p:ph type="title"/>
          </p:nvPr>
        </p:nvSpPr>
        <p:spPr>
          <a:xfrm>
            <a:off x="838200" y="631825"/>
            <a:ext cx="10515600" cy="1325563"/>
          </a:xfrm>
        </p:spPr>
        <p:txBody>
          <a:bodyPr>
            <a:normAutofit/>
          </a:bodyPr>
          <a:lstStyle/>
          <a:p>
            <a:endParaRPr lang="en-US"/>
          </a:p>
        </p:txBody>
      </p:sp>
      <p:pic>
        <p:nvPicPr>
          <p:cNvPr id="6" name="Picture 6" descr="Chart, line chart&#10;&#10;Description automatically generated">
            <a:extLst>
              <a:ext uri="{FF2B5EF4-FFF2-40B4-BE49-F238E27FC236}">
                <a16:creationId xmlns:a16="http://schemas.microsoft.com/office/drawing/2014/main" id="{D86C6646-EF64-546B-54FA-B73CC2FC07E1}"/>
              </a:ext>
            </a:extLst>
          </p:cNvPr>
          <p:cNvPicPr>
            <a:picLocks noGrp="1" noChangeAspect="1"/>
          </p:cNvPicPr>
          <p:nvPr>
            <p:ph idx="1"/>
          </p:nvPr>
        </p:nvPicPr>
        <p:blipFill>
          <a:blip r:embed="rId2"/>
          <a:stretch>
            <a:fillRect/>
          </a:stretch>
        </p:blipFill>
        <p:spPr>
          <a:xfrm>
            <a:off x="832987" y="631723"/>
            <a:ext cx="10403121" cy="5444922"/>
          </a:xfrm>
        </p:spPr>
      </p:pic>
      <p:sp>
        <p:nvSpPr>
          <p:cNvPr id="5" name="Slide Number Placeholder 4">
            <a:extLst>
              <a:ext uri="{FF2B5EF4-FFF2-40B4-BE49-F238E27FC236}">
                <a16:creationId xmlns:a16="http://schemas.microsoft.com/office/drawing/2014/main" id="{598108C6-620E-4365-291B-6D7AEB85DF3D}"/>
              </a:ext>
            </a:extLst>
          </p:cNvPr>
          <p:cNvSpPr>
            <a:spLocks noGrp="1"/>
          </p:cNvSpPr>
          <p:nvPr>
            <p:ph type="sldNum" sz="quarter" idx="4"/>
          </p:nvPr>
        </p:nvSpPr>
        <p:spPr>
          <a:xfrm>
            <a:off x="8610600" y="6077585"/>
            <a:ext cx="2743200"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9</a:t>
            </a:fld>
            <a:endParaRPr lang="en-US">
              <a:solidFill>
                <a:schemeClr val="tx1">
                  <a:lumMod val="75000"/>
                  <a:lumOff val="25000"/>
                </a:schemeClr>
              </a:solidFill>
            </a:endParaRPr>
          </a:p>
        </p:txBody>
      </p:sp>
    </p:spTree>
    <p:extLst>
      <p:ext uri="{BB962C8B-B14F-4D97-AF65-F5344CB8AC3E}">
        <p14:creationId xmlns:p14="http://schemas.microsoft.com/office/powerpoint/2010/main" val="264950834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621</Words>
  <Application>Microsoft Office PowerPoint</Application>
  <PresentationFormat>Widescreen</PresentationFormat>
  <Paragraphs>95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Tenorite</vt:lpstr>
      <vt:lpstr>Office Theme</vt:lpstr>
      <vt:lpstr>CICD with JENKINS</vt:lpstr>
      <vt:lpstr>Timeline </vt:lpstr>
      <vt:lpstr>Agenda for DAY 1 </vt:lpstr>
      <vt:lpstr>Introduction to CICD</vt:lpstr>
      <vt:lpstr>Introduction to CICD</vt:lpstr>
      <vt:lpstr>PowerPoint Presentation</vt:lpstr>
      <vt:lpstr>What is 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Jenkins</vt:lpstr>
      <vt:lpstr>PowerPoint Presentation</vt:lpstr>
      <vt:lpstr>Jenkins history</vt:lpstr>
      <vt:lpstr>  Why Jenkins?</vt:lpstr>
      <vt:lpstr>What you can do with Jenkins</vt:lpstr>
      <vt:lpstr>Jenkins architecture </vt:lpstr>
      <vt:lpstr>Installation demo</vt:lpstr>
      <vt:lpstr>Jenkins hirarchy </vt:lpstr>
      <vt:lpstr>Jenkins pipeline types</vt:lpstr>
      <vt:lpstr>Typical Jenkins workflow </vt:lpstr>
      <vt:lpstr>How to publish artifact on non secure nexus?</vt:lpstr>
      <vt:lpstr>Plugins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Mohamed Swelam, Vodafone</cp:lastModifiedBy>
  <cp:revision>319</cp:revision>
  <dcterms:created xsi:type="dcterms:W3CDTF">2023-01-25T23:09:40Z</dcterms:created>
  <dcterms:modified xsi:type="dcterms:W3CDTF">2023-01-26T08:41:42Z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359f705-2ba0-454b-9cfc-6ce5bcaac040_Enabled">
    <vt:lpwstr>true</vt:lpwstr>
  </property>
  <property fmtid="{D5CDD505-2E9C-101B-9397-08002B2CF9AE}" pid="4" name="MSIP_Label_0359f705-2ba0-454b-9cfc-6ce5bcaac040_SetDate">
    <vt:lpwstr>2023-01-25T23:09:48Z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e7e65dfa-20c8-448c-9bfa-e62ec0da7591</vt:lpwstr>
  </property>
  <property fmtid="{D5CDD505-2E9C-101B-9397-08002B2CF9AE}" pid="9" name="MSIP_Label_0359f705-2ba0-454b-9cfc-6ce5bcaac040_ContentBits">
    <vt:lpwstr>2</vt:lpwstr>
  </property>
  <property fmtid="{D5CDD505-2E9C-101B-9397-08002B2CF9AE}" pid="10" name="ClassificationContentMarkingFooterLocations">
    <vt:lpwstr>Office Theme:8</vt:lpwstr>
  </property>
  <property fmtid="{D5CDD505-2E9C-101B-9397-08002B2CF9AE}" pid="11" name="ClassificationContentMarkingFooterText">
    <vt:lpwstr>C2 General</vt:lpwstr>
  </property>
</Properties>
</file>