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71" r:id="rId4"/>
    <p:sldId id="272" r:id="rId5"/>
    <p:sldId id="267" r:id="rId6"/>
    <p:sldId id="270" r:id="rId7"/>
    <p:sldId id="273" r:id="rId8"/>
    <p:sldId id="274" r:id="rId9"/>
    <p:sldId id="275" r:id="rId10"/>
    <p:sldId id="276" r:id="rId11"/>
    <p:sldId id="277" r:id="rId12"/>
    <p:sldId id="278" r:id="rId13"/>
    <p:sldId id="279" r:id="rId14"/>
    <p:sldId id="282" r:id="rId15"/>
    <p:sldId id="280" r:id="rId16"/>
    <p:sldId id="281"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50273E-86A4-40F1-A3D3-608911B0ECBA}" v="455" dt="2023-02-02T10:22:20.457"/>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84" d="100"/>
          <a:sy n="84" d="100"/>
        </p:scale>
        <p:origin x="114" y="61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2/2/2023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2/2/2023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2/2/2023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2/2/2023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2/2/2023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
        <p:nvSpPr>
          <p:cNvPr id="8" name="TextBox 7">
            <a:extLst>
              <a:ext uri="{FF2B5EF4-FFF2-40B4-BE49-F238E27FC236}">
                <a16:creationId xmlns:a16="http://schemas.microsoft.com/office/drawing/2014/main" id="{B38F946E-0348-203A-BAF5-46C6B52FC330}"/>
              </a:ext>
            </a:extLst>
          </p:cNvPr>
          <p:cNvSpPr txBox="1"/>
          <p:nvPr>
            <p:extLst>
              <p:ext uri="{1162E1C5-73C7-4A58-AE30-91384D911F3F}">
                <p184:classification xmlns:p184="http://schemas.microsoft.com/office/powerpoint/2018/4/main" val="ftr"/>
              </p:ext>
            </p:extLst>
          </p:nvPr>
        </p:nvSpPr>
        <p:spPr>
          <a:xfrm>
            <a:off x="0" y="6751320"/>
            <a:ext cx="419100" cy="106680"/>
          </a:xfrm>
          <a:prstGeom prst="rect">
            <a:avLst/>
          </a:prstGeom>
        </p:spPr>
        <p:txBody>
          <a:bodyPr horzOverflow="overflow" lIns="0" tIns="0" rIns="0" bIns="0">
            <a:spAutoFit/>
          </a:bodyPr>
          <a:lstStyle/>
          <a:p>
            <a:pPr algn="l"/>
            <a:r>
              <a:rPr lang="en-US" sz="700">
                <a:solidFill>
                  <a:srgbClr val="000000"/>
                </a:solidFill>
                <a:latin typeface="Calibri" panose="020F0502020204030204" pitchFamily="34" charset="0"/>
                <a:cs typeface="Calibri" panose="020F0502020204030204" pitchFamily="34" charset="0"/>
              </a:rPr>
              <a:t>C2 General</a:t>
            </a: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CICD with </a:t>
            </a:r>
            <a:r>
              <a:rPr lang="en-US" dirty="0" err="1"/>
              <a:t>jenkins</a:t>
            </a:r>
            <a:r>
              <a:rPr lang="en-US" dirty="0"/>
              <a:t> day 3</a:t>
            </a: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E44C-07E4-4789-918C-E60E40CAA842}"/>
              </a:ext>
            </a:extLst>
          </p:cNvPr>
          <p:cNvSpPr>
            <a:spLocks noGrp="1"/>
          </p:cNvSpPr>
          <p:nvPr>
            <p:ph type="title"/>
          </p:nvPr>
        </p:nvSpPr>
        <p:spPr/>
        <p:txBody>
          <a:bodyPr>
            <a:normAutofit/>
          </a:bodyPr>
          <a:lstStyle/>
          <a:p>
            <a:r>
              <a:rPr lang="en-US" dirty="0"/>
              <a:t>Complete </a:t>
            </a:r>
            <a:r>
              <a:rPr lang="en-US" dirty="0" err="1"/>
              <a:t>jenkins</a:t>
            </a:r>
            <a:r>
              <a:rPr lang="en-US" dirty="0"/>
              <a:t> pipeline project</a:t>
            </a:r>
          </a:p>
        </p:txBody>
      </p:sp>
      <p:pic>
        <p:nvPicPr>
          <p:cNvPr id="4" name="Picture 4" descr="Graphical user interface, application&#10;&#10;Description automatically generated">
            <a:extLst>
              <a:ext uri="{FF2B5EF4-FFF2-40B4-BE49-F238E27FC236}">
                <a16:creationId xmlns:a16="http://schemas.microsoft.com/office/drawing/2014/main" id="{85DD5844-1F80-8445-8909-64D09ABA588B}"/>
              </a:ext>
            </a:extLst>
          </p:cNvPr>
          <p:cNvPicPr>
            <a:picLocks noGrp="1" noChangeAspect="1"/>
          </p:cNvPicPr>
          <p:nvPr>
            <p:ph idx="1"/>
          </p:nvPr>
        </p:nvPicPr>
        <p:blipFill>
          <a:blip r:embed="rId2"/>
          <a:stretch>
            <a:fillRect/>
          </a:stretch>
        </p:blipFill>
        <p:spPr>
          <a:xfrm>
            <a:off x="1521763" y="1839268"/>
            <a:ext cx="9305103" cy="4267200"/>
          </a:xfrm>
        </p:spPr>
      </p:pic>
      <p:pic>
        <p:nvPicPr>
          <p:cNvPr id="5" name="Picture 5" descr="Icon&#10;&#10;Description automatically generated">
            <a:extLst>
              <a:ext uri="{FF2B5EF4-FFF2-40B4-BE49-F238E27FC236}">
                <a16:creationId xmlns:a16="http://schemas.microsoft.com/office/drawing/2014/main" id="{E4334532-8D0C-C8C4-7FD6-F3F74C33AFDC}"/>
              </a:ext>
            </a:extLst>
          </p:cNvPr>
          <p:cNvPicPr>
            <a:picLocks noChangeAspect="1"/>
          </p:cNvPicPr>
          <p:nvPr/>
        </p:nvPicPr>
        <p:blipFill>
          <a:blip r:embed="rId3"/>
          <a:stretch>
            <a:fillRect/>
          </a:stretch>
        </p:blipFill>
        <p:spPr>
          <a:xfrm>
            <a:off x="8361502" y="4981051"/>
            <a:ext cx="1007382" cy="866174"/>
          </a:xfrm>
          <a:prstGeom prst="rect">
            <a:avLst/>
          </a:prstGeom>
        </p:spPr>
      </p:pic>
    </p:spTree>
    <p:extLst>
      <p:ext uri="{BB962C8B-B14F-4D97-AF65-F5344CB8AC3E}">
        <p14:creationId xmlns:p14="http://schemas.microsoft.com/office/powerpoint/2010/main" val="283562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AD82-4BF0-A0A2-CC5F-D9687099EC32}"/>
              </a:ext>
            </a:extLst>
          </p:cNvPr>
          <p:cNvSpPr>
            <a:spLocks noGrp="1"/>
          </p:cNvSpPr>
          <p:nvPr>
            <p:ph type="title"/>
          </p:nvPr>
        </p:nvSpPr>
        <p:spPr/>
        <p:txBody>
          <a:bodyPr/>
          <a:lstStyle/>
          <a:p>
            <a:r>
              <a:rPr lang="en-US" dirty="0"/>
              <a:t>Role based authorization, manage users and </a:t>
            </a:r>
            <a:r>
              <a:rPr lang="en-US" dirty="0" err="1"/>
              <a:t>sso</a:t>
            </a:r>
            <a:r>
              <a:rPr lang="en-US" dirty="0"/>
              <a:t> concept </a:t>
            </a:r>
          </a:p>
        </p:txBody>
      </p:sp>
      <p:pic>
        <p:nvPicPr>
          <p:cNvPr id="4" name="Picture 4" descr="Table&#10;&#10;Description automatically generated">
            <a:extLst>
              <a:ext uri="{FF2B5EF4-FFF2-40B4-BE49-F238E27FC236}">
                <a16:creationId xmlns:a16="http://schemas.microsoft.com/office/drawing/2014/main" id="{6F50EB81-42BB-B003-660D-64A9D50DE50D}"/>
              </a:ext>
            </a:extLst>
          </p:cNvPr>
          <p:cNvPicPr>
            <a:picLocks noGrp="1" noChangeAspect="1"/>
          </p:cNvPicPr>
          <p:nvPr>
            <p:ph idx="1"/>
          </p:nvPr>
        </p:nvPicPr>
        <p:blipFill>
          <a:blip r:embed="rId2"/>
          <a:stretch>
            <a:fillRect/>
          </a:stretch>
        </p:blipFill>
        <p:spPr>
          <a:xfrm>
            <a:off x="1522414" y="1861485"/>
            <a:ext cx="9140706" cy="4370868"/>
          </a:xfrm>
        </p:spPr>
      </p:pic>
    </p:spTree>
    <p:extLst>
      <p:ext uri="{BB962C8B-B14F-4D97-AF65-F5344CB8AC3E}">
        <p14:creationId xmlns:p14="http://schemas.microsoft.com/office/powerpoint/2010/main" val="97857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61DF-DE7B-641E-8438-68F9A2FA67E4}"/>
              </a:ext>
            </a:extLst>
          </p:cNvPr>
          <p:cNvSpPr>
            <a:spLocks noGrp="1"/>
          </p:cNvSpPr>
          <p:nvPr>
            <p:ph type="title"/>
          </p:nvPr>
        </p:nvSpPr>
        <p:spPr/>
        <p:txBody>
          <a:bodyPr/>
          <a:lstStyle/>
          <a:p>
            <a:r>
              <a:rPr lang="en-US" dirty="0"/>
              <a:t>SSO (single sign on)</a:t>
            </a:r>
          </a:p>
        </p:txBody>
      </p:sp>
      <p:pic>
        <p:nvPicPr>
          <p:cNvPr id="4" name="Picture 4" descr="Diagram, schematic&#10;&#10;Description automatically generated">
            <a:extLst>
              <a:ext uri="{FF2B5EF4-FFF2-40B4-BE49-F238E27FC236}">
                <a16:creationId xmlns:a16="http://schemas.microsoft.com/office/drawing/2014/main" id="{3AF85EC1-BDCC-9781-D958-90769A422EDF}"/>
              </a:ext>
            </a:extLst>
          </p:cNvPr>
          <p:cNvPicPr>
            <a:picLocks noGrp="1" noChangeAspect="1"/>
          </p:cNvPicPr>
          <p:nvPr>
            <p:ph idx="1"/>
          </p:nvPr>
        </p:nvPicPr>
        <p:blipFill>
          <a:blip r:embed="rId2"/>
          <a:stretch>
            <a:fillRect/>
          </a:stretch>
        </p:blipFill>
        <p:spPr>
          <a:xfrm>
            <a:off x="1518687" y="1917312"/>
            <a:ext cx="9129231" cy="4267200"/>
          </a:xfrm>
        </p:spPr>
      </p:pic>
    </p:spTree>
    <p:extLst>
      <p:ext uri="{BB962C8B-B14F-4D97-AF65-F5344CB8AC3E}">
        <p14:creationId xmlns:p14="http://schemas.microsoft.com/office/powerpoint/2010/main" val="327994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C964-E95C-05FB-9097-FE08B4607EE8}"/>
              </a:ext>
            </a:extLst>
          </p:cNvPr>
          <p:cNvSpPr>
            <a:spLocks noGrp="1"/>
          </p:cNvSpPr>
          <p:nvPr>
            <p:ph type="title"/>
          </p:nvPr>
        </p:nvSpPr>
        <p:spPr/>
        <p:txBody>
          <a:bodyPr/>
          <a:lstStyle/>
          <a:p>
            <a:r>
              <a:rPr lang="en-US" dirty="0"/>
              <a:t>Jenkins shared library </a:t>
            </a:r>
          </a:p>
        </p:txBody>
      </p:sp>
      <p:pic>
        <p:nvPicPr>
          <p:cNvPr id="4" name="Picture 4" descr="Diagram&#10;&#10;Description automatically generated">
            <a:extLst>
              <a:ext uri="{FF2B5EF4-FFF2-40B4-BE49-F238E27FC236}">
                <a16:creationId xmlns:a16="http://schemas.microsoft.com/office/drawing/2014/main" id="{3E16397F-75F2-C299-EEA7-36EE6E05A45B}"/>
              </a:ext>
            </a:extLst>
          </p:cNvPr>
          <p:cNvPicPr>
            <a:picLocks noGrp="1" noChangeAspect="1"/>
          </p:cNvPicPr>
          <p:nvPr>
            <p:ph idx="1"/>
          </p:nvPr>
        </p:nvPicPr>
        <p:blipFill>
          <a:blip r:embed="rId2"/>
          <a:stretch>
            <a:fillRect/>
          </a:stretch>
        </p:blipFill>
        <p:spPr>
          <a:xfrm>
            <a:off x="1523791" y="1765512"/>
            <a:ext cx="9141923" cy="4154988"/>
          </a:xfrm>
        </p:spPr>
      </p:pic>
    </p:spTree>
    <p:extLst>
      <p:ext uri="{BB962C8B-B14F-4D97-AF65-F5344CB8AC3E}">
        <p14:creationId xmlns:p14="http://schemas.microsoft.com/office/powerpoint/2010/main" val="29836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7986-9676-D172-DD14-EDF8FDBBF3A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10E1D2C-A8BF-6C91-85FD-5735709A08DB}"/>
              </a:ext>
            </a:extLst>
          </p:cNvPr>
          <p:cNvPicPr>
            <a:picLocks noGrp="1" noChangeAspect="1"/>
          </p:cNvPicPr>
          <p:nvPr>
            <p:ph idx="1"/>
          </p:nvPr>
        </p:nvPicPr>
        <p:blipFill>
          <a:blip r:embed="rId2"/>
          <a:stretch>
            <a:fillRect/>
          </a:stretch>
        </p:blipFill>
        <p:spPr>
          <a:xfrm>
            <a:off x="3352202" y="1985962"/>
            <a:ext cx="5484424" cy="4105275"/>
          </a:xfrm>
        </p:spPr>
      </p:pic>
      <p:pic>
        <p:nvPicPr>
          <p:cNvPr id="5" name="Picture 5">
            <a:extLst>
              <a:ext uri="{FF2B5EF4-FFF2-40B4-BE49-F238E27FC236}">
                <a16:creationId xmlns:a16="http://schemas.microsoft.com/office/drawing/2014/main" id="{4CD7806F-2884-BD19-F155-9876A67A9105}"/>
              </a:ext>
            </a:extLst>
          </p:cNvPr>
          <p:cNvPicPr>
            <a:picLocks noChangeAspect="1"/>
          </p:cNvPicPr>
          <p:nvPr/>
        </p:nvPicPr>
        <p:blipFill>
          <a:blip r:embed="rId3"/>
          <a:stretch>
            <a:fillRect/>
          </a:stretch>
        </p:blipFill>
        <p:spPr>
          <a:xfrm>
            <a:off x="6754305" y="4035008"/>
            <a:ext cx="859740" cy="1307695"/>
          </a:xfrm>
          <a:prstGeom prst="rect">
            <a:avLst/>
          </a:prstGeom>
        </p:spPr>
      </p:pic>
    </p:spTree>
    <p:extLst>
      <p:ext uri="{BB962C8B-B14F-4D97-AF65-F5344CB8AC3E}">
        <p14:creationId xmlns:p14="http://schemas.microsoft.com/office/powerpoint/2010/main" val="415394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A317-C49D-6BD2-D6AB-EC293042FC20}"/>
              </a:ext>
            </a:extLst>
          </p:cNvPr>
          <p:cNvSpPr>
            <a:spLocks noGrp="1"/>
          </p:cNvSpPr>
          <p:nvPr>
            <p:ph type="ctrTitle"/>
          </p:nvPr>
        </p:nvSpPr>
        <p:spPr>
          <a:xfrm>
            <a:off x="1522413" y="1905000"/>
            <a:ext cx="9144000" cy="2667000"/>
          </a:xfrm>
        </p:spPr>
        <p:txBody>
          <a:bodyPr anchor="b">
            <a:normAutofit/>
          </a:bodyPr>
          <a:lstStyle/>
          <a:p>
            <a:r>
              <a:rPr lang="en-US" dirty="0"/>
              <a:t>Q&amp;A</a:t>
            </a:r>
          </a:p>
        </p:txBody>
      </p:sp>
      <p:sp>
        <p:nvSpPr>
          <p:cNvPr id="8" name="Subtitle 2">
            <a:extLst>
              <a:ext uri="{FF2B5EF4-FFF2-40B4-BE49-F238E27FC236}">
                <a16:creationId xmlns:a16="http://schemas.microsoft.com/office/drawing/2014/main" id="{BACE2CE4-0DDB-1FE6-03FC-5AB938B5FBCA}"/>
              </a:ext>
            </a:extLst>
          </p:cNvPr>
          <p:cNvSpPr>
            <a:spLocks noGrp="1"/>
          </p:cNvSpPr>
          <p:nvPr>
            <p:ph type="subTitle" idx="1"/>
          </p:nvPr>
        </p:nvSpPr>
        <p:spPr>
          <a:xfrm>
            <a:off x="1522413" y="5105400"/>
            <a:ext cx="9143999" cy="1066800"/>
          </a:xfrm>
        </p:spPr>
        <p:txBody>
          <a:bodyPr/>
          <a:lstStyle/>
          <a:p>
            <a:endParaRPr lang="en-US"/>
          </a:p>
        </p:txBody>
      </p:sp>
    </p:spTree>
    <p:extLst>
      <p:ext uri="{BB962C8B-B14F-4D97-AF65-F5344CB8AC3E}">
        <p14:creationId xmlns:p14="http://schemas.microsoft.com/office/powerpoint/2010/main" val="40988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3114-40B5-4E00-FBC4-97534545ADE2}"/>
              </a:ext>
            </a:extLst>
          </p:cNvPr>
          <p:cNvSpPr>
            <a:spLocks noGrp="1"/>
          </p:cNvSpPr>
          <p:nvPr>
            <p:ph type="title"/>
          </p:nvPr>
        </p:nvSpPr>
        <p:spPr>
          <a:xfrm>
            <a:off x="1522413" y="1905000"/>
            <a:ext cx="9144000" cy="2667000"/>
          </a:xfrm>
        </p:spPr>
        <p:txBody>
          <a:bodyPr anchor="b">
            <a:normAutofit/>
          </a:bodyPr>
          <a:lstStyle/>
          <a:p>
            <a:r>
              <a:rPr lang="en-US" dirty="0"/>
              <a:t>Thank you</a:t>
            </a:r>
          </a:p>
        </p:txBody>
      </p:sp>
      <p:sp>
        <p:nvSpPr>
          <p:cNvPr id="15" name="Text Placeholder 2">
            <a:extLst>
              <a:ext uri="{FF2B5EF4-FFF2-40B4-BE49-F238E27FC236}">
                <a16:creationId xmlns:a16="http://schemas.microsoft.com/office/drawing/2014/main" id="{05753266-4515-6936-1BF7-38B808640FAA}"/>
              </a:ext>
            </a:extLst>
          </p:cNvPr>
          <p:cNvSpPr>
            <a:spLocks noGrp="1"/>
          </p:cNvSpPr>
          <p:nvPr>
            <p:ph type="body" idx="1"/>
          </p:nvPr>
        </p:nvSpPr>
        <p:spPr>
          <a:xfrm>
            <a:off x="1522413" y="5102525"/>
            <a:ext cx="9143999" cy="1069675"/>
          </a:xfrm>
        </p:spPr>
        <p:txBody>
          <a:bodyPr/>
          <a:lstStyle/>
          <a:p>
            <a:endParaRPr lang="en-US"/>
          </a:p>
        </p:txBody>
      </p:sp>
    </p:spTree>
    <p:extLst>
      <p:ext uri="{BB962C8B-B14F-4D97-AF65-F5344CB8AC3E}">
        <p14:creationId xmlns:p14="http://schemas.microsoft.com/office/powerpoint/2010/main" val="295131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vert="horz" lIns="91440" tIns="45720" rIns="91440" bIns="45720" rtlCol="0" anchor="t">
            <a:normAutofit/>
          </a:bodyPr>
          <a:lstStyle/>
          <a:p>
            <a:pPr>
              <a:spcBef>
                <a:spcPts val="1000"/>
              </a:spcBef>
            </a:pPr>
            <a:r>
              <a:rPr lang="en-US" dirty="0">
                <a:ea typeface="+mn-lt"/>
                <a:cs typeface="+mn-lt"/>
              </a:rPr>
              <a:t>Revision on Lec 2</a:t>
            </a:r>
          </a:p>
          <a:p>
            <a:pPr>
              <a:spcBef>
                <a:spcPts val="1000"/>
              </a:spcBef>
            </a:pPr>
            <a:r>
              <a:rPr lang="en-US" dirty="0">
                <a:ea typeface="+mn-lt"/>
                <a:cs typeface="+mn-lt"/>
              </a:rPr>
              <a:t>Jenkins slave</a:t>
            </a:r>
          </a:p>
          <a:p>
            <a:pPr>
              <a:spcBef>
                <a:spcPts val="1000"/>
              </a:spcBef>
            </a:pPr>
            <a:r>
              <a:rPr lang="en-US" dirty="0">
                <a:ea typeface="+mn-lt"/>
                <a:cs typeface="+mn-lt"/>
              </a:rPr>
              <a:t>Complete </a:t>
            </a:r>
            <a:r>
              <a:rPr lang="en-US" dirty="0" err="1">
                <a:ea typeface="+mn-lt"/>
                <a:cs typeface="+mn-lt"/>
              </a:rPr>
              <a:t>jenkins</a:t>
            </a:r>
            <a:r>
              <a:rPr lang="en-US" dirty="0">
                <a:ea typeface="+mn-lt"/>
                <a:cs typeface="+mn-lt"/>
              </a:rPr>
              <a:t> pipeline project</a:t>
            </a:r>
          </a:p>
          <a:p>
            <a:pPr>
              <a:spcBef>
                <a:spcPts val="1000"/>
              </a:spcBef>
            </a:pPr>
            <a:r>
              <a:rPr lang="en-US" dirty="0">
                <a:ea typeface="+mn-lt"/>
                <a:cs typeface="+mn-lt"/>
              </a:rPr>
              <a:t>Role based authorization, manage users and SSO concept</a:t>
            </a:r>
          </a:p>
          <a:p>
            <a:pPr>
              <a:spcBef>
                <a:spcPts val="1000"/>
              </a:spcBef>
            </a:pPr>
            <a:r>
              <a:rPr lang="en-US" dirty="0">
                <a:ea typeface="+mn-lt"/>
                <a:cs typeface="+mn-lt"/>
              </a:rPr>
              <a:t>Jenkins shared library </a:t>
            </a:r>
          </a:p>
          <a:p>
            <a:pPr>
              <a:spcBef>
                <a:spcPts val="1000"/>
              </a:spcBef>
            </a:pPr>
            <a:endParaRPr lang="en-US" dirty="0">
              <a:ea typeface="+mn-lt"/>
              <a:cs typeface="+mn-lt"/>
            </a:endParaRPr>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7FEA-9125-903C-87CF-2E2583E23ADB}"/>
              </a:ext>
            </a:extLst>
          </p:cNvPr>
          <p:cNvSpPr>
            <a:spLocks noGrp="1"/>
          </p:cNvSpPr>
          <p:nvPr>
            <p:ph type="title"/>
          </p:nvPr>
        </p:nvSpPr>
        <p:spPr/>
        <p:txBody>
          <a:bodyPr/>
          <a:lstStyle/>
          <a:p>
            <a:r>
              <a:rPr lang="en-US" dirty="0"/>
              <a:t>Types of job in </a:t>
            </a:r>
            <a:r>
              <a:rPr lang="en-US" dirty="0" err="1"/>
              <a:t>jenkins</a:t>
            </a:r>
            <a:r>
              <a:rPr lang="en-US" dirty="0"/>
              <a:t> </a:t>
            </a:r>
          </a:p>
        </p:txBody>
      </p:sp>
      <p:pic>
        <p:nvPicPr>
          <p:cNvPr id="4" name="Picture 4" descr="Table&#10;&#10;Description automatically generated">
            <a:extLst>
              <a:ext uri="{FF2B5EF4-FFF2-40B4-BE49-F238E27FC236}">
                <a16:creationId xmlns:a16="http://schemas.microsoft.com/office/drawing/2014/main" id="{B70C2B46-B0E7-64FB-AC94-DA118E932A40}"/>
              </a:ext>
            </a:extLst>
          </p:cNvPr>
          <p:cNvPicPr>
            <a:picLocks noGrp="1" noChangeAspect="1"/>
          </p:cNvPicPr>
          <p:nvPr>
            <p:ph idx="1"/>
          </p:nvPr>
        </p:nvPicPr>
        <p:blipFill>
          <a:blip r:embed="rId2"/>
          <a:stretch>
            <a:fillRect/>
          </a:stretch>
        </p:blipFill>
        <p:spPr>
          <a:xfrm>
            <a:off x="1520934" y="1762581"/>
            <a:ext cx="9143666" cy="4267200"/>
          </a:xfrm>
        </p:spPr>
      </p:pic>
    </p:spTree>
    <p:extLst>
      <p:ext uri="{BB962C8B-B14F-4D97-AF65-F5344CB8AC3E}">
        <p14:creationId xmlns:p14="http://schemas.microsoft.com/office/powerpoint/2010/main" val="377822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FB9A-789D-677E-5F07-2926A2D88C75}"/>
              </a:ext>
            </a:extLst>
          </p:cNvPr>
          <p:cNvSpPr>
            <a:spLocks noGrp="1"/>
          </p:cNvSpPr>
          <p:nvPr>
            <p:ph type="title"/>
          </p:nvPr>
        </p:nvSpPr>
        <p:spPr/>
        <p:txBody>
          <a:bodyPr/>
          <a:lstStyle/>
          <a:p>
            <a:r>
              <a:rPr lang="en-US" dirty="0"/>
              <a:t>General option for jobs</a:t>
            </a:r>
          </a:p>
        </p:txBody>
      </p:sp>
      <p:pic>
        <p:nvPicPr>
          <p:cNvPr id="4" name="Picture 4" descr="Table&#10;&#10;Description automatically generated">
            <a:extLst>
              <a:ext uri="{FF2B5EF4-FFF2-40B4-BE49-F238E27FC236}">
                <a16:creationId xmlns:a16="http://schemas.microsoft.com/office/drawing/2014/main" id="{C75ACA7C-405F-1E92-1BFC-3A6DB0E83F8C}"/>
              </a:ext>
            </a:extLst>
          </p:cNvPr>
          <p:cNvPicPr>
            <a:picLocks noGrp="1" noChangeAspect="1"/>
          </p:cNvPicPr>
          <p:nvPr>
            <p:ph idx="1"/>
          </p:nvPr>
        </p:nvPicPr>
        <p:blipFill>
          <a:blip r:embed="rId2"/>
          <a:stretch>
            <a:fillRect/>
          </a:stretch>
        </p:blipFill>
        <p:spPr>
          <a:xfrm>
            <a:off x="1520893" y="1838310"/>
            <a:ext cx="9128040" cy="4181475"/>
          </a:xfrm>
        </p:spPr>
      </p:pic>
    </p:spTree>
    <p:extLst>
      <p:ext uri="{BB962C8B-B14F-4D97-AF65-F5344CB8AC3E}">
        <p14:creationId xmlns:p14="http://schemas.microsoft.com/office/powerpoint/2010/main" val="272994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vs Jenkins scan  </a:t>
            </a:r>
          </a:p>
        </p:txBody>
      </p:sp>
      <p:pic>
        <p:nvPicPr>
          <p:cNvPr id="5" name="Picture 6" descr="Diagram&#10;&#10;Description automatically generated">
            <a:extLst>
              <a:ext uri="{FF2B5EF4-FFF2-40B4-BE49-F238E27FC236}">
                <a16:creationId xmlns:a16="http://schemas.microsoft.com/office/drawing/2014/main" id="{4C75D00E-1A3B-E6B7-3FF8-A21B9E93D226}"/>
              </a:ext>
            </a:extLst>
          </p:cNvPr>
          <p:cNvPicPr>
            <a:picLocks noGrp="1" noChangeAspect="1"/>
          </p:cNvPicPr>
          <p:nvPr>
            <p:ph idx="1"/>
          </p:nvPr>
        </p:nvPicPr>
        <p:blipFill>
          <a:blip r:embed="rId2"/>
          <a:stretch>
            <a:fillRect/>
          </a:stretch>
        </p:blipFill>
        <p:spPr>
          <a:xfrm>
            <a:off x="1525643" y="1872134"/>
            <a:ext cx="9145199" cy="4267200"/>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3A53-3A93-4AD7-BFAE-9ABAD4DD6AEF}"/>
              </a:ext>
            </a:extLst>
          </p:cNvPr>
          <p:cNvSpPr>
            <a:spLocks noGrp="1"/>
          </p:cNvSpPr>
          <p:nvPr>
            <p:ph type="title"/>
          </p:nvPr>
        </p:nvSpPr>
        <p:spPr/>
        <p:txBody>
          <a:bodyPr/>
          <a:lstStyle/>
          <a:p>
            <a:r>
              <a:rPr lang="en-US" dirty="0"/>
              <a:t>Types of trigger in </a:t>
            </a:r>
            <a:r>
              <a:rPr lang="en-US" dirty="0" err="1"/>
              <a:t>jenkins</a:t>
            </a:r>
            <a:r>
              <a:rPr lang="en-US" dirty="0"/>
              <a:t> </a:t>
            </a:r>
          </a:p>
        </p:txBody>
      </p:sp>
      <p:pic>
        <p:nvPicPr>
          <p:cNvPr id="4" name="Picture 4" descr="Table&#10;&#10;Description automatically generated">
            <a:extLst>
              <a:ext uri="{FF2B5EF4-FFF2-40B4-BE49-F238E27FC236}">
                <a16:creationId xmlns:a16="http://schemas.microsoft.com/office/drawing/2014/main" id="{500B48CE-CCDE-2E38-DB39-58E2EEE4BC6F}"/>
              </a:ext>
            </a:extLst>
          </p:cNvPr>
          <p:cNvPicPr>
            <a:picLocks noGrp="1" noChangeAspect="1"/>
          </p:cNvPicPr>
          <p:nvPr>
            <p:ph idx="1"/>
          </p:nvPr>
        </p:nvPicPr>
        <p:blipFill>
          <a:blip r:embed="rId2"/>
          <a:stretch>
            <a:fillRect/>
          </a:stretch>
        </p:blipFill>
        <p:spPr>
          <a:xfrm>
            <a:off x="1520748" y="1795028"/>
            <a:ext cx="9124496" cy="4267200"/>
          </a:xfrm>
        </p:spPr>
      </p:pic>
    </p:spTree>
    <p:extLst>
      <p:ext uri="{BB962C8B-B14F-4D97-AF65-F5344CB8AC3E}">
        <p14:creationId xmlns:p14="http://schemas.microsoft.com/office/powerpoint/2010/main" val="408485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FEDF-4793-4E4D-00C8-B8B4B1A42369}"/>
              </a:ext>
            </a:extLst>
          </p:cNvPr>
          <p:cNvSpPr>
            <a:spLocks noGrp="1"/>
          </p:cNvSpPr>
          <p:nvPr>
            <p:ph type="title"/>
          </p:nvPr>
        </p:nvSpPr>
        <p:spPr/>
        <p:txBody>
          <a:bodyPr/>
          <a:lstStyle/>
          <a:p>
            <a:r>
              <a:rPr lang="en-US" dirty="0">
                <a:ea typeface="+mj-lt"/>
                <a:cs typeface="+mj-lt"/>
              </a:rPr>
              <a:t>scripted vs declarative pipeline</a:t>
            </a:r>
          </a:p>
        </p:txBody>
      </p:sp>
      <p:sp>
        <p:nvSpPr>
          <p:cNvPr id="3" name="Content Placeholder 2">
            <a:extLst>
              <a:ext uri="{FF2B5EF4-FFF2-40B4-BE49-F238E27FC236}">
                <a16:creationId xmlns:a16="http://schemas.microsoft.com/office/drawing/2014/main" id="{8A04049C-0C39-34C6-C3DD-A4597323EA1D}"/>
              </a:ext>
            </a:extLst>
          </p:cNvPr>
          <p:cNvSpPr>
            <a:spLocks noGrp="1"/>
          </p:cNvSpPr>
          <p:nvPr>
            <p:ph idx="1"/>
          </p:nvPr>
        </p:nvSpPr>
        <p:spPr/>
        <p:txBody>
          <a:bodyPr vert="horz" lIns="91440" tIns="45720" rIns="91440" bIns="45720" rtlCol="0" anchor="t">
            <a:normAutofit/>
          </a:bodyPr>
          <a:lstStyle/>
          <a:p>
            <a:pPr marL="0" indent="0">
              <a:buNone/>
            </a:pPr>
            <a:r>
              <a:rPr lang="en-US" b="1" dirty="0"/>
              <a:t>The same, but different</a:t>
            </a:r>
            <a:endParaRPr lang="en-US" dirty="0"/>
          </a:p>
          <a:p>
            <a:pPr marL="0" indent="0">
              <a:buNone/>
            </a:pPr>
            <a:r>
              <a:rPr lang="en-US" dirty="0">
                <a:ea typeface="+mn-lt"/>
                <a:cs typeface="+mn-lt"/>
              </a:rPr>
              <a:t>Scripted vs. declarative pipelines are different only in their programmatic approach. One uses a declarative programming model, while the other uses an imperative programming model.</a:t>
            </a:r>
            <a:endParaRPr lang="en-US" dirty="0"/>
          </a:p>
          <a:p>
            <a:pPr marL="0" indent="0">
              <a:buNone/>
            </a:pPr>
            <a:r>
              <a:rPr lang="en-US" dirty="0">
                <a:ea typeface="+mn-lt"/>
                <a:cs typeface="+mn-lt"/>
              </a:rPr>
              <a:t>But they both run on the same Jenkins pipeline sub-system. There are no differences in the runtime performance, scalability and problem solvability perspective in the declarative vs. scripted pipeline debate. They only differ in the syntactic approach used to achieve an end goal.</a:t>
            </a:r>
            <a:endParaRPr lang="en-US" dirty="0"/>
          </a:p>
          <a:p>
            <a:endParaRPr lang="en-US" dirty="0"/>
          </a:p>
        </p:txBody>
      </p:sp>
    </p:spTree>
    <p:extLst>
      <p:ext uri="{BB962C8B-B14F-4D97-AF65-F5344CB8AC3E}">
        <p14:creationId xmlns:p14="http://schemas.microsoft.com/office/powerpoint/2010/main" val="249885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2F0F-72E2-6A16-38D2-22C78E353A9C}"/>
              </a:ext>
            </a:extLst>
          </p:cNvPr>
          <p:cNvSpPr>
            <a:spLocks noGrp="1"/>
          </p:cNvSpPr>
          <p:nvPr>
            <p:ph type="title"/>
          </p:nvPr>
        </p:nvSpPr>
        <p:spPr/>
        <p:txBody>
          <a:bodyPr/>
          <a:lstStyle/>
          <a:p>
            <a:r>
              <a:rPr lang="en-US" dirty="0"/>
              <a:t>scripted vs declarative pipeline</a:t>
            </a:r>
            <a:endParaRPr lang="en-US" dirty="0">
              <a:ea typeface="+mj-lt"/>
              <a:cs typeface="+mj-lt"/>
            </a:endParaRPr>
          </a:p>
        </p:txBody>
      </p:sp>
      <p:pic>
        <p:nvPicPr>
          <p:cNvPr id="4" name="Picture 4" descr="Graphical user interface, application&#10;&#10;Description automatically generated">
            <a:extLst>
              <a:ext uri="{FF2B5EF4-FFF2-40B4-BE49-F238E27FC236}">
                <a16:creationId xmlns:a16="http://schemas.microsoft.com/office/drawing/2014/main" id="{0316156E-75B2-A40D-C25E-F72C81C2A80F}"/>
              </a:ext>
            </a:extLst>
          </p:cNvPr>
          <p:cNvPicPr>
            <a:picLocks noGrp="1" noChangeAspect="1"/>
          </p:cNvPicPr>
          <p:nvPr>
            <p:ph idx="1"/>
          </p:nvPr>
        </p:nvPicPr>
        <p:blipFill>
          <a:blip r:embed="rId2"/>
          <a:stretch>
            <a:fillRect/>
          </a:stretch>
        </p:blipFill>
        <p:spPr>
          <a:xfrm>
            <a:off x="1519059" y="1599418"/>
            <a:ext cx="9128345" cy="4780632"/>
          </a:xfrm>
        </p:spPr>
      </p:pic>
    </p:spTree>
    <p:extLst>
      <p:ext uri="{BB962C8B-B14F-4D97-AF65-F5344CB8AC3E}">
        <p14:creationId xmlns:p14="http://schemas.microsoft.com/office/powerpoint/2010/main" val="49916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D845-366A-2760-2C7D-F74E88F1D618}"/>
              </a:ext>
            </a:extLst>
          </p:cNvPr>
          <p:cNvSpPr>
            <a:spLocks noGrp="1"/>
          </p:cNvSpPr>
          <p:nvPr>
            <p:ph type="title"/>
          </p:nvPr>
        </p:nvSpPr>
        <p:spPr/>
        <p:txBody>
          <a:bodyPr/>
          <a:lstStyle/>
          <a:p>
            <a:r>
              <a:rPr lang="en-US" dirty="0"/>
              <a:t>Jenkins slave </a:t>
            </a:r>
          </a:p>
        </p:txBody>
      </p:sp>
      <p:pic>
        <p:nvPicPr>
          <p:cNvPr id="4" name="Picture 4">
            <a:extLst>
              <a:ext uri="{FF2B5EF4-FFF2-40B4-BE49-F238E27FC236}">
                <a16:creationId xmlns:a16="http://schemas.microsoft.com/office/drawing/2014/main" id="{A0B1623E-8C32-459C-553E-FDAF1FFE81E8}"/>
              </a:ext>
            </a:extLst>
          </p:cNvPr>
          <p:cNvPicPr>
            <a:picLocks noGrp="1" noChangeAspect="1"/>
          </p:cNvPicPr>
          <p:nvPr>
            <p:ph idx="1"/>
          </p:nvPr>
        </p:nvPicPr>
        <p:blipFill>
          <a:blip r:embed="rId2"/>
          <a:stretch>
            <a:fillRect/>
          </a:stretch>
        </p:blipFill>
        <p:spPr>
          <a:xfrm>
            <a:off x="1516802" y="1709494"/>
            <a:ext cx="9132356" cy="4267200"/>
          </a:xfrm>
        </p:spPr>
      </p:pic>
    </p:spTree>
    <p:extLst>
      <p:ext uri="{BB962C8B-B14F-4D97-AF65-F5344CB8AC3E}">
        <p14:creationId xmlns:p14="http://schemas.microsoft.com/office/powerpoint/2010/main" val="46149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101</Words>
  <Application>Microsoft Office PowerPoint</Application>
  <PresentationFormat>Custom</PresentationFormat>
  <Paragraphs>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Chalkboard 16x9</vt:lpstr>
      <vt:lpstr>CICD with jenkins day 3</vt:lpstr>
      <vt:lpstr>Agenda</vt:lpstr>
      <vt:lpstr>Types of job in jenkins </vt:lpstr>
      <vt:lpstr>General option for jobs</vt:lpstr>
      <vt:lpstr>Webhook vs Jenkins scan  </vt:lpstr>
      <vt:lpstr>Types of trigger in jenkins </vt:lpstr>
      <vt:lpstr>scripted vs declarative pipeline</vt:lpstr>
      <vt:lpstr>scripted vs declarative pipeline</vt:lpstr>
      <vt:lpstr>Jenkins slave </vt:lpstr>
      <vt:lpstr>Complete jenkins pipeline project</vt:lpstr>
      <vt:lpstr>Role based authorization, manage users and sso concept </vt:lpstr>
      <vt:lpstr>SSO (single sign on)</vt:lpstr>
      <vt:lpstr>Jenkins shared library </vt:lpstr>
      <vt:lpstr>PowerPoint Presentation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141</cp:revision>
  <dcterms:created xsi:type="dcterms:W3CDTF">2023-02-02T09:13:13Z</dcterms:created>
  <dcterms:modified xsi:type="dcterms:W3CDTF">2023-02-02T10:22:30Z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2023-02-02T09:13:31Z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8faf1174-ca2f-4b3e-ba3d-9f3b90ed1a63</vt:lpwstr>
  </property>
  <property fmtid="{D5CDD505-2E9C-101B-9397-08002B2CF9AE}" pid="8" name="MSIP_Label_0359f705-2ba0-454b-9cfc-6ce5bcaac040_ContentBits">
    <vt:lpwstr>2</vt:lpwstr>
  </property>
  <property fmtid="{D5CDD505-2E9C-101B-9397-08002B2CF9AE}" pid="9" name="ClassificationContentMarkingFooterLocations">
    <vt:lpwstr>Chalkboard 16x9:8</vt:lpwstr>
  </property>
  <property fmtid="{D5CDD505-2E9C-101B-9397-08002B2CF9AE}" pid="10" name="ClassificationContentMarkingFooterText">
    <vt:lpwstr>C2 General</vt:lpwstr>
  </property>
</Properties>
</file>