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5341B5-BD38-4364-9843-A6DF08D2CC31}"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3BB14-C2EA-4A4B-8D51-26512A85DD6C}" type="slidenum">
              <a:rPr lang="en-US" smtClean="0"/>
              <a:t>‹#›</a:t>
            </a:fld>
            <a:endParaRPr lang="en-US"/>
          </a:p>
        </p:txBody>
      </p:sp>
    </p:spTree>
    <p:extLst>
      <p:ext uri="{BB962C8B-B14F-4D97-AF65-F5344CB8AC3E}">
        <p14:creationId xmlns:p14="http://schemas.microsoft.com/office/powerpoint/2010/main" val="403735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5341B5-BD38-4364-9843-A6DF08D2CC31}"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3BB14-C2EA-4A4B-8D51-26512A85DD6C}" type="slidenum">
              <a:rPr lang="en-US" smtClean="0"/>
              <a:t>‹#›</a:t>
            </a:fld>
            <a:endParaRPr lang="en-US"/>
          </a:p>
        </p:txBody>
      </p:sp>
    </p:spTree>
    <p:extLst>
      <p:ext uri="{BB962C8B-B14F-4D97-AF65-F5344CB8AC3E}">
        <p14:creationId xmlns:p14="http://schemas.microsoft.com/office/powerpoint/2010/main" val="200539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5341B5-BD38-4364-9843-A6DF08D2CC31}"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3BB14-C2EA-4A4B-8D51-26512A85DD6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3978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5341B5-BD38-4364-9843-A6DF08D2CC31}"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3BB14-C2EA-4A4B-8D51-26512A85DD6C}" type="slidenum">
              <a:rPr lang="en-US" smtClean="0"/>
              <a:t>‹#›</a:t>
            </a:fld>
            <a:endParaRPr lang="en-US"/>
          </a:p>
        </p:txBody>
      </p:sp>
    </p:spTree>
    <p:extLst>
      <p:ext uri="{BB962C8B-B14F-4D97-AF65-F5344CB8AC3E}">
        <p14:creationId xmlns:p14="http://schemas.microsoft.com/office/powerpoint/2010/main" val="2771005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5341B5-BD38-4364-9843-A6DF08D2CC31}"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3BB14-C2EA-4A4B-8D51-26512A85DD6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5439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5341B5-BD38-4364-9843-A6DF08D2CC31}"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3BB14-C2EA-4A4B-8D51-26512A85DD6C}" type="slidenum">
              <a:rPr lang="en-US" smtClean="0"/>
              <a:t>‹#›</a:t>
            </a:fld>
            <a:endParaRPr lang="en-US"/>
          </a:p>
        </p:txBody>
      </p:sp>
    </p:spTree>
    <p:extLst>
      <p:ext uri="{BB962C8B-B14F-4D97-AF65-F5344CB8AC3E}">
        <p14:creationId xmlns:p14="http://schemas.microsoft.com/office/powerpoint/2010/main" val="2577741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5341B5-BD38-4364-9843-A6DF08D2CC31}"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3BB14-C2EA-4A4B-8D51-26512A85DD6C}" type="slidenum">
              <a:rPr lang="en-US" smtClean="0"/>
              <a:t>‹#›</a:t>
            </a:fld>
            <a:endParaRPr lang="en-US"/>
          </a:p>
        </p:txBody>
      </p:sp>
    </p:spTree>
    <p:extLst>
      <p:ext uri="{BB962C8B-B14F-4D97-AF65-F5344CB8AC3E}">
        <p14:creationId xmlns:p14="http://schemas.microsoft.com/office/powerpoint/2010/main" val="2350342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5341B5-BD38-4364-9843-A6DF08D2CC31}"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3BB14-C2EA-4A4B-8D51-26512A85DD6C}" type="slidenum">
              <a:rPr lang="en-US" smtClean="0"/>
              <a:t>‹#›</a:t>
            </a:fld>
            <a:endParaRPr lang="en-US"/>
          </a:p>
        </p:txBody>
      </p:sp>
    </p:spTree>
    <p:extLst>
      <p:ext uri="{BB962C8B-B14F-4D97-AF65-F5344CB8AC3E}">
        <p14:creationId xmlns:p14="http://schemas.microsoft.com/office/powerpoint/2010/main" val="298462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5341B5-BD38-4364-9843-A6DF08D2CC31}"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3BB14-C2EA-4A4B-8D51-26512A85DD6C}" type="slidenum">
              <a:rPr lang="en-US" smtClean="0"/>
              <a:t>‹#›</a:t>
            </a:fld>
            <a:endParaRPr lang="en-US"/>
          </a:p>
        </p:txBody>
      </p:sp>
    </p:spTree>
    <p:extLst>
      <p:ext uri="{BB962C8B-B14F-4D97-AF65-F5344CB8AC3E}">
        <p14:creationId xmlns:p14="http://schemas.microsoft.com/office/powerpoint/2010/main" val="8012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5341B5-BD38-4364-9843-A6DF08D2CC31}"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3BB14-C2EA-4A4B-8D51-26512A85DD6C}" type="slidenum">
              <a:rPr lang="en-US" smtClean="0"/>
              <a:t>‹#›</a:t>
            </a:fld>
            <a:endParaRPr lang="en-US"/>
          </a:p>
        </p:txBody>
      </p:sp>
    </p:spTree>
    <p:extLst>
      <p:ext uri="{BB962C8B-B14F-4D97-AF65-F5344CB8AC3E}">
        <p14:creationId xmlns:p14="http://schemas.microsoft.com/office/powerpoint/2010/main" val="203744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5341B5-BD38-4364-9843-A6DF08D2CC31}"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3BB14-C2EA-4A4B-8D51-26512A85DD6C}" type="slidenum">
              <a:rPr lang="en-US" smtClean="0"/>
              <a:t>‹#›</a:t>
            </a:fld>
            <a:endParaRPr lang="en-US"/>
          </a:p>
        </p:txBody>
      </p:sp>
    </p:spTree>
    <p:extLst>
      <p:ext uri="{BB962C8B-B14F-4D97-AF65-F5344CB8AC3E}">
        <p14:creationId xmlns:p14="http://schemas.microsoft.com/office/powerpoint/2010/main" val="181346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5341B5-BD38-4364-9843-A6DF08D2CC31}" type="datetimeFigureOut">
              <a:rPr lang="en-US" smtClean="0"/>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F3BB14-C2EA-4A4B-8D51-26512A85DD6C}" type="slidenum">
              <a:rPr lang="en-US" smtClean="0"/>
              <a:t>‹#›</a:t>
            </a:fld>
            <a:endParaRPr lang="en-US"/>
          </a:p>
        </p:txBody>
      </p:sp>
    </p:spTree>
    <p:extLst>
      <p:ext uri="{BB962C8B-B14F-4D97-AF65-F5344CB8AC3E}">
        <p14:creationId xmlns:p14="http://schemas.microsoft.com/office/powerpoint/2010/main" val="138094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5341B5-BD38-4364-9843-A6DF08D2CC31}" type="datetimeFigureOut">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F3BB14-C2EA-4A4B-8D51-26512A85DD6C}" type="slidenum">
              <a:rPr lang="en-US" smtClean="0"/>
              <a:t>‹#›</a:t>
            </a:fld>
            <a:endParaRPr lang="en-US"/>
          </a:p>
        </p:txBody>
      </p:sp>
    </p:spTree>
    <p:extLst>
      <p:ext uri="{BB962C8B-B14F-4D97-AF65-F5344CB8AC3E}">
        <p14:creationId xmlns:p14="http://schemas.microsoft.com/office/powerpoint/2010/main" val="317039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341B5-BD38-4364-9843-A6DF08D2CC31}" type="datetimeFigureOut">
              <a:rPr lang="en-US" smtClean="0"/>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F3BB14-C2EA-4A4B-8D51-26512A85DD6C}" type="slidenum">
              <a:rPr lang="en-US" smtClean="0"/>
              <a:t>‹#›</a:t>
            </a:fld>
            <a:endParaRPr lang="en-US"/>
          </a:p>
        </p:txBody>
      </p:sp>
    </p:spTree>
    <p:extLst>
      <p:ext uri="{BB962C8B-B14F-4D97-AF65-F5344CB8AC3E}">
        <p14:creationId xmlns:p14="http://schemas.microsoft.com/office/powerpoint/2010/main" val="1490883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5341B5-BD38-4364-9843-A6DF08D2CC31}"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3BB14-C2EA-4A4B-8D51-26512A85DD6C}" type="slidenum">
              <a:rPr lang="en-US" smtClean="0"/>
              <a:t>‹#›</a:t>
            </a:fld>
            <a:endParaRPr lang="en-US"/>
          </a:p>
        </p:txBody>
      </p:sp>
    </p:spTree>
    <p:extLst>
      <p:ext uri="{BB962C8B-B14F-4D97-AF65-F5344CB8AC3E}">
        <p14:creationId xmlns:p14="http://schemas.microsoft.com/office/powerpoint/2010/main" val="60119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5341B5-BD38-4364-9843-A6DF08D2CC31}"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3BB14-C2EA-4A4B-8D51-26512A85DD6C}" type="slidenum">
              <a:rPr lang="en-US" smtClean="0"/>
              <a:t>‹#›</a:t>
            </a:fld>
            <a:endParaRPr lang="en-US"/>
          </a:p>
        </p:txBody>
      </p:sp>
    </p:spTree>
    <p:extLst>
      <p:ext uri="{BB962C8B-B14F-4D97-AF65-F5344CB8AC3E}">
        <p14:creationId xmlns:p14="http://schemas.microsoft.com/office/powerpoint/2010/main" val="3383860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5341B5-BD38-4364-9843-A6DF08D2CC31}" type="datetimeFigureOut">
              <a:rPr lang="en-US" smtClean="0"/>
              <a:t>2/19/2021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F3BB14-C2EA-4A4B-8D51-26512A85DD6C}" type="slidenum">
              <a:rPr lang="en-US" smtClean="0"/>
              <a:t>‹#›</a:t>
            </a:fld>
            <a:endParaRPr lang="en-US"/>
          </a:p>
        </p:txBody>
      </p:sp>
    </p:spTree>
    <p:extLst>
      <p:ext uri="{BB962C8B-B14F-4D97-AF65-F5344CB8AC3E}">
        <p14:creationId xmlns:p14="http://schemas.microsoft.com/office/powerpoint/2010/main" val="2511054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Neighborhoods_of_Vilniu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4962" y="729760"/>
            <a:ext cx="9001441" cy="1345223"/>
          </a:xfrm>
        </p:spPr>
        <p:txBody>
          <a:bodyPr/>
          <a:lstStyle/>
          <a:p>
            <a:r>
              <a:rPr lang="en-US" sz="4800" b="1" dirty="0"/>
              <a:t>Capstone </a:t>
            </a:r>
            <a:r>
              <a:rPr lang="en-US" sz="4800" b="1" dirty="0" smtClean="0"/>
              <a:t>Project</a:t>
            </a:r>
            <a:br>
              <a:rPr lang="en-US" sz="4800" b="1" dirty="0" smtClean="0"/>
            </a:br>
            <a:endParaRPr lang="en-US" sz="4800" dirty="0"/>
          </a:p>
        </p:txBody>
      </p:sp>
      <p:sp>
        <p:nvSpPr>
          <p:cNvPr id="3" name="Subtitle 2"/>
          <p:cNvSpPr>
            <a:spLocks noGrp="1"/>
          </p:cNvSpPr>
          <p:nvPr>
            <p:ph type="subTitle" idx="1"/>
          </p:nvPr>
        </p:nvSpPr>
        <p:spPr>
          <a:xfrm>
            <a:off x="1659467" y="5189692"/>
            <a:ext cx="7766936" cy="1096899"/>
          </a:xfrm>
        </p:spPr>
        <p:txBody>
          <a:bodyPr/>
          <a:lstStyle/>
          <a:p>
            <a:r>
              <a:rPr lang="en-US" dirty="0" smtClean="0"/>
              <a:t>Author: </a:t>
            </a:r>
            <a:r>
              <a:rPr lang="en-US" dirty="0" err="1" smtClean="0"/>
              <a:t>Sarunas</a:t>
            </a:r>
            <a:r>
              <a:rPr lang="en-US" dirty="0" smtClean="0"/>
              <a:t> </a:t>
            </a:r>
            <a:r>
              <a:rPr lang="en-US" dirty="0" err="1" smtClean="0"/>
              <a:t>Ramanauskas</a:t>
            </a:r>
            <a:endParaRPr lang="en-US" dirty="0"/>
          </a:p>
        </p:txBody>
      </p:sp>
      <p:sp>
        <p:nvSpPr>
          <p:cNvPr id="4" name="Title 1"/>
          <p:cNvSpPr txBox="1">
            <a:spLocks/>
          </p:cNvSpPr>
          <p:nvPr/>
        </p:nvSpPr>
        <p:spPr>
          <a:xfrm>
            <a:off x="424962" y="882162"/>
            <a:ext cx="9001441" cy="332107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
            </a:r>
            <a:br>
              <a:rPr lang="en-US" b="1" dirty="0" smtClean="0"/>
            </a:br>
            <a:endParaRPr lang="en-US" dirty="0"/>
          </a:p>
        </p:txBody>
      </p:sp>
      <p:sp>
        <p:nvSpPr>
          <p:cNvPr id="5" name="Title 1"/>
          <p:cNvSpPr txBox="1">
            <a:spLocks/>
          </p:cNvSpPr>
          <p:nvPr/>
        </p:nvSpPr>
        <p:spPr>
          <a:xfrm>
            <a:off x="577362" y="1414349"/>
            <a:ext cx="9001441" cy="134522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t>The Battle of </a:t>
            </a:r>
            <a:r>
              <a:rPr lang="en-US" sz="4800" b="1" dirty="0" smtClean="0"/>
              <a:t>Neighborhoods</a:t>
            </a:r>
          </a:p>
        </p:txBody>
      </p:sp>
      <p:sp>
        <p:nvSpPr>
          <p:cNvPr id="7" name="Title 1"/>
          <p:cNvSpPr txBox="1">
            <a:spLocks/>
          </p:cNvSpPr>
          <p:nvPr/>
        </p:nvSpPr>
        <p:spPr>
          <a:xfrm>
            <a:off x="577361" y="2629409"/>
            <a:ext cx="9001441" cy="134522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smtClean="0"/>
              <a:t>Vilnius</a:t>
            </a:r>
          </a:p>
        </p:txBody>
      </p:sp>
    </p:spTree>
    <p:extLst>
      <p:ext uri="{BB962C8B-B14F-4D97-AF65-F5344CB8AC3E}">
        <p14:creationId xmlns:p14="http://schemas.microsoft.com/office/powerpoint/2010/main" val="2709690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Using </a:t>
            </a:r>
            <a:r>
              <a:rPr lang="en-US" dirty="0"/>
              <a:t>Foursquare </a:t>
            </a:r>
            <a:r>
              <a:rPr lang="en-US" dirty="0" smtClean="0"/>
              <a:t>API</a:t>
            </a:r>
            <a:r>
              <a:rPr lang="lt-LT" dirty="0" smtClean="0"/>
              <a:t> we get a Venues of each neighborhood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192" y="2160588"/>
            <a:ext cx="7869653" cy="3881437"/>
          </a:xfrm>
        </p:spPr>
      </p:pic>
    </p:spTree>
    <p:extLst>
      <p:ext uri="{BB962C8B-B14F-4D97-AF65-F5344CB8AC3E}">
        <p14:creationId xmlns:p14="http://schemas.microsoft.com/office/powerpoint/2010/main" val="2191849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Using </a:t>
            </a:r>
            <a:r>
              <a:rPr lang="en-US" dirty="0"/>
              <a:t>Foursquare API</a:t>
            </a:r>
            <a:r>
              <a:rPr lang="lt-LT" dirty="0"/>
              <a:t> we get a Venues of each neighborhood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759" y="2160588"/>
            <a:ext cx="5664520" cy="3881437"/>
          </a:xfrm>
        </p:spPr>
      </p:pic>
    </p:spTree>
    <p:extLst>
      <p:ext uri="{BB962C8B-B14F-4D97-AF65-F5344CB8AC3E}">
        <p14:creationId xmlns:p14="http://schemas.microsoft.com/office/powerpoint/2010/main" val="4209099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H</a:t>
            </a:r>
            <a:r>
              <a:rPr lang="en-US" dirty="0" smtClean="0"/>
              <a:t>ow </a:t>
            </a:r>
            <a:r>
              <a:rPr lang="en-US" dirty="0"/>
              <a:t>many venues were returned for each neighborhood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6314" y="2160588"/>
            <a:ext cx="4639410" cy="3881437"/>
          </a:xfrm>
        </p:spPr>
      </p:pic>
    </p:spTree>
    <p:extLst>
      <p:ext uri="{BB962C8B-B14F-4D97-AF65-F5344CB8AC3E}">
        <p14:creationId xmlns:p14="http://schemas.microsoft.com/office/powerpoint/2010/main" val="269294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N</a:t>
            </a:r>
            <a:r>
              <a:rPr lang="en-US" dirty="0" err="1" smtClean="0"/>
              <a:t>eighborhood</a:t>
            </a:r>
            <a:r>
              <a:rPr lang="en-US" dirty="0" smtClean="0"/>
              <a:t> with </a:t>
            </a:r>
            <a:r>
              <a:rPr lang="en-US" dirty="0"/>
              <a:t>the top 5 most common venues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923" y="2160588"/>
            <a:ext cx="6102192" cy="3881437"/>
          </a:xfrm>
        </p:spPr>
      </p:pic>
    </p:spTree>
    <p:extLst>
      <p:ext uri="{BB962C8B-B14F-4D97-AF65-F5344CB8AC3E}">
        <p14:creationId xmlns:p14="http://schemas.microsoft.com/office/powerpoint/2010/main" val="2297175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Making a clusters.</a:t>
            </a:r>
            <a:br>
              <a:rPr lang="lt-LT" dirty="0" smtClean="0"/>
            </a:br>
            <a:r>
              <a:rPr lang="en-US" dirty="0"/>
              <a:t>The Elbow Method showing the optimal k</a:t>
            </a:r>
          </a:p>
        </p:txBody>
      </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336637" y="2160588"/>
            <a:ext cx="7429577" cy="394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732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Making a </a:t>
            </a:r>
            <a:r>
              <a:rPr lang="lt-LT" dirty="0" smtClean="0"/>
              <a:t>clusters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556810"/>
            <a:ext cx="8596312" cy="3088993"/>
          </a:xfrm>
        </p:spPr>
      </p:pic>
    </p:spTree>
    <p:extLst>
      <p:ext uri="{BB962C8B-B14F-4D97-AF65-F5344CB8AC3E}">
        <p14:creationId xmlns:p14="http://schemas.microsoft.com/office/powerpoint/2010/main" val="3471286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Making a clusters.</a:t>
            </a:r>
            <a:br>
              <a:rPr lang="lt-LT" dirty="0" smtClean="0"/>
            </a:br>
            <a:r>
              <a:rPr lang="lt-LT" dirty="0" smtClean="0"/>
              <a:t>Vilnius map with 5 clusters.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730" y="2160588"/>
            <a:ext cx="7812578" cy="3881437"/>
          </a:xfrm>
        </p:spPr>
      </p:pic>
    </p:spTree>
    <p:extLst>
      <p:ext uri="{BB962C8B-B14F-4D97-AF65-F5344CB8AC3E}">
        <p14:creationId xmlns:p14="http://schemas.microsoft.com/office/powerpoint/2010/main" val="3605567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N</a:t>
            </a:r>
            <a:r>
              <a:rPr lang="en-US" dirty="0" smtClean="0"/>
              <a:t>on-specialized </a:t>
            </a:r>
            <a:r>
              <a:rPr lang="en-US" dirty="0"/>
              <a:t>restaurant </a:t>
            </a:r>
            <a:r>
              <a:rPr lang="en-US" dirty="0" smtClean="0"/>
              <a:t>in</a:t>
            </a:r>
            <a:r>
              <a:rPr lang="lt-LT" dirty="0" smtClean="0"/>
              <a:t> Vilnius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5778" y="2160588"/>
            <a:ext cx="4060481" cy="3881437"/>
          </a:xfrm>
        </p:spPr>
      </p:pic>
    </p:spTree>
    <p:extLst>
      <p:ext uri="{BB962C8B-B14F-4D97-AF65-F5344CB8AC3E}">
        <p14:creationId xmlns:p14="http://schemas.microsoft.com/office/powerpoint/2010/main" val="4207105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S</a:t>
            </a:r>
            <a:r>
              <a:rPr lang="en-US" dirty="0" err="1" smtClean="0"/>
              <a:t>pecialty</a:t>
            </a:r>
            <a:r>
              <a:rPr lang="en-US" dirty="0" smtClean="0"/>
              <a:t> </a:t>
            </a:r>
            <a:r>
              <a:rPr lang="en-US" dirty="0"/>
              <a:t>restaurants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1584" y="2160588"/>
            <a:ext cx="4208869" cy="3881437"/>
          </a:xfrm>
        </p:spPr>
      </p:pic>
    </p:spTree>
    <p:extLst>
      <p:ext uri="{BB962C8B-B14F-4D97-AF65-F5344CB8AC3E}">
        <p14:creationId xmlns:p14="http://schemas.microsoft.com/office/powerpoint/2010/main" val="4179658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Types of Restaurants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904" y="2160588"/>
            <a:ext cx="7118230" cy="3881437"/>
          </a:xfrm>
        </p:spPr>
      </p:pic>
    </p:spTree>
    <p:extLst>
      <p:ext uri="{BB962C8B-B14F-4D97-AF65-F5344CB8AC3E}">
        <p14:creationId xmlns:p14="http://schemas.microsoft.com/office/powerpoint/2010/main" val="594218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dirty="0"/>
              <a:t>Vilnius is a capitol of Lithuania. Is a very fast growing city. A new </a:t>
            </a:r>
            <a:r>
              <a:rPr lang="en-US" dirty="0" err="1"/>
              <a:t>invester</a:t>
            </a:r>
            <a:r>
              <a:rPr lang="en-US" dirty="0"/>
              <a:t> would like to open a new restaurant The objective of this project is to use Foursquare location data and regional clustering of venue information to determine what might be the ‘best’ </a:t>
            </a:r>
            <a:r>
              <a:rPr lang="en-US" dirty="0" smtClean="0"/>
              <a:t>neighborhood </a:t>
            </a:r>
            <a:r>
              <a:rPr lang="en-US" dirty="0"/>
              <a:t>in Vilnius to open a restaurant. Through this project, we will find the most suitable location for an entrepreneur to open a new restaurant in Vilnius, Lithuania.</a:t>
            </a:r>
            <a:endParaRPr lang="en-US" dirty="0"/>
          </a:p>
        </p:txBody>
      </p:sp>
    </p:spTree>
    <p:extLst>
      <p:ext uri="{BB962C8B-B14F-4D97-AF65-F5344CB8AC3E}">
        <p14:creationId xmlns:p14="http://schemas.microsoft.com/office/powerpoint/2010/main" val="1897071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N</a:t>
            </a:r>
            <a:r>
              <a:rPr lang="en-US" dirty="0" smtClean="0"/>
              <a:t>umber </a:t>
            </a:r>
            <a:r>
              <a:rPr lang="en-US" dirty="0"/>
              <a:t>of restaurants in the </a:t>
            </a:r>
            <a:r>
              <a:rPr lang="en-US" dirty="0" smtClean="0"/>
              <a:t>neighborhood</a:t>
            </a:r>
            <a:r>
              <a:rPr lang="lt-LT" dirty="0" smtClean="0"/>
              <a: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5117" y="2178173"/>
            <a:ext cx="5441101" cy="3881437"/>
          </a:xfrm>
        </p:spPr>
      </p:pic>
    </p:spTree>
    <p:extLst>
      <p:ext uri="{BB962C8B-B14F-4D97-AF65-F5344CB8AC3E}">
        <p14:creationId xmlns:p14="http://schemas.microsoft.com/office/powerpoint/2010/main" val="31731547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Results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Based on the Data Analysis and Visualization using Cluster, Folium and </a:t>
            </a:r>
            <a:r>
              <a:rPr lang="en-US" dirty="0" err="1"/>
              <a:t>Matplotlib</a:t>
            </a:r>
            <a:r>
              <a:rPr lang="en-US" dirty="0"/>
              <a:t> we have rendered various bar charts and map from which we can come to a better understanding of the interests we had earlier to be discovered which are specified as follows.</a:t>
            </a:r>
            <a:br>
              <a:rPr lang="en-US" dirty="0"/>
            </a:br>
            <a:r>
              <a:rPr lang="en-US" dirty="0"/>
              <a:t>From Clustering we can clearly state:</a:t>
            </a:r>
            <a:br>
              <a:rPr lang="en-US" dirty="0"/>
            </a:br>
            <a:endParaRPr lang="en-US" dirty="0"/>
          </a:p>
          <a:p>
            <a:pPr marL="0" indent="0">
              <a:buNone/>
            </a:pPr>
            <a:r>
              <a:rPr lang="lt-LT" dirty="0" smtClean="0"/>
              <a:t>1. </a:t>
            </a:r>
            <a:r>
              <a:rPr lang="en-US" dirty="0" smtClean="0"/>
              <a:t>The </a:t>
            </a:r>
            <a:r>
              <a:rPr lang="en-US" dirty="0"/>
              <a:t>most common venue in Cluster 3 is Pizza Place.</a:t>
            </a:r>
            <a:br>
              <a:rPr lang="en-US" dirty="0"/>
            </a:br>
            <a:endParaRPr lang="en-US" dirty="0"/>
          </a:p>
          <a:p>
            <a:pPr marL="0" indent="0">
              <a:buNone/>
            </a:pPr>
            <a:r>
              <a:rPr lang="lt-LT" dirty="0" smtClean="0"/>
              <a:t>2. </a:t>
            </a:r>
            <a:r>
              <a:rPr lang="en-US" dirty="0" smtClean="0"/>
              <a:t>In </a:t>
            </a:r>
            <a:r>
              <a:rPr lang="en-US" dirty="0"/>
              <a:t>Clusters 1,2 and 4 we can find only a Chinese Restaurant. So there could be a good place to other </a:t>
            </a:r>
            <a:r>
              <a:rPr lang="en-US" dirty="0" smtClean="0"/>
              <a:t>type </a:t>
            </a:r>
            <a:r>
              <a:rPr lang="en-US" dirty="0"/>
              <a:t>of Restaurant.</a:t>
            </a:r>
            <a:br>
              <a:rPr lang="en-US" dirty="0"/>
            </a:br>
            <a:endParaRPr lang="en-US" dirty="0"/>
          </a:p>
          <a:p>
            <a:pPr marL="0" indent="0">
              <a:buNone/>
            </a:pPr>
            <a:r>
              <a:rPr lang="lt-LT" dirty="0" smtClean="0"/>
              <a:t>3. </a:t>
            </a:r>
            <a:r>
              <a:rPr lang="en-US" dirty="0" smtClean="0"/>
              <a:t>Newcomer </a:t>
            </a:r>
            <a:r>
              <a:rPr lang="en-US" dirty="0"/>
              <a:t>should avoid Cluster 0, because there is a lot of different </a:t>
            </a:r>
            <a:r>
              <a:rPr lang="en-US" dirty="0" err="1"/>
              <a:t>tipes</a:t>
            </a:r>
            <a:r>
              <a:rPr lang="en-US" dirty="0"/>
              <a:t> of Restaurants.</a:t>
            </a:r>
          </a:p>
          <a:p>
            <a:endParaRPr lang="en-US" dirty="0"/>
          </a:p>
        </p:txBody>
      </p:sp>
    </p:spTree>
    <p:extLst>
      <p:ext uri="{BB962C8B-B14F-4D97-AF65-F5344CB8AC3E}">
        <p14:creationId xmlns:p14="http://schemas.microsoft.com/office/powerpoint/2010/main" val="513918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Results</a:t>
            </a:r>
            <a:endParaRPr lang="en-US" dirty="0"/>
          </a:p>
        </p:txBody>
      </p:sp>
      <p:sp>
        <p:nvSpPr>
          <p:cNvPr id="3" name="Content Placeholder 2"/>
          <p:cNvSpPr>
            <a:spLocks noGrp="1"/>
          </p:cNvSpPr>
          <p:nvPr>
            <p:ph idx="1"/>
          </p:nvPr>
        </p:nvSpPr>
        <p:spPr/>
        <p:txBody>
          <a:bodyPr/>
          <a:lstStyle/>
          <a:p>
            <a:pPr marL="0" indent="0">
              <a:buNone/>
            </a:pPr>
            <a:r>
              <a:rPr lang="en-US" dirty="0"/>
              <a:t>Bar charts help us to understand:</a:t>
            </a:r>
          </a:p>
          <a:p>
            <a:pPr marL="0" indent="0">
              <a:buNone/>
            </a:pPr>
            <a:r>
              <a:rPr lang="lt-LT" dirty="0" smtClean="0"/>
              <a:t>1. </a:t>
            </a:r>
            <a:r>
              <a:rPr lang="en-US" dirty="0" smtClean="0"/>
              <a:t>Specialty </a:t>
            </a:r>
            <a:r>
              <a:rPr lang="en-US" dirty="0"/>
              <a:t>restaurants are not very popular in Vilnius.</a:t>
            </a:r>
          </a:p>
          <a:p>
            <a:pPr marL="0" indent="0">
              <a:buNone/>
            </a:pPr>
            <a:r>
              <a:rPr lang="lt-LT" dirty="0" smtClean="0"/>
              <a:t>2. </a:t>
            </a:r>
            <a:r>
              <a:rPr lang="en-US" dirty="0" smtClean="0"/>
              <a:t>If </a:t>
            </a:r>
            <a:r>
              <a:rPr lang="en-US" dirty="0"/>
              <a:t>we planning opening a new Restaurant, we should not focus on Vegetarian, Chinese and Fast Food Restaurant. These types of Restaurant dominance in this city.</a:t>
            </a:r>
          </a:p>
          <a:p>
            <a:pPr marL="0" indent="0">
              <a:buNone/>
            </a:pPr>
            <a:r>
              <a:rPr lang="lt-LT" dirty="0" smtClean="0"/>
              <a:t>3. </a:t>
            </a:r>
            <a:r>
              <a:rPr lang="en-US" dirty="0" smtClean="0"/>
              <a:t>Neighborhood </a:t>
            </a:r>
            <a:r>
              <a:rPr lang="en-US" dirty="0"/>
              <a:t>of </a:t>
            </a:r>
            <a:r>
              <a:rPr lang="en-US" dirty="0" err="1"/>
              <a:t>Rasos</a:t>
            </a:r>
            <a:r>
              <a:rPr lang="en-US" dirty="0"/>
              <a:t>, </a:t>
            </a:r>
            <a:r>
              <a:rPr lang="en-US" dirty="0" err="1"/>
              <a:t>Šnipiškės</a:t>
            </a:r>
            <a:r>
              <a:rPr lang="en-US" dirty="0"/>
              <a:t> and </a:t>
            </a:r>
            <a:r>
              <a:rPr lang="en-US" dirty="0" err="1"/>
              <a:t>Žvėrynas</a:t>
            </a:r>
            <a:r>
              <a:rPr lang="en-US" dirty="0"/>
              <a:t> are leaders comparing with other districts in Restaurant section.</a:t>
            </a:r>
          </a:p>
          <a:p>
            <a:endParaRPr lang="en-US" dirty="0"/>
          </a:p>
        </p:txBody>
      </p:sp>
    </p:spTree>
    <p:extLst>
      <p:ext uri="{BB962C8B-B14F-4D97-AF65-F5344CB8AC3E}">
        <p14:creationId xmlns:p14="http://schemas.microsoft.com/office/powerpoint/2010/main" val="1632129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pPr marL="0" indent="0">
              <a:buNone/>
            </a:pPr>
            <a:r>
              <a:rPr lang="en-US" dirty="0"/>
              <a:t>We could improve our results and conclusions if we knew whether the stakeholder was looking for a place more in the suburbs (where there is less competition) or whether he would look for a place more in the center (more traffic).</a:t>
            </a:r>
          </a:p>
          <a:p>
            <a:pPr marL="0" indent="0">
              <a:buNone/>
            </a:pPr>
            <a:r>
              <a:rPr lang="en-US" dirty="0"/>
              <a:t>For better results we could use the population of each district</a:t>
            </a:r>
            <a:r>
              <a:rPr lang="en-US" dirty="0" smtClean="0"/>
              <a:t>.</a:t>
            </a:r>
            <a:r>
              <a:rPr lang="lt-LT" dirty="0" smtClean="0"/>
              <a:t> </a:t>
            </a:r>
            <a:r>
              <a:rPr lang="en-US" dirty="0"/>
              <a:t>This could help to get an overall picture of how many customers could </a:t>
            </a:r>
            <a:r>
              <a:rPr lang="en-US" dirty="0" smtClean="0"/>
              <a:t>visit</a:t>
            </a:r>
            <a:r>
              <a:rPr lang="lt-LT" dirty="0" smtClean="0"/>
              <a:t>. </a:t>
            </a:r>
            <a:endParaRPr lang="en-US" dirty="0"/>
          </a:p>
        </p:txBody>
      </p:sp>
    </p:spTree>
    <p:extLst>
      <p:ext uri="{BB962C8B-B14F-4D97-AF65-F5344CB8AC3E}">
        <p14:creationId xmlns:p14="http://schemas.microsoft.com/office/powerpoint/2010/main" val="3857954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US" dirty="0"/>
              <a:t>In conclusion, to end off this project, we had an opportunity on a business problem, and it was tackled in a way that it was similar to how a genuine data scientist would do. We utilized numerous Python libraries to fetch the information, control the content and break down and visualize those datasets. We have utilized Foursquare API to investigate the settings in </a:t>
            </a:r>
            <a:r>
              <a:rPr lang="en-US" dirty="0" smtClean="0"/>
              <a:t>neighborhoods </a:t>
            </a:r>
            <a:r>
              <a:rPr lang="en-US" dirty="0"/>
              <a:t>of Vilnius. We also visualized utilizing different plots present in </a:t>
            </a:r>
            <a:r>
              <a:rPr lang="en-US" dirty="0" err="1"/>
              <a:t>seaborn</a:t>
            </a:r>
            <a:r>
              <a:rPr lang="en-US" dirty="0"/>
              <a:t> and </a:t>
            </a:r>
            <a:r>
              <a:rPr lang="en-US" dirty="0" err="1"/>
              <a:t>Matplotlib</a:t>
            </a:r>
            <a:r>
              <a:rPr lang="en-US" dirty="0"/>
              <a:t> libraries. We have used Folium to picture different neighborhoods on a map</a:t>
            </a:r>
            <a:r>
              <a:rPr lang="en-US" dirty="0" smtClean="0"/>
              <a:t>.</a:t>
            </a:r>
            <a:endParaRPr lang="en-US" dirty="0"/>
          </a:p>
          <a:p>
            <a:pPr marL="0" indent="0">
              <a:buNone/>
            </a:pPr>
            <a:r>
              <a:rPr lang="en-US" dirty="0"/>
              <a:t>In general, it could be one of the tools in developing your business. Whether you want to open a restaurant, a hairdresser, a movie theater, a gym or something else.</a:t>
            </a:r>
          </a:p>
        </p:txBody>
      </p:sp>
    </p:spTree>
    <p:extLst>
      <p:ext uri="{BB962C8B-B14F-4D97-AF65-F5344CB8AC3E}">
        <p14:creationId xmlns:p14="http://schemas.microsoft.com/office/powerpoint/2010/main" val="508530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normAutofit lnSpcReduction="10000"/>
          </a:bodyPr>
          <a:lstStyle/>
          <a:p>
            <a:r>
              <a:rPr lang="en-US" dirty="0"/>
              <a:t>Target </a:t>
            </a:r>
            <a:r>
              <a:rPr lang="en-US" dirty="0" smtClean="0"/>
              <a:t>Audience</a:t>
            </a:r>
            <a:endParaRPr lang="en-US" dirty="0"/>
          </a:p>
          <a:p>
            <a:pPr marL="0" indent="0">
              <a:buNone/>
            </a:pPr>
            <a:r>
              <a:rPr lang="en-US" dirty="0"/>
              <a:t>This project is aimed towards Entrepreneurs or Business owners who want to open a new Restaurant or grow their current business. The analysis will provide vital information that can be used by the target audience.</a:t>
            </a:r>
          </a:p>
          <a:p>
            <a:endParaRPr lang="en-US" dirty="0"/>
          </a:p>
          <a:p>
            <a:r>
              <a:rPr lang="en-US" dirty="0"/>
              <a:t>Data </a:t>
            </a:r>
            <a:r>
              <a:rPr lang="en-US" dirty="0" smtClean="0"/>
              <a:t>Overview</a:t>
            </a:r>
            <a:endParaRPr lang="en-US" dirty="0"/>
          </a:p>
          <a:p>
            <a:pPr marL="0" indent="0">
              <a:buNone/>
            </a:pPr>
            <a:r>
              <a:rPr lang="en-US" dirty="0"/>
              <a:t>The data that will be required will be a combination of CSV files that have been prepared for the purposes of the analysis from multiple sources which will provide the list of </a:t>
            </a:r>
            <a:r>
              <a:rPr lang="en-US" dirty="0" smtClean="0"/>
              <a:t>neighborhoods </a:t>
            </a:r>
            <a:r>
              <a:rPr lang="en-US" dirty="0"/>
              <a:t>in Vilnius (https://en.wikipedia.org/wiki/Neighborhoods_of_Vilnius), the Geographical location of the </a:t>
            </a:r>
            <a:r>
              <a:rPr lang="en-US" dirty="0" smtClean="0"/>
              <a:t>neighborhoods </a:t>
            </a:r>
            <a:r>
              <a:rPr lang="en-US" dirty="0"/>
              <a:t>(via Geocoder package) and Venue data pertaining to restaurants (via Foursquare). The Venue data will help find which </a:t>
            </a:r>
            <a:r>
              <a:rPr lang="en-US" dirty="0" smtClean="0"/>
              <a:t>neighborhood </a:t>
            </a:r>
            <a:r>
              <a:rPr lang="en-US" dirty="0"/>
              <a:t>is best suitable to open an restaurant.</a:t>
            </a:r>
          </a:p>
        </p:txBody>
      </p:sp>
    </p:spTree>
    <p:extLst>
      <p:ext uri="{BB962C8B-B14F-4D97-AF65-F5344CB8AC3E}">
        <p14:creationId xmlns:p14="http://schemas.microsoft.com/office/powerpoint/2010/main" val="4054214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Problem</a:t>
            </a:r>
            <a:br>
              <a:rPr lang="en-US" b="1" dirty="0"/>
            </a:br>
            <a:endParaRPr lang="en-US" dirty="0"/>
          </a:p>
        </p:txBody>
      </p:sp>
      <p:sp>
        <p:nvSpPr>
          <p:cNvPr id="3" name="Content Placeholder 2"/>
          <p:cNvSpPr>
            <a:spLocks noGrp="1"/>
          </p:cNvSpPr>
          <p:nvPr>
            <p:ph idx="1"/>
          </p:nvPr>
        </p:nvSpPr>
        <p:spPr/>
        <p:txBody>
          <a:bodyPr/>
          <a:lstStyle/>
          <a:p>
            <a:r>
              <a:rPr lang="en-US" dirty="0"/>
              <a:t>Important questions:</a:t>
            </a:r>
            <a:br>
              <a:rPr lang="en-US" dirty="0"/>
            </a:br>
            <a:endParaRPr lang="en-US" dirty="0"/>
          </a:p>
          <a:p>
            <a:pPr marL="0" indent="0">
              <a:buNone/>
            </a:pPr>
            <a:r>
              <a:rPr lang="en-US" dirty="0"/>
              <a:t>1.Which Neighborhood is good for </a:t>
            </a:r>
            <a:r>
              <a:rPr lang="en-US" dirty="0" smtClean="0"/>
              <a:t>newcomer in Vilnius?</a:t>
            </a:r>
          </a:p>
          <a:p>
            <a:pPr marL="0" indent="0">
              <a:buNone/>
            </a:pPr>
            <a:r>
              <a:rPr lang="en-US" dirty="0"/>
              <a:t/>
            </a:r>
            <a:br>
              <a:rPr lang="en-US" dirty="0"/>
            </a:br>
            <a:r>
              <a:rPr lang="en-US" dirty="0"/>
              <a:t>2.Which type of Restaurants is popular </a:t>
            </a:r>
            <a:r>
              <a:rPr lang="en-US" dirty="0" smtClean="0"/>
              <a:t>in this city and </a:t>
            </a:r>
            <a:r>
              <a:rPr lang="en-US" dirty="0"/>
              <a:t>which not?</a:t>
            </a:r>
          </a:p>
          <a:p>
            <a:endParaRPr lang="en-US" dirty="0"/>
          </a:p>
        </p:txBody>
      </p:sp>
    </p:spTree>
    <p:extLst>
      <p:ext uri="{BB962C8B-B14F-4D97-AF65-F5344CB8AC3E}">
        <p14:creationId xmlns:p14="http://schemas.microsoft.com/office/powerpoint/2010/main" val="745887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77334" y="2160589"/>
            <a:ext cx="9090920" cy="3880773"/>
          </a:xfrm>
        </p:spPr>
        <p:txBody>
          <a:bodyPr>
            <a:normAutofit fontScale="92500" lnSpcReduction="10000"/>
          </a:bodyPr>
          <a:lstStyle/>
          <a:p>
            <a:r>
              <a:rPr lang="en-US" dirty="0"/>
              <a:t>Business </a:t>
            </a:r>
            <a:r>
              <a:rPr lang="en-US" dirty="0" smtClean="0"/>
              <a:t>Understanding</a:t>
            </a:r>
          </a:p>
          <a:p>
            <a:pPr marL="0" indent="0">
              <a:buNone/>
            </a:pPr>
            <a:r>
              <a:rPr lang="en-US" dirty="0"/>
              <a:t>The aim of this project is to find the best neighborhood of Vilnius to open a new restaurant</a:t>
            </a:r>
            <a:r>
              <a:rPr lang="en-US" dirty="0" smtClean="0"/>
              <a:t>.</a:t>
            </a:r>
          </a:p>
          <a:p>
            <a:r>
              <a:rPr lang="en-US" dirty="0"/>
              <a:t>Analytical </a:t>
            </a:r>
            <a:r>
              <a:rPr lang="en-US" dirty="0" smtClean="0"/>
              <a:t>Approach</a:t>
            </a:r>
          </a:p>
          <a:p>
            <a:pPr marL="0" indent="0">
              <a:buNone/>
            </a:pPr>
            <a:r>
              <a:rPr lang="en-US" dirty="0"/>
              <a:t>The total number of neighborhoods in Vilnius are 21 so we need to find a way to cluster them based on their similarities, that are the number and the kind of restaurant.</a:t>
            </a:r>
          </a:p>
          <a:p>
            <a:pPr marL="0" indent="0">
              <a:buNone/>
            </a:pPr>
            <a:r>
              <a:rPr lang="en-US" dirty="0"/>
              <a:t>Briefly, after some steps of Data Cleaning and Data Exploration, I will use a K-Means algorithm to extract the clusters, produce a map and make an argument on the final result.</a:t>
            </a:r>
          </a:p>
          <a:p>
            <a:r>
              <a:rPr lang="en-US" dirty="0"/>
              <a:t>Data </a:t>
            </a:r>
            <a:r>
              <a:rPr lang="en-US" dirty="0" smtClean="0"/>
              <a:t>Exploration</a:t>
            </a:r>
          </a:p>
          <a:p>
            <a:pPr marL="0" indent="0">
              <a:buNone/>
            </a:pPr>
            <a:r>
              <a:rPr lang="en-US" dirty="0"/>
              <a:t>To explore the data, I will use “Folium” a python library that can create interactive leaflet map using coordinate data.</a:t>
            </a:r>
            <a:endParaRPr lang="en-US" dirty="0" smtClean="0"/>
          </a:p>
          <a:p>
            <a:endParaRPr lang="en-US" dirty="0" smtClean="0"/>
          </a:p>
        </p:txBody>
      </p:sp>
    </p:spTree>
    <p:extLst>
      <p:ext uri="{BB962C8B-B14F-4D97-AF65-F5344CB8AC3E}">
        <p14:creationId xmlns:p14="http://schemas.microsoft.com/office/powerpoint/2010/main" val="2464459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r>
              <a:rPr lang="en-US" dirty="0"/>
              <a:t>1. Vilnius Neighborhoods via </a:t>
            </a:r>
            <a:r>
              <a:rPr lang="en-US" dirty="0" smtClean="0"/>
              <a:t>Wikipedia</a:t>
            </a:r>
          </a:p>
          <a:p>
            <a:pPr marL="0" indent="0">
              <a:buNone/>
            </a:pPr>
            <a:r>
              <a:rPr lang="en-US" dirty="0">
                <a:hlinkClick r:id="rId2"/>
              </a:rPr>
              <a:t>https://en.wikipedia.org/wiki/Neighborhoods_of_Vilnius</a:t>
            </a:r>
            <a:endParaRPr lang="en-US" dirty="0"/>
          </a:p>
          <a:p>
            <a:pPr marL="0" indent="0">
              <a:buNone/>
            </a:pPr>
            <a:endParaRPr lang="en-US" dirty="0" smtClean="0"/>
          </a:p>
          <a:p>
            <a:r>
              <a:rPr lang="en-US" dirty="0"/>
              <a:t>2. Geographical Location taken from same page as </a:t>
            </a:r>
            <a:r>
              <a:rPr lang="en-US" dirty="0" smtClean="0"/>
              <a:t>above</a:t>
            </a:r>
          </a:p>
          <a:p>
            <a:endParaRPr lang="en-US" dirty="0" smtClean="0"/>
          </a:p>
          <a:p>
            <a:r>
              <a:rPr lang="en-US" dirty="0"/>
              <a:t>3. Venue Data using </a:t>
            </a:r>
            <a:r>
              <a:rPr lang="en-US" dirty="0" smtClean="0"/>
              <a:t>Foursquare</a:t>
            </a:r>
          </a:p>
          <a:p>
            <a:pPr marL="0" indent="0">
              <a:buNone/>
            </a:pPr>
            <a:endParaRPr lang="en-US" dirty="0"/>
          </a:p>
        </p:txBody>
      </p:sp>
    </p:spTree>
    <p:extLst>
      <p:ext uri="{BB962C8B-B14F-4D97-AF65-F5344CB8AC3E}">
        <p14:creationId xmlns:p14="http://schemas.microsoft.com/office/powerpoint/2010/main" val="326723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ransfer </a:t>
            </a:r>
            <a:r>
              <a:rPr lang="en-US" dirty="0"/>
              <a:t>data from </a:t>
            </a:r>
            <a:r>
              <a:rPr lang="en-US" dirty="0" smtClean="0"/>
              <a:t>Wikipedia </a:t>
            </a:r>
            <a:r>
              <a:rPr lang="en-US" dirty="0"/>
              <a:t>to </a:t>
            </a:r>
            <a:r>
              <a:rPr lang="en-US" dirty="0" smtClean="0"/>
              <a:t>data frame</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580" y="2160588"/>
            <a:ext cx="5416878" cy="3881437"/>
          </a:xfrm>
        </p:spPr>
      </p:pic>
    </p:spTree>
    <p:extLst>
      <p:ext uri="{BB962C8B-B14F-4D97-AF65-F5344CB8AC3E}">
        <p14:creationId xmlns:p14="http://schemas.microsoft.com/office/powerpoint/2010/main" val="741713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cleansing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6961" y="2824778"/>
            <a:ext cx="7278116" cy="2553056"/>
          </a:xfrm>
        </p:spPr>
      </p:pic>
    </p:spTree>
    <p:extLst>
      <p:ext uri="{BB962C8B-B14F-4D97-AF65-F5344CB8AC3E}">
        <p14:creationId xmlns:p14="http://schemas.microsoft.com/office/powerpoint/2010/main" val="1658388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Map</a:t>
            </a:r>
            <a:r>
              <a:rPr lang="en-US" dirty="0" smtClean="0"/>
              <a:t> </a:t>
            </a:r>
            <a:r>
              <a:rPr lang="en-US" dirty="0"/>
              <a:t>of </a:t>
            </a:r>
            <a:r>
              <a:rPr lang="en-US" dirty="0" smtClean="0"/>
              <a:t>Vilnius </a:t>
            </a:r>
            <a:r>
              <a:rPr lang="en-US" dirty="0"/>
              <a:t>with marked neighborhoods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3038841"/>
            <a:ext cx="8596312" cy="2124931"/>
          </a:xfrm>
        </p:spPr>
      </p:pic>
    </p:spTree>
    <p:extLst>
      <p:ext uri="{BB962C8B-B14F-4D97-AF65-F5344CB8AC3E}">
        <p14:creationId xmlns:p14="http://schemas.microsoft.com/office/powerpoint/2010/main" val="2815125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103</TotalTime>
  <Words>770</Words>
  <Application>Microsoft Office PowerPoint</Application>
  <PresentationFormat>Widescreen</PresentationFormat>
  <Paragraphs>62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Capstone Project </vt:lpstr>
      <vt:lpstr>Introduction</vt:lpstr>
      <vt:lpstr>Introduction</vt:lpstr>
      <vt:lpstr>Business Problem </vt:lpstr>
      <vt:lpstr>Methodology</vt:lpstr>
      <vt:lpstr>Data</vt:lpstr>
      <vt:lpstr>Transfer data from Wikipedia to data frame</vt:lpstr>
      <vt:lpstr>Data cleansing</vt:lpstr>
      <vt:lpstr>Map of Vilnius with marked neighborhoods</vt:lpstr>
      <vt:lpstr>Using Foursquare API we get a Venues of each neighborhood</vt:lpstr>
      <vt:lpstr>Using Foursquare API we get a Venues of each neighborhood</vt:lpstr>
      <vt:lpstr>How many venues were returned for each neighborhood</vt:lpstr>
      <vt:lpstr>Neighborhood with the top 5 most common venues</vt:lpstr>
      <vt:lpstr>Making a clusters. The Elbow Method showing the optimal k</vt:lpstr>
      <vt:lpstr>Making a clusters</vt:lpstr>
      <vt:lpstr>Making a clusters. Vilnius map with 5 clusters.</vt:lpstr>
      <vt:lpstr>Non-specialized restaurant in Vilnius</vt:lpstr>
      <vt:lpstr>Specialty restaurants</vt:lpstr>
      <vt:lpstr>Types of Restaurants</vt:lpstr>
      <vt:lpstr>Number of restaurants in the neighborhoods</vt:lpstr>
      <vt:lpstr>Results</vt:lpstr>
      <vt:lpstr>Results</vt:lpstr>
      <vt:lpstr>Discussion</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Sarunas Ramanauskas</dc:creator>
  <cp:lastModifiedBy>Sarunas Ramanauskas</cp:lastModifiedBy>
  <cp:revision>11</cp:revision>
  <dcterms:created xsi:type="dcterms:W3CDTF">2021-02-19T11:39:02Z</dcterms:created>
  <dcterms:modified xsi:type="dcterms:W3CDTF">2021-02-19T13:22:43Z</dcterms:modified>
</cp:coreProperties>
</file>