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4" r:id="rId5"/>
    <p:sldId id="259" r:id="rId6"/>
    <p:sldId id="271" r:id="rId7"/>
    <p:sldId id="260" r:id="rId8"/>
    <p:sldId id="261" r:id="rId9"/>
    <p:sldId id="269" r:id="rId10"/>
    <p:sldId id="263" r:id="rId11"/>
    <p:sldId id="265" r:id="rId12"/>
    <p:sldId id="268" r:id="rId13"/>
    <p:sldId id="267" r:id="rId14"/>
    <p:sldId id="262"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FAA3A-D1CF-47C9-B3C3-DE214B5E56B5}" v="21" dt="2025-07-05T14:21:18.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964"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2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th Adepu" userId="d649aa19b00b49ab" providerId="LiveId" clId="{090FAA3A-D1CF-47C9-B3C3-DE214B5E56B5}"/>
    <pc:docChg chg="undo custSel addSld delSld modSld">
      <pc:chgData name="Sharath Adepu" userId="d649aa19b00b49ab" providerId="LiveId" clId="{090FAA3A-D1CF-47C9-B3C3-DE214B5E56B5}" dt="2025-07-05T14:25:20.625" v="215" actId="1076"/>
      <pc:docMkLst>
        <pc:docMk/>
      </pc:docMkLst>
      <pc:sldChg chg="addSp modSp">
        <pc:chgData name="Sharath Adepu" userId="d649aa19b00b49ab" providerId="LiveId" clId="{090FAA3A-D1CF-47C9-B3C3-DE214B5E56B5}" dt="2025-07-05T14:05:10.661" v="54" actId="931"/>
        <pc:sldMkLst>
          <pc:docMk/>
          <pc:sldMk cId="2706790016" sldId="259"/>
        </pc:sldMkLst>
        <pc:picChg chg="add mod">
          <ac:chgData name="Sharath Adepu" userId="d649aa19b00b49ab" providerId="LiveId" clId="{090FAA3A-D1CF-47C9-B3C3-DE214B5E56B5}" dt="2025-07-05T14:05:10.661" v="54" actId="931"/>
          <ac:picMkLst>
            <pc:docMk/>
            <pc:sldMk cId="2706790016" sldId="259"/>
            <ac:picMk id="4" creationId="{DA9F2F34-3BFE-E03F-0E8E-D770F7A56591}"/>
          </ac:picMkLst>
        </pc:picChg>
      </pc:sldChg>
      <pc:sldChg chg="modSp">
        <pc:chgData name="Sharath Adepu" userId="d649aa19b00b49ab" providerId="LiveId" clId="{090FAA3A-D1CF-47C9-B3C3-DE214B5E56B5}" dt="2025-07-05T14:01:17.437" v="53" actId="1076"/>
        <pc:sldMkLst>
          <pc:docMk/>
          <pc:sldMk cId="3002968868" sldId="261"/>
        </pc:sldMkLst>
        <pc:spChg chg="mod">
          <ac:chgData name="Sharath Adepu" userId="d649aa19b00b49ab" providerId="LiveId" clId="{090FAA3A-D1CF-47C9-B3C3-DE214B5E56B5}" dt="2025-07-05T14:01:17.437" v="53" actId="1076"/>
          <ac:spMkLst>
            <pc:docMk/>
            <pc:sldMk cId="3002968868" sldId="261"/>
            <ac:spMk id="7" creationId="{849619C5-09C6-8265-3A14-72D39D811E98}"/>
          </ac:spMkLst>
        </pc:spChg>
      </pc:sldChg>
      <pc:sldChg chg="addSp delSp modSp new mod">
        <pc:chgData name="Sharath Adepu" userId="d649aa19b00b49ab" providerId="LiveId" clId="{090FAA3A-D1CF-47C9-B3C3-DE214B5E56B5}" dt="2025-07-05T14:25:20.625" v="215" actId="1076"/>
        <pc:sldMkLst>
          <pc:docMk/>
          <pc:sldMk cId="886389047" sldId="270"/>
        </pc:sldMkLst>
        <pc:spChg chg="add mod">
          <ac:chgData name="Sharath Adepu" userId="d649aa19b00b49ab" providerId="LiveId" clId="{090FAA3A-D1CF-47C9-B3C3-DE214B5E56B5}" dt="2025-07-05T14:25:16.560" v="214" actId="1076"/>
          <ac:spMkLst>
            <pc:docMk/>
            <pc:sldMk cId="886389047" sldId="270"/>
            <ac:spMk id="2" creationId="{026DE515-BC54-5EC1-90F0-2292DCA3CE1C}"/>
          </ac:spMkLst>
        </pc:spChg>
        <pc:spChg chg="add del mod">
          <ac:chgData name="Sharath Adepu" userId="d649aa19b00b49ab" providerId="LiveId" clId="{090FAA3A-D1CF-47C9-B3C3-DE214B5E56B5}" dt="2025-07-05T13:56:59.877" v="38"/>
          <ac:spMkLst>
            <pc:docMk/>
            <pc:sldMk cId="886389047" sldId="270"/>
            <ac:spMk id="3" creationId="{B958D2EB-A1CC-03CA-6000-ED05E663DBD7}"/>
          </ac:spMkLst>
        </pc:spChg>
        <pc:spChg chg="add mod">
          <ac:chgData name="Sharath Adepu" userId="d649aa19b00b49ab" providerId="LiveId" clId="{090FAA3A-D1CF-47C9-B3C3-DE214B5E56B5}" dt="2025-07-05T14:11:24.976" v="187" actId="1076"/>
          <ac:spMkLst>
            <pc:docMk/>
            <pc:sldMk cId="886389047" sldId="270"/>
            <ac:spMk id="4" creationId="{80604F07-88FE-72A3-1D94-66387633CF4C}"/>
          </ac:spMkLst>
        </pc:spChg>
        <pc:spChg chg="add mod">
          <ac:chgData name="Sharath Adepu" userId="d649aa19b00b49ab" providerId="LiveId" clId="{090FAA3A-D1CF-47C9-B3C3-DE214B5E56B5}" dt="2025-07-05T14:25:20.625" v="215" actId="1076"/>
          <ac:spMkLst>
            <pc:docMk/>
            <pc:sldMk cId="886389047" sldId="270"/>
            <ac:spMk id="5" creationId="{0F2D80B9-656F-2A42-F1D7-940BAE7A7EB6}"/>
          </ac:spMkLst>
        </pc:spChg>
      </pc:sldChg>
      <pc:sldChg chg="addSp delSp modSp new mod">
        <pc:chgData name="Sharath Adepu" userId="d649aa19b00b49ab" providerId="LiveId" clId="{090FAA3A-D1CF-47C9-B3C3-DE214B5E56B5}" dt="2025-07-05T14:09:57.279" v="172" actId="255"/>
        <pc:sldMkLst>
          <pc:docMk/>
          <pc:sldMk cId="2863963305" sldId="271"/>
        </pc:sldMkLst>
        <pc:spChg chg="add del mod">
          <ac:chgData name="Sharath Adepu" userId="d649aa19b00b49ab" providerId="LiveId" clId="{090FAA3A-D1CF-47C9-B3C3-DE214B5E56B5}" dt="2025-07-05T14:09:25.324" v="168"/>
          <ac:spMkLst>
            <pc:docMk/>
            <pc:sldMk cId="2863963305" sldId="271"/>
            <ac:spMk id="4" creationId="{717C7643-277E-DD1F-A8B5-2017976844EA}"/>
          </ac:spMkLst>
        </pc:spChg>
        <pc:spChg chg="add mod">
          <ac:chgData name="Sharath Adepu" userId="d649aa19b00b49ab" providerId="LiveId" clId="{090FAA3A-D1CF-47C9-B3C3-DE214B5E56B5}" dt="2025-07-05T14:09:57.279" v="172" actId="255"/>
          <ac:spMkLst>
            <pc:docMk/>
            <pc:sldMk cId="2863963305" sldId="271"/>
            <ac:spMk id="5" creationId="{F95708F7-583B-0D55-234E-8149894B152B}"/>
          </ac:spMkLst>
        </pc:spChg>
        <pc:picChg chg="add mod">
          <ac:chgData name="Sharath Adepu" userId="d649aa19b00b49ab" providerId="LiveId" clId="{090FAA3A-D1CF-47C9-B3C3-DE214B5E56B5}" dt="2025-07-05T14:07:56.639" v="66" actId="1076"/>
          <ac:picMkLst>
            <pc:docMk/>
            <pc:sldMk cId="2863963305" sldId="271"/>
            <ac:picMk id="3" creationId="{B11C8DDB-4CE2-4209-93E2-F7CE6E89FE43}"/>
          </ac:picMkLst>
        </pc:picChg>
      </pc:sldChg>
      <pc:sldChg chg="new del">
        <pc:chgData name="Sharath Adepu" userId="d649aa19b00b49ab" providerId="LiveId" clId="{090FAA3A-D1CF-47C9-B3C3-DE214B5E56B5}" dt="2025-07-05T14:05:28.056" v="56" actId="680"/>
        <pc:sldMkLst>
          <pc:docMk/>
          <pc:sldMk cId="4025865742"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harath-1212/Final-Submis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 WASTE GENERATION CLASSIFICATION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7" name="Picture 6">
            <a:extLst>
              <a:ext uri="{FF2B5EF4-FFF2-40B4-BE49-F238E27FC236}">
                <a16:creationId xmlns:a16="http://schemas.microsoft.com/office/drawing/2014/main" id="{783CE872-CEF8-20C9-863B-9D37D29CA727}"/>
              </a:ext>
            </a:extLst>
          </p:cNvPr>
          <p:cNvPicPr>
            <a:picLocks noChangeAspect="1"/>
          </p:cNvPicPr>
          <p:nvPr/>
        </p:nvPicPr>
        <p:blipFill>
          <a:blip r:embed="rId2"/>
          <a:stretch>
            <a:fillRect/>
          </a:stretch>
        </p:blipFill>
        <p:spPr>
          <a:xfrm>
            <a:off x="751840" y="2153920"/>
            <a:ext cx="10688320" cy="4484969"/>
          </a:xfrm>
          <a:prstGeom prst="rect">
            <a:avLst/>
          </a:prstGeom>
        </p:spPr>
      </p:pic>
      <p:sp>
        <p:nvSpPr>
          <p:cNvPr id="8" name="Rectangle 2">
            <a:extLst>
              <a:ext uri="{FF2B5EF4-FFF2-40B4-BE49-F238E27FC236}">
                <a16:creationId xmlns:a16="http://schemas.microsoft.com/office/drawing/2014/main" id="{89BFA7DA-AE65-89B3-48ED-4C54D6B9490F}"/>
              </a:ext>
            </a:extLst>
          </p:cNvPr>
          <p:cNvSpPr>
            <a:spLocks noChangeArrowheads="1"/>
          </p:cNvSpPr>
          <p:nvPr/>
        </p:nvSpPr>
        <p:spPr bwMode="auto">
          <a:xfrm>
            <a:off x="255104" y="1423745"/>
            <a:ext cx="989584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 displays the uploaded e-waste image, predicts its category with confidence, and allows users to flag uncertain results for feedback and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6010A9-33F6-E112-A8C7-92658676092C}"/>
              </a:ext>
            </a:extLst>
          </p:cNvPr>
          <p:cNvSpPr txBox="1"/>
          <p:nvPr/>
        </p:nvSpPr>
        <p:spPr>
          <a:xfrm>
            <a:off x="256540" y="1065014"/>
            <a:ext cx="6101080" cy="369332"/>
          </a:xfrm>
          <a:prstGeom prst="rect">
            <a:avLst/>
          </a:prstGeom>
          <a:noFill/>
        </p:spPr>
        <p:txBody>
          <a:bodyPr wrap="square">
            <a:spAutoFit/>
          </a:bodyPr>
          <a:lstStyle/>
          <a:p>
            <a:r>
              <a:rPr lang="en-US" sz="1800" b="1" dirty="0">
                <a:solidFill>
                  <a:srgbClr val="213163"/>
                </a:solidFill>
              </a:rPr>
              <a:t>Evaluation Metrics</a:t>
            </a:r>
            <a:endParaRPr lang="en-IN" sz="1800" b="1" dirty="0">
              <a:solidFill>
                <a:srgbClr val="213163"/>
              </a:solidFill>
            </a:endParaRPr>
          </a:p>
        </p:txBody>
      </p:sp>
      <p:sp>
        <p:nvSpPr>
          <p:cNvPr id="5" name="TextBox 4">
            <a:extLst>
              <a:ext uri="{FF2B5EF4-FFF2-40B4-BE49-F238E27FC236}">
                <a16:creationId xmlns:a16="http://schemas.microsoft.com/office/drawing/2014/main" id="{3BABE376-47D7-7C39-4A67-E6FF8872251B}"/>
              </a:ext>
            </a:extLst>
          </p:cNvPr>
          <p:cNvSpPr txBox="1"/>
          <p:nvPr/>
        </p:nvSpPr>
        <p:spPr>
          <a:xfrm>
            <a:off x="256540" y="1514210"/>
            <a:ext cx="11061700" cy="124162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The model exhibits excellent generalization, with consistent metrics across all classes, proving its reliability for real-world use.</a:t>
            </a:r>
          </a:p>
          <a:p>
            <a:endParaRPr lang="en-US" dirty="0"/>
          </a:p>
          <a:p>
            <a:endParaRPr lang="en-IN" dirty="0"/>
          </a:p>
        </p:txBody>
      </p:sp>
      <p:sp>
        <p:nvSpPr>
          <p:cNvPr id="6" name="Rectangle 1">
            <a:extLst>
              <a:ext uri="{FF2B5EF4-FFF2-40B4-BE49-F238E27FC236}">
                <a16:creationId xmlns:a16="http://schemas.microsoft.com/office/drawing/2014/main" id="{065762E2-42DB-350C-812C-43B01E527C9D}"/>
              </a:ext>
            </a:extLst>
          </p:cNvPr>
          <p:cNvSpPr>
            <a:spLocks noChangeArrowheads="1"/>
          </p:cNvSpPr>
          <p:nvPr/>
        </p:nvSpPr>
        <p:spPr bwMode="auto">
          <a:xfrm>
            <a:off x="256540" y="2135021"/>
            <a:ext cx="5608320" cy="212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Accuracy: 99.08%</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96%</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Accuracy: 96%</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Loss: 0.1073</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F1-scores: 0.92–1.00 across all classes</a:t>
            </a:r>
          </a:p>
        </p:txBody>
      </p:sp>
      <p:pic>
        <p:nvPicPr>
          <p:cNvPr id="7" name="Picture 6">
            <a:extLst>
              <a:ext uri="{FF2B5EF4-FFF2-40B4-BE49-F238E27FC236}">
                <a16:creationId xmlns:a16="http://schemas.microsoft.com/office/drawing/2014/main" id="{8D6C745D-AC66-8B1C-50CD-FF90DCC83204}"/>
              </a:ext>
            </a:extLst>
          </p:cNvPr>
          <p:cNvPicPr>
            <a:picLocks noChangeAspect="1"/>
          </p:cNvPicPr>
          <p:nvPr/>
        </p:nvPicPr>
        <p:blipFill>
          <a:blip r:embed="rId2"/>
          <a:stretch>
            <a:fillRect/>
          </a:stretch>
        </p:blipFill>
        <p:spPr>
          <a:xfrm>
            <a:off x="4988561" y="2135021"/>
            <a:ext cx="5608319" cy="43799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9234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B0200-DEE3-F325-C19F-8F0DBEF0B53B}"/>
              </a:ext>
            </a:extLst>
          </p:cNvPr>
          <p:cNvSpPr txBox="1"/>
          <p:nvPr/>
        </p:nvSpPr>
        <p:spPr>
          <a:xfrm>
            <a:off x="165100" y="866745"/>
            <a:ext cx="6101080" cy="400110"/>
          </a:xfrm>
          <a:prstGeom prst="rect">
            <a:avLst/>
          </a:prstGeom>
          <a:noFill/>
        </p:spPr>
        <p:txBody>
          <a:bodyPr wrap="square">
            <a:spAutoFit/>
          </a:bodyPr>
          <a:lstStyle/>
          <a:p>
            <a:r>
              <a:rPr lang="en-US" sz="2000" b="1" dirty="0">
                <a:solidFill>
                  <a:srgbClr val="213163"/>
                </a:solidFill>
              </a:rPr>
              <a:t>Model Optimization Results</a:t>
            </a:r>
            <a:endParaRPr lang="en-IN" sz="2000" b="1" dirty="0">
              <a:solidFill>
                <a:srgbClr val="213163"/>
              </a:solidFill>
            </a:endParaRPr>
          </a:p>
        </p:txBody>
      </p:sp>
      <p:pic>
        <p:nvPicPr>
          <p:cNvPr id="4" name="Picture 3">
            <a:extLst>
              <a:ext uri="{FF2B5EF4-FFF2-40B4-BE49-F238E27FC236}">
                <a16:creationId xmlns:a16="http://schemas.microsoft.com/office/drawing/2014/main" id="{EC2869C6-B98C-2BA5-20FF-C715043B00FF}"/>
              </a:ext>
            </a:extLst>
          </p:cNvPr>
          <p:cNvPicPr>
            <a:picLocks noChangeAspect="1"/>
          </p:cNvPicPr>
          <p:nvPr/>
        </p:nvPicPr>
        <p:blipFill>
          <a:blip r:embed="rId2"/>
          <a:stretch>
            <a:fillRect/>
          </a:stretch>
        </p:blipFill>
        <p:spPr>
          <a:xfrm>
            <a:off x="1157223" y="2063847"/>
            <a:ext cx="8486683" cy="4618630"/>
          </a:xfrm>
          <a:prstGeom prst="rect">
            <a:avLst/>
          </a:prstGeom>
        </p:spPr>
      </p:pic>
      <p:sp>
        <p:nvSpPr>
          <p:cNvPr id="5" name="TextBox 4">
            <a:extLst>
              <a:ext uri="{FF2B5EF4-FFF2-40B4-BE49-F238E27FC236}">
                <a16:creationId xmlns:a16="http://schemas.microsoft.com/office/drawing/2014/main" id="{7D0279AE-9385-2206-5FAA-6229349C034A}"/>
              </a:ext>
            </a:extLst>
          </p:cNvPr>
          <p:cNvSpPr txBox="1"/>
          <p:nvPr/>
        </p:nvSpPr>
        <p:spPr>
          <a:xfrm>
            <a:off x="385379" y="1266855"/>
            <a:ext cx="10030372" cy="666977"/>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Comparison of training and validation accuracy and loss between my model and baseline-model, showing slightly better performance by the model trained by me.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9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7F945-FDF4-46F8-8683-4F9A4D30FE26}"/>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Real World Impact</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B8899423-A2C1-8F2A-FF82-94DE6BA0712A}"/>
              </a:ext>
            </a:extLst>
          </p:cNvPr>
          <p:cNvSpPr txBox="1"/>
          <p:nvPr/>
        </p:nvSpPr>
        <p:spPr>
          <a:xfrm>
            <a:off x="406400" y="1534160"/>
            <a:ext cx="10190480" cy="461305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Promotes Sustainable Waste Management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Encourages responsible recycling by automating the identification of electronic waste categories.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Reduces Manual Effort and Human Error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Minimizes the need for labor-intensive and error-prone manual sorting in e-waste facilities.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Accelerates Sorting Efficiency in Recycling Plants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Enables faster and more accurate classification of waste materials at scale.</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Supports Smart City &amp; Clean-Tech Initiatives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Aligns with green technology goals by integrating AI in environmental management systems.</a:t>
            </a:r>
          </a:p>
          <a:p>
            <a:pPr marL="285750" indent="-285750">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Educational Tool for Awareness &amp; Training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Can be used in schools, colleges, or awareness programs to teach e-waste identification and sustainability.</a:t>
            </a:r>
          </a:p>
        </p:txBody>
      </p:sp>
    </p:spTree>
    <p:extLst>
      <p:ext uri="{BB962C8B-B14F-4D97-AF65-F5344CB8AC3E}">
        <p14:creationId xmlns:p14="http://schemas.microsoft.com/office/powerpoint/2010/main" val="418554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E6B45EAF-FF71-FB6C-19FB-BA2D297EBF23}"/>
              </a:ext>
            </a:extLst>
          </p:cNvPr>
          <p:cNvSpPr>
            <a:spLocks noChangeArrowheads="1"/>
          </p:cNvSpPr>
          <p:nvPr/>
        </p:nvSpPr>
        <p:spPr bwMode="auto">
          <a:xfrm>
            <a:off x="304800" y="1388261"/>
            <a:ext cx="11308080"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successfully developed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learning-based image classifier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EfficientNetV2B3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accurate e-waste identification.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achieved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96% 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unseen test data and demonstrated strong generalization across 10 distinct e-waste categories.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user-friendly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app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created for real-time image upload, prediction, and confidence visualization, making the solution practical and accessible.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flagging and feedback system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implemented, allowing continuous data collection for future retraining and accuracy improvements.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shows how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can play a vital role in promoting sustainability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automating recycling processes, and contributing to environmental protection.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further enhancements such as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integration, multi-object detection, or mobile app deployment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solution has strong potential for real-world adoption.</a:t>
            </a:r>
          </a:p>
        </p:txBody>
      </p:sp>
    </p:spTree>
    <p:extLst>
      <p:ext uri="{BB962C8B-B14F-4D97-AF65-F5344CB8AC3E}">
        <p14:creationId xmlns:p14="http://schemas.microsoft.com/office/powerpoint/2010/main" val="151988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E515-BC54-5EC1-90F0-2292DCA3CE1C}"/>
              </a:ext>
            </a:extLst>
          </p:cNvPr>
          <p:cNvSpPr txBox="1"/>
          <p:nvPr/>
        </p:nvSpPr>
        <p:spPr>
          <a:xfrm>
            <a:off x="2960914" y="1461169"/>
            <a:ext cx="6727371" cy="666977"/>
          </a:xfrm>
          <a:prstGeom prst="rect">
            <a:avLst/>
          </a:prstGeom>
          <a:noFill/>
        </p:spPr>
        <p:txBody>
          <a:bodyPr wrap="square" rtlCol="0">
            <a:spAutoFit/>
          </a:bodyPr>
          <a:lstStyle/>
          <a:p>
            <a:r>
              <a:rPr lang="en-IN" dirty="0" err="1"/>
              <a:t>Github</a:t>
            </a:r>
            <a:r>
              <a:rPr lang="en-IN" dirty="0"/>
              <a:t> link : </a:t>
            </a:r>
            <a:r>
              <a:rPr lang="en-IN" dirty="0">
                <a:solidFill>
                  <a:srgbClr val="0000CC"/>
                </a:solidFill>
                <a:hlinkClick r:id="rId2">
                  <a:extLst>
                    <a:ext uri="{A12FA001-AC4F-418D-AE19-62706E023703}">
                      <ahyp:hlinkClr xmlns:ahyp="http://schemas.microsoft.com/office/drawing/2018/hyperlinkcolor" val="tx"/>
                    </a:ext>
                  </a:extLst>
                </a:hlinkClick>
              </a:rPr>
              <a:t>https://github.com/sharath-1212/Final-Submission</a:t>
            </a:r>
            <a:endParaRPr lang="en-IN" dirty="0">
              <a:solidFill>
                <a:srgbClr val="0000CC"/>
              </a:solidFill>
            </a:endParaRPr>
          </a:p>
          <a:p>
            <a:endParaRPr lang="en-IN" dirty="0"/>
          </a:p>
        </p:txBody>
      </p:sp>
      <p:sp>
        <p:nvSpPr>
          <p:cNvPr id="4" name="TextBox 3">
            <a:extLst>
              <a:ext uri="{FF2B5EF4-FFF2-40B4-BE49-F238E27FC236}">
                <a16:creationId xmlns:a16="http://schemas.microsoft.com/office/drawing/2014/main" id="{80604F07-88FE-72A3-1D94-66387633CF4C}"/>
              </a:ext>
            </a:extLst>
          </p:cNvPr>
          <p:cNvSpPr txBox="1"/>
          <p:nvPr/>
        </p:nvSpPr>
        <p:spPr>
          <a:xfrm>
            <a:off x="1807029" y="3009886"/>
            <a:ext cx="9318171" cy="138499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Thank You for Your Time and Attention!</a:t>
            </a:r>
            <a:br>
              <a:rPr lang="en-US" sz="3200" dirty="0">
                <a:latin typeface="Times New Roman" panose="02020603050405020304" pitchFamily="18" charset="0"/>
                <a:cs typeface="Times New Roman" panose="02020603050405020304" pitchFamily="18" charset="0"/>
              </a:rPr>
            </a:br>
            <a:r>
              <a:rPr lang="en-US" sz="3200" i="1" dirty="0">
                <a:latin typeface="Times New Roman" panose="02020603050405020304" pitchFamily="18" charset="0"/>
                <a:cs typeface="Times New Roman" panose="02020603050405020304" pitchFamily="18" charset="0"/>
              </a:rPr>
              <a:t>Feel free to ask questions or share feedback.</a:t>
            </a:r>
            <a:endParaRPr lang="en-IN" sz="32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F2D80B9-656F-2A42-F1D7-940BAE7A7EB6}"/>
              </a:ext>
            </a:extLst>
          </p:cNvPr>
          <p:cNvSpPr txBox="1"/>
          <p:nvPr/>
        </p:nvSpPr>
        <p:spPr>
          <a:xfrm>
            <a:off x="2394857" y="5693228"/>
            <a:ext cx="8384026" cy="400110"/>
          </a:xfrm>
          <a:prstGeom prst="rect">
            <a:avLst/>
          </a:prstGeom>
          <a:noFill/>
        </p:spPr>
        <p:txBody>
          <a:bodyPr wrap="none" rtlCol="0">
            <a:spAutoFit/>
          </a:bodyPr>
          <a:lstStyle/>
          <a:p>
            <a:r>
              <a:rPr lang="en-US" sz="2000" i="1" dirty="0">
                <a:solidFill>
                  <a:srgbClr val="002060"/>
                </a:solidFill>
                <a:latin typeface="Times New Roman" panose="02020603050405020304" pitchFamily="18" charset="0"/>
                <a:cs typeface="Times New Roman" panose="02020603050405020304" pitchFamily="18" charset="0"/>
              </a:rPr>
              <a:t>"</a:t>
            </a:r>
            <a:r>
              <a:rPr lang="en-US" sz="2000" b="1" i="1" dirty="0">
                <a:solidFill>
                  <a:srgbClr val="002060"/>
                </a:solidFill>
                <a:latin typeface="Times New Roman" panose="02020603050405020304" pitchFamily="18" charset="0"/>
                <a:cs typeface="Times New Roman" panose="02020603050405020304" pitchFamily="18" charset="0"/>
              </a:rPr>
              <a:t>Together, let's build smarter and greener solutions for a sustainable future."</a:t>
            </a:r>
            <a:endParaRPr lang="en-IN" sz="2000"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38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Learning Objectives</a:t>
            </a:r>
            <a:endParaRPr lang="en-IN" sz="2000" dirty="0">
              <a:solidFill>
                <a:srgbClr val="213163"/>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D6719079-3C57-D837-507B-3FA2E5D6E0F9}"/>
              </a:ext>
            </a:extLst>
          </p:cNvPr>
          <p:cNvSpPr txBox="1"/>
          <p:nvPr/>
        </p:nvSpPr>
        <p:spPr>
          <a:xfrm>
            <a:off x="335280" y="2153920"/>
            <a:ext cx="6827520" cy="666977"/>
          </a:xfrm>
          <a:prstGeom prst="rect">
            <a:avLst/>
          </a:prstGeom>
          <a:noFill/>
        </p:spPr>
        <p:txBody>
          <a:bodyPr wrap="square" rtlCol="0">
            <a:spAutoFit/>
          </a:bodyPr>
          <a:lstStyle/>
          <a:p>
            <a:endParaRPr lang="en-IN" dirty="0"/>
          </a:p>
          <a:p>
            <a:endParaRPr lang="en-IN" dirty="0"/>
          </a:p>
        </p:txBody>
      </p:sp>
      <p:sp>
        <p:nvSpPr>
          <p:cNvPr id="10" name="Rectangle 2">
            <a:extLst>
              <a:ext uri="{FF2B5EF4-FFF2-40B4-BE49-F238E27FC236}">
                <a16:creationId xmlns:a16="http://schemas.microsoft.com/office/drawing/2014/main" id="{F1C24FC0-F069-39C4-A272-FAD5CA121BAB}"/>
              </a:ext>
            </a:extLst>
          </p:cNvPr>
          <p:cNvSpPr>
            <a:spLocks noChangeArrowheads="1"/>
          </p:cNvSpPr>
          <p:nvPr/>
        </p:nvSpPr>
        <p:spPr bwMode="auto">
          <a:xfrm>
            <a:off x="152400" y="1260703"/>
            <a:ext cx="6432409"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the e-waste problem</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 with image datasets (folder-structured)</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EfficientNetV2B3 with transfer learning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Fine-tune and evaluate a CNN model</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Gradio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F8F4DAD-9853-F4CF-EB4D-C68578F5CBE3}"/>
              </a:ext>
            </a:extLst>
          </p:cNvPr>
          <p:cNvSpPr txBox="1"/>
          <p:nvPr/>
        </p:nvSpPr>
        <p:spPr>
          <a:xfrm>
            <a:off x="191911" y="4149320"/>
            <a:ext cx="6106160" cy="1793824"/>
          </a:xfrm>
          <a:prstGeom prst="rect">
            <a:avLst/>
          </a:prstGeom>
          <a:noFill/>
        </p:spPr>
        <p:txBody>
          <a:bodyPr wrap="square">
            <a:spAutoFit/>
          </a:bodyPr>
          <a:lstStyle/>
          <a:p>
            <a:pPr algn="just">
              <a:lnSpc>
                <a:spcPct val="150000"/>
              </a:lnSpc>
            </a:pPr>
            <a:r>
              <a:rPr lang="en-IN" sz="2000" b="1" dirty="0">
                <a:solidFill>
                  <a:srgbClr val="213163"/>
                </a:solidFill>
                <a:latin typeface="Times New Roman" panose="02020603050405020304" pitchFamily="18" charset="0"/>
                <a:cs typeface="Times New Roman" panose="02020603050405020304" pitchFamily="18" charset="0"/>
              </a:rPr>
              <a:t>Goal</a:t>
            </a:r>
            <a:endParaRPr lang="en-US" sz="2000" b="1"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“To automate e-waste image classification using deep learning and deploy a model that enhances sustainable recycling practices.”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latin typeface="Times New Roman" panose="02020603050405020304" pitchFamily="18" charset="0"/>
                <a:cs typeface="Times New Roman" panose="02020603050405020304" pitchFamily="18" charset="0"/>
              </a:rPr>
              <a:t>T</a:t>
            </a:r>
            <a:r>
              <a:rPr lang="en-IN" sz="2000" b="1" dirty="0" err="1">
                <a:solidFill>
                  <a:srgbClr val="213163"/>
                </a:solidFill>
                <a:latin typeface="Times New Roman" panose="02020603050405020304" pitchFamily="18" charset="0"/>
                <a:cs typeface="Times New Roman" panose="02020603050405020304" pitchFamily="18" charset="0"/>
              </a:rPr>
              <a:t>ools</a:t>
            </a:r>
            <a:r>
              <a:rPr lang="en-IN" sz="2000" b="1" dirty="0">
                <a:solidFill>
                  <a:srgbClr val="213163"/>
                </a:solidFill>
                <a:latin typeface="Times New Roman" panose="02020603050405020304" pitchFamily="18" charset="0"/>
                <a:cs typeface="Times New Roman" panose="02020603050405020304" pitchFamily="18" charset="0"/>
              </a:rPr>
              <a:t> and Technology used </a:t>
            </a:r>
          </a:p>
        </p:txBody>
      </p:sp>
      <p:graphicFrame>
        <p:nvGraphicFramePr>
          <p:cNvPr id="5" name="Table 4">
            <a:extLst>
              <a:ext uri="{FF2B5EF4-FFF2-40B4-BE49-F238E27FC236}">
                <a16:creationId xmlns:a16="http://schemas.microsoft.com/office/drawing/2014/main" id="{BC55EC4C-831F-F853-EE1F-5EFF63FA0315}"/>
              </a:ext>
            </a:extLst>
          </p:cNvPr>
          <p:cNvGraphicFramePr>
            <a:graphicFrameLocks noGrp="1"/>
          </p:cNvGraphicFramePr>
          <p:nvPr>
            <p:extLst>
              <p:ext uri="{D42A27DB-BD31-4B8C-83A1-F6EECF244321}">
                <p14:modId xmlns:p14="http://schemas.microsoft.com/office/powerpoint/2010/main" val="1966416203"/>
              </p:ext>
            </p:extLst>
          </p:nvPr>
        </p:nvGraphicFramePr>
        <p:xfrm>
          <a:off x="243840" y="1605280"/>
          <a:ext cx="11440160" cy="4714240"/>
        </p:xfrm>
        <a:graphic>
          <a:graphicData uri="http://schemas.openxmlformats.org/drawingml/2006/table">
            <a:tbl>
              <a:tblPr firstRow="1" bandRow="1">
                <a:tableStyleId>{5C22544A-7EE6-4342-B048-85BDC9FD1C3A}</a:tableStyleId>
              </a:tblPr>
              <a:tblGrid>
                <a:gridCol w="2715765">
                  <a:extLst>
                    <a:ext uri="{9D8B030D-6E8A-4147-A177-3AD203B41FA5}">
                      <a16:colId xmlns:a16="http://schemas.microsoft.com/office/drawing/2014/main" val="2155758600"/>
                    </a:ext>
                  </a:extLst>
                </a:gridCol>
                <a:gridCol w="8724395">
                  <a:extLst>
                    <a:ext uri="{9D8B030D-6E8A-4147-A177-3AD203B41FA5}">
                      <a16:colId xmlns:a16="http://schemas.microsoft.com/office/drawing/2014/main" val="3846757531"/>
                    </a:ext>
                  </a:extLst>
                </a:gridCol>
              </a:tblGrid>
              <a:tr h="439832">
                <a:tc>
                  <a:txBody>
                    <a:bodyPr/>
                    <a:lstStyle/>
                    <a:p>
                      <a:pPr>
                        <a:buNone/>
                      </a:pPr>
                      <a:r>
                        <a:rPr lang="en-IN" b="1" dirty="0"/>
                        <a:t>Tool / Technology</a:t>
                      </a:r>
                      <a:endParaRPr lang="en-IN" dirty="0"/>
                    </a:p>
                  </a:txBody>
                  <a:tcPr anchor="ctr"/>
                </a:tc>
                <a:tc>
                  <a:txBody>
                    <a:bodyPr/>
                    <a:lstStyle/>
                    <a:p>
                      <a:r>
                        <a:rPr lang="en-IN" dirty="0"/>
                        <a:t>Usage / Description</a:t>
                      </a:r>
                    </a:p>
                  </a:txBody>
                  <a:tcPr/>
                </a:tc>
                <a:extLst>
                  <a:ext uri="{0D108BD9-81ED-4DB2-BD59-A6C34878D82A}">
                    <a16:rowId xmlns:a16="http://schemas.microsoft.com/office/drawing/2014/main" val="3438318115"/>
                  </a:ext>
                </a:extLst>
              </a:tr>
              <a:tr h="900614">
                <a:tc>
                  <a:txBody>
                    <a:bodyPr/>
                    <a:lstStyle/>
                    <a:p>
                      <a:r>
                        <a:rPr lang="en-IN" b="1" dirty="0"/>
                        <a:t>Python 3.x</a:t>
                      </a:r>
                    </a:p>
                  </a:txBody>
                  <a:tcPr/>
                </a:tc>
                <a:tc>
                  <a:txBody>
                    <a:bodyPr/>
                    <a:lstStyle/>
                    <a:p>
                      <a:r>
                        <a:rPr lang="en-US" dirty="0"/>
                        <a:t>Core programming language used for all stages of development including model training.</a:t>
                      </a:r>
                      <a:endParaRPr lang="en-IN" dirty="0"/>
                    </a:p>
                  </a:txBody>
                  <a:tcPr/>
                </a:tc>
                <a:extLst>
                  <a:ext uri="{0D108BD9-81ED-4DB2-BD59-A6C34878D82A}">
                    <a16:rowId xmlns:a16="http://schemas.microsoft.com/office/drawing/2014/main" val="1330019298"/>
                  </a:ext>
                </a:extLst>
              </a:tr>
              <a:tr h="900614">
                <a:tc>
                  <a:txBody>
                    <a:bodyPr/>
                    <a:lstStyle/>
                    <a:p>
                      <a:r>
                        <a:rPr lang="en-IN" b="1" dirty="0"/>
                        <a:t>TensorFlow &amp; </a:t>
                      </a:r>
                      <a:r>
                        <a:rPr lang="en-IN" b="1" dirty="0" err="1"/>
                        <a:t>Keras</a:t>
                      </a:r>
                      <a:endParaRPr lang="en-IN" b="1" dirty="0"/>
                    </a:p>
                  </a:txBody>
                  <a:tcPr/>
                </a:tc>
                <a:tc>
                  <a:txBody>
                    <a:bodyPr/>
                    <a:lstStyle/>
                    <a:p>
                      <a:r>
                        <a:rPr lang="en-US" dirty="0"/>
                        <a:t>Frameworks used to build, fine-tune, and evaluate the deep learning classification model.</a:t>
                      </a:r>
                      <a:endParaRPr lang="en-IN" dirty="0"/>
                    </a:p>
                  </a:txBody>
                  <a:tcPr/>
                </a:tc>
                <a:extLst>
                  <a:ext uri="{0D108BD9-81ED-4DB2-BD59-A6C34878D82A}">
                    <a16:rowId xmlns:a16="http://schemas.microsoft.com/office/drawing/2014/main" val="2878972223"/>
                  </a:ext>
                </a:extLst>
              </a:tr>
              <a:tr h="900614">
                <a:tc>
                  <a:txBody>
                    <a:bodyPr/>
                    <a:lstStyle/>
                    <a:p>
                      <a:pPr>
                        <a:buNone/>
                      </a:pPr>
                      <a:r>
                        <a:rPr lang="en-IN" b="1" dirty="0"/>
                        <a:t>EfficientNetV2B3</a:t>
                      </a:r>
                      <a:endParaRPr lang="en-IN" dirty="0"/>
                    </a:p>
                  </a:txBody>
                  <a:tcPr anchor="ctr"/>
                </a:tc>
                <a:tc>
                  <a:txBody>
                    <a:bodyPr/>
                    <a:lstStyle/>
                    <a:p>
                      <a:pPr>
                        <a:buNone/>
                      </a:pPr>
                      <a:r>
                        <a:rPr lang="en-US" dirty="0"/>
                        <a:t>Pretrained CNN used for transfer learning to extract high-quality features from images.</a:t>
                      </a:r>
                    </a:p>
                  </a:txBody>
                  <a:tcPr anchor="ctr"/>
                </a:tc>
                <a:extLst>
                  <a:ext uri="{0D108BD9-81ED-4DB2-BD59-A6C34878D82A}">
                    <a16:rowId xmlns:a16="http://schemas.microsoft.com/office/drawing/2014/main" val="480508813"/>
                  </a:ext>
                </a:extLst>
              </a:tr>
              <a:tr h="900614">
                <a:tc>
                  <a:txBody>
                    <a:bodyPr/>
                    <a:lstStyle/>
                    <a:p>
                      <a:pPr>
                        <a:buNone/>
                      </a:pPr>
                      <a:r>
                        <a:rPr lang="en-IN" b="1" dirty="0" err="1"/>
                        <a:t>Jupyter</a:t>
                      </a:r>
                      <a:r>
                        <a:rPr lang="en-IN" b="1" dirty="0"/>
                        <a:t> Notebook</a:t>
                      </a:r>
                      <a:endParaRPr lang="en-IN" dirty="0"/>
                    </a:p>
                  </a:txBody>
                  <a:tcPr anchor="ctr"/>
                </a:tc>
                <a:tc>
                  <a:txBody>
                    <a:bodyPr/>
                    <a:lstStyle/>
                    <a:p>
                      <a:pPr>
                        <a:buNone/>
                      </a:pPr>
                      <a:r>
                        <a:rPr lang="en-US" dirty="0"/>
                        <a:t>Development environment for writing, testing, and documenting code interactively.</a:t>
                      </a:r>
                    </a:p>
                  </a:txBody>
                  <a:tcPr anchor="ctr"/>
                </a:tc>
                <a:extLst>
                  <a:ext uri="{0D108BD9-81ED-4DB2-BD59-A6C34878D82A}">
                    <a16:rowId xmlns:a16="http://schemas.microsoft.com/office/drawing/2014/main" val="3145318982"/>
                  </a:ext>
                </a:extLst>
              </a:tr>
              <a:tr h="671952">
                <a:tc>
                  <a:txBody>
                    <a:bodyPr/>
                    <a:lstStyle/>
                    <a:p>
                      <a:pPr>
                        <a:buNone/>
                      </a:pPr>
                      <a:r>
                        <a:rPr lang="en-IN" b="1" dirty="0"/>
                        <a:t>Pillow (PIL)</a:t>
                      </a:r>
                      <a:endParaRPr lang="en-IN" dirty="0"/>
                    </a:p>
                  </a:txBody>
                  <a:tcPr anchor="ctr"/>
                </a:tc>
                <a:tc>
                  <a:txBody>
                    <a:bodyPr/>
                    <a:lstStyle/>
                    <a:p>
                      <a:pPr>
                        <a:buNone/>
                      </a:pPr>
                      <a:r>
                        <a:rPr lang="en-US" dirty="0"/>
                        <a:t>Library for loading and converting image files (e.g., JPEG/PNG to RGB format).</a:t>
                      </a:r>
                    </a:p>
                  </a:txBody>
                  <a:tcPr anchor="ctr"/>
                </a:tc>
                <a:extLst>
                  <a:ext uri="{0D108BD9-81ED-4DB2-BD59-A6C34878D82A}">
                    <a16:rowId xmlns:a16="http://schemas.microsoft.com/office/drawing/2014/main" val="1000543824"/>
                  </a:ext>
                </a:extLst>
              </a:tr>
            </a:tbl>
          </a:graphicData>
        </a:graphic>
      </p:graphicFrame>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A9583-959D-4A49-0744-781929451A4F}"/>
              </a:ext>
            </a:extLst>
          </p:cNvPr>
          <p:cNvSpPr txBox="1"/>
          <p:nvPr/>
        </p:nvSpPr>
        <p:spPr>
          <a:xfrm>
            <a:off x="114300" y="1054854"/>
            <a:ext cx="6101080" cy="400110"/>
          </a:xfrm>
          <a:prstGeom prst="rect">
            <a:avLst/>
          </a:prstGeom>
          <a:noFill/>
        </p:spPr>
        <p:txBody>
          <a:bodyPr wrap="square">
            <a:spAutoFit/>
          </a:bodyPr>
          <a:lstStyle/>
          <a:p>
            <a:r>
              <a:rPr lang="en-US" sz="2000" b="1" dirty="0">
                <a:solidFill>
                  <a:srgbClr val="213163"/>
                </a:solidFill>
                <a:latin typeface="Times New Roman" panose="02020603050405020304" pitchFamily="18" charset="0"/>
                <a:cs typeface="Times New Roman" panose="02020603050405020304" pitchFamily="18" charset="0"/>
              </a:rPr>
              <a:t>T</a:t>
            </a:r>
            <a:r>
              <a:rPr lang="en-IN" sz="2000" b="1" dirty="0" err="1">
                <a:solidFill>
                  <a:srgbClr val="213163"/>
                </a:solidFill>
                <a:latin typeface="Times New Roman" panose="02020603050405020304" pitchFamily="18" charset="0"/>
                <a:cs typeface="Times New Roman" panose="02020603050405020304" pitchFamily="18" charset="0"/>
              </a:rPr>
              <a:t>ools</a:t>
            </a:r>
            <a:r>
              <a:rPr lang="en-IN" sz="2000" b="1" dirty="0">
                <a:solidFill>
                  <a:srgbClr val="213163"/>
                </a:solidFill>
                <a:latin typeface="Times New Roman" panose="02020603050405020304" pitchFamily="18" charset="0"/>
                <a:cs typeface="Times New Roman" panose="02020603050405020304" pitchFamily="18" charset="0"/>
              </a:rPr>
              <a:t> and Technology used </a:t>
            </a:r>
          </a:p>
        </p:txBody>
      </p:sp>
      <p:graphicFrame>
        <p:nvGraphicFramePr>
          <p:cNvPr id="4" name="Table 3">
            <a:extLst>
              <a:ext uri="{FF2B5EF4-FFF2-40B4-BE49-F238E27FC236}">
                <a16:creationId xmlns:a16="http://schemas.microsoft.com/office/drawing/2014/main" id="{35B274DB-D3E0-2BF8-5484-962769C4C8CF}"/>
              </a:ext>
            </a:extLst>
          </p:cNvPr>
          <p:cNvGraphicFramePr>
            <a:graphicFrameLocks noGrp="1"/>
          </p:cNvGraphicFramePr>
          <p:nvPr>
            <p:extLst>
              <p:ext uri="{D42A27DB-BD31-4B8C-83A1-F6EECF244321}">
                <p14:modId xmlns:p14="http://schemas.microsoft.com/office/powerpoint/2010/main" val="2149399328"/>
              </p:ext>
            </p:extLst>
          </p:nvPr>
        </p:nvGraphicFramePr>
        <p:xfrm>
          <a:off x="243840" y="1574800"/>
          <a:ext cx="11450320" cy="4744724"/>
        </p:xfrm>
        <a:graphic>
          <a:graphicData uri="http://schemas.openxmlformats.org/drawingml/2006/table">
            <a:tbl>
              <a:tblPr firstRow="1" bandRow="1">
                <a:tableStyleId>{5C22544A-7EE6-4342-B048-85BDC9FD1C3A}</a:tableStyleId>
              </a:tblPr>
              <a:tblGrid>
                <a:gridCol w="2679212">
                  <a:extLst>
                    <a:ext uri="{9D8B030D-6E8A-4147-A177-3AD203B41FA5}">
                      <a16:colId xmlns:a16="http://schemas.microsoft.com/office/drawing/2014/main" val="1624630354"/>
                    </a:ext>
                  </a:extLst>
                </a:gridCol>
                <a:gridCol w="8771108">
                  <a:extLst>
                    <a:ext uri="{9D8B030D-6E8A-4147-A177-3AD203B41FA5}">
                      <a16:colId xmlns:a16="http://schemas.microsoft.com/office/drawing/2014/main" val="2400523594"/>
                    </a:ext>
                  </a:extLst>
                </a:gridCol>
              </a:tblGrid>
              <a:tr h="484949">
                <a:tc>
                  <a:txBody>
                    <a:bodyPr/>
                    <a:lstStyle/>
                    <a:p>
                      <a:pPr>
                        <a:buNone/>
                      </a:pPr>
                      <a:r>
                        <a:rPr lang="en-IN" b="1" dirty="0"/>
                        <a:t>Tool / Technology</a:t>
                      </a:r>
                      <a:endParaRPr lang="en-IN" dirty="0"/>
                    </a:p>
                  </a:txBody>
                  <a:tcPr anchor="ctr"/>
                </a:tc>
                <a:tc>
                  <a:txBody>
                    <a:bodyPr/>
                    <a:lstStyle/>
                    <a:p>
                      <a:r>
                        <a:rPr lang="en-IN" dirty="0"/>
                        <a:t>Usage / Description</a:t>
                      </a:r>
                    </a:p>
                  </a:txBody>
                  <a:tcPr/>
                </a:tc>
                <a:extLst>
                  <a:ext uri="{0D108BD9-81ED-4DB2-BD59-A6C34878D82A}">
                    <a16:rowId xmlns:a16="http://schemas.microsoft.com/office/drawing/2014/main" val="2736154171"/>
                  </a:ext>
                </a:extLst>
              </a:tr>
              <a:tr h="851955">
                <a:tc>
                  <a:txBody>
                    <a:bodyPr/>
                    <a:lstStyle/>
                    <a:p>
                      <a:pPr>
                        <a:buNone/>
                      </a:pPr>
                      <a:r>
                        <a:rPr lang="en-IN" b="1" dirty="0" err="1"/>
                        <a:t>Gradio</a:t>
                      </a:r>
                      <a:endParaRPr lang="en-IN" dirty="0"/>
                    </a:p>
                  </a:txBody>
                  <a:tcPr anchor="ctr"/>
                </a:tc>
                <a:tc>
                  <a:txBody>
                    <a:bodyPr/>
                    <a:lstStyle/>
                    <a:p>
                      <a:pPr>
                        <a:buNone/>
                      </a:pPr>
                      <a:r>
                        <a:rPr lang="en-US" dirty="0"/>
                        <a:t>Library used to create an interactive model interface during local development.</a:t>
                      </a:r>
                    </a:p>
                  </a:txBody>
                  <a:tcPr anchor="ctr"/>
                </a:tc>
                <a:extLst>
                  <a:ext uri="{0D108BD9-81ED-4DB2-BD59-A6C34878D82A}">
                    <a16:rowId xmlns:a16="http://schemas.microsoft.com/office/drawing/2014/main" val="1803944534"/>
                  </a:ext>
                </a:extLst>
              </a:tr>
              <a:tr h="851955">
                <a:tc>
                  <a:txBody>
                    <a:bodyPr/>
                    <a:lstStyle/>
                    <a:p>
                      <a:pPr>
                        <a:buNone/>
                      </a:pPr>
                      <a:r>
                        <a:rPr lang="en-IN" b="1" dirty="0" err="1"/>
                        <a:t>Streamlit</a:t>
                      </a:r>
                      <a:endParaRPr lang="en-IN" dirty="0"/>
                    </a:p>
                  </a:txBody>
                  <a:tcPr anchor="ctr"/>
                </a:tc>
                <a:tc>
                  <a:txBody>
                    <a:bodyPr/>
                    <a:lstStyle/>
                    <a:p>
                      <a:pPr>
                        <a:buNone/>
                      </a:pPr>
                      <a:r>
                        <a:rPr lang="en-US" dirty="0"/>
                        <a:t>Web framework used to deploy the model as a real-time classification web application.</a:t>
                      </a:r>
                    </a:p>
                  </a:txBody>
                  <a:tcPr anchor="ctr"/>
                </a:tc>
                <a:extLst>
                  <a:ext uri="{0D108BD9-81ED-4DB2-BD59-A6C34878D82A}">
                    <a16:rowId xmlns:a16="http://schemas.microsoft.com/office/drawing/2014/main" val="3430268020"/>
                  </a:ext>
                </a:extLst>
              </a:tr>
              <a:tr h="851955">
                <a:tc>
                  <a:txBody>
                    <a:bodyPr/>
                    <a:lstStyle/>
                    <a:p>
                      <a:pPr>
                        <a:buNone/>
                      </a:pPr>
                      <a:r>
                        <a:rPr lang="en-IN" b="1" dirty="0"/>
                        <a:t>NumPy</a:t>
                      </a:r>
                      <a:endParaRPr lang="en-IN" dirty="0"/>
                    </a:p>
                  </a:txBody>
                  <a:tcPr anchor="ctr"/>
                </a:tc>
                <a:tc>
                  <a:txBody>
                    <a:bodyPr/>
                    <a:lstStyle/>
                    <a:p>
                      <a:pPr>
                        <a:buNone/>
                      </a:pPr>
                      <a:r>
                        <a:rPr lang="en-US" dirty="0"/>
                        <a:t>Used for numerical operations on image arrays before feeding them into the model.</a:t>
                      </a:r>
                    </a:p>
                  </a:txBody>
                  <a:tcPr anchor="ctr"/>
                </a:tc>
                <a:extLst>
                  <a:ext uri="{0D108BD9-81ED-4DB2-BD59-A6C34878D82A}">
                    <a16:rowId xmlns:a16="http://schemas.microsoft.com/office/drawing/2014/main" val="640492644"/>
                  </a:ext>
                </a:extLst>
              </a:tr>
              <a:tr h="851955">
                <a:tc>
                  <a:txBody>
                    <a:bodyPr/>
                    <a:lstStyle/>
                    <a:p>
                      <a:pPr>
                        <a:buNone/>
                      </a:pPr>
                      <a:r>
                        <a:rPr lang="en-IN" b="1" dirty="0"/>
                        <a:t>CSV (Logging)</a:t>
                      </a:r>
                      <a:endParaRPr lang="en-IN" dirty="0"/>
                    </a:p>
                  </a:txBody>
                  <a:tcPr anchor="ctr"/>
                </a:tc>
                <a:tc>
                  <a:txBody>
                    <a:bodyPr/>
                    <a:lstStyle/>
                    <a:p>
                      <a:pPr>
                        <a:buNone/>
                      </a:pPr>
                      <a:r>
                        <a:rPr lang="en-US" dirty="0"/>
                        <a:t>Used to store metadata of flagged images (e.g., prediction result, time, filename).</a:t>
                      </a:r>
                    </a:p>
                  </a:txBody>
                  <a:tcPr anchor="ctr"/>
                </a:tc>
                <a:extLst>
                  <a:ext uri="{0D108BD9-81ED-4DB2-BD59-A6C34878D82A}">
                    <a16:rowId xmlns:a16="http://schemas.microsoft.com/office/drawing/2014/main" val="1479745132"/>
                  </a:ext>
                </a:extLst>
              </a:tr>
              <a:tr h="851955">
                <a:tc>
                  <a:txBody>
                    <a:bodyPr/>
                    <a:lstStyle/>
                    <a:p>
                      <a:pPr>
                        <a:buNone/>
                      </a:pPr>
                      <a:r>
                        <a:rPr lang="en-IN" b="1" dirty="0"/>
                        <a:t>Matplotlib </a:t>
                      </a:r>
                      <a:endParaRPr lang="en-IN" dirty="0"/>
                    </a:p>
                  </a:txBody>
                  <a:tcPr anchor="ctr"/>
                </a:tc>
                <a:tc>
                  <a:txBody>
                    <a:bodyPr/>
                    <a:lstStyle/>
                    <a:p>
                      <a:pPr>
                        <a:buNone/>
                      </a:pPr>
                      <a:r>
                        <a:rPr lang="en-US" dirty="0"/>
                        <a:t>Used for plotting graphs like accuracy/loss during model evaluation and debugging.</a:t>
                      </a:r>
                    </a:p>
                  </a:txBody>
                  <a:tcPr anchor="ctr"/>
                </a:tc>
                <a:extLst>
                  <a:ext uri="{0D108BD9-81ED-4DB2-BD59-A6C34878D82A}">
                    <a16:rowId xmlns:a16="http://schemas.microsoft.com/office/drawing/2014/main" val="1856737262"/>
                  </a:ext>
                </a:extLst>
              </a:tr>
            </a:tbl>
          </a:graphicData>
        </a:graphic>
      </p:graphicFrame>
    </p:spTree>
    <p:extLst>
      <p:ext uri="{BB962C8B-B14F-4D97-AF65-F5344CB8AC3E}">
        <p14:creationId xmlns:p14="http://schemas.microsoft.com/office/powerpoint/2010/main" val="302844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Rectangle 4">
            <a:extLst>
              <a:ext uri="{FF2B5EF4-FFF2-40B4-BE49-F238E27FC236}">
                <a16:creationId xmlns:a16="http://schemas.microsoft.com/office/drawing/2014/main" id="{5DB26195-7F89-5251-97B5-17B0AD1C95C1}"/>
              </a:ext>
            </a:extLst>
          </p:cNvPr>
          <p:cNvSpPr>
            <a:spLocks noChangeArrowheads="1"/>
          </p:cNvSpPr>
          <p:nvPr/>
        </p:nvSpPr>
        <p:spPr bwMode="auto">
          <a:xfrm>
            <a:off x="184766" y="1414766"/>
            <a:ext cx="11822467" cy="388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Collection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Gathered ~3000 labeled e-waste images across 10 categories from a public Kaggle dataset.</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Resized, normalized, and augmented images for improved model performance and generalization.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Building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Applied transfer learning using EfficientNetV2B3 with a custom classification head.</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Strategy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Fine-tuned the model with dropout and early stopping to prevent overfitting.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Assessed the model using accuracy, loss, confusion matrix, and classification metrics.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Built a real-time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app for image upload, prediction, and result display.</a:t>
            </a:r>
          </a:p>
          <a:p>
            <a:pPr marL="285750" lvl="0" indent="-285750" eaLnBrk="0" fontAlgn="base" hangingPunct="0">
              <a:lnSpc>
                <a:spcPct val="200000"/>
              </a:lnSpc>
              <a:spcBef>
                <a:spcPct val="0"/>
              </a:spcBef>
              <a:spcAft>
                <a:spcPct val="0"/>
              </a:spcAft>
              <a:buClrTx/>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User Interaction Features </a:t>
            </a:r>
            <a:r>
              <a:rPr lang="en-IN" sz="1800" dirty="0">
                <a:latin typeface="Times New Roman" panose="02020603050405020304" pitchFamily="18" charset="0"/>
                <a:cs typeface="Times New Roman" panose="02020603050405020304" pitchFamily="18" charset="0"/>
              </a:rPr>
              <a:t>–  Logged flagged images with confidence &amp; </a:t>
            </a:r>
            <a:r>
              <a:rPr lang="en-IN" sz="1800" dirty="0" err="1">
                <a:latin typeface="Times New Roman" panose="02020603050405020304" pitchFamily="18" charset="0"/>
                <a:cs typeface="Times New Roman" panose="02020603050405020304" pitchFamily="18" charset="0"/>
              </a:rPr>
              <a:t>timestamo</a:t>
            </a:r>
            <a:r>
              <a:rPr lang="en-IN" sz="1800" dirty="0">
                <a:latin typeface="Times New Roman" panose="02020603050405020304" pitchFamily="18" charset="0"/>
                <a:cs typeface="Times New Roman" panose="02020603050405020304" pitchFamily="18" charset="0"/>
              </a:rPr>
              <a:t> in .csv for feedback loop.</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1C8DDB-4CE2-4209-93E2-F7CE6E89FE43}"/>
              </a:ext>
            </a:extLst>
          </p:cNvPr>
          <p:cNvPicPr>
            <a:picLocks noChangeAspect="1"/>
          </p:cNvPicPr>
          <p:nvPr/>
        </p:nvPicPr>
        <p:blipFill>
          <a:blip r:embed="rId2">
            <a:duotone>
              <a:prstClr val="black"/>
              <a:schemeClr val="accent1">
                <a:tint val="45000"/>
                <a:satMod val="400000"/>
              </a:schemeClr>
            </a:duotone>
          </a:blip>
          <a:stretch>
            <a:fillRect/>
          </a:stretch>
        </p:blipFill>
        <p:spPr>
          <a:xfrm>
            <a:off x="97146" y="1395663"/>
            <a:ext cx="11827638" cy="5390147"/>
          </a:xfrm>
          <a:prstGeom prst="rect">
            <a:avLst/>
          </a:prstGeom>
        </p:spPr>
      </p:pic>
      <p:sp>
        <p:nvSpPr>
          <p:cNvPr id="5" name="TextBox 4">
            <a:extLst>
              <a:ext uri="{FF2B5EF4-FFF2-40B4-BE49-F238E27FC236}">
                <a16:creationId xmlns:a16="http://schemas.microsoft.com/office/drawing/2014/main" id="{F95708F7-583B-0D55-234E-8149894B152B}"/>
              </a:ext>
            </a:extLst>
          </p:cNvPr>
          <p:cNvSpPr txBox="1"/>
          <p:nvPr/>
        </p:nvSpPr>
        <p:spPr>
          <a:xfrm>
            <a:off x="97146" y="892628"/>
            <a:ext cx="2097049" cy="461665"/>
          </a:xfrm>
          <a:prstGeom prst="rect">
            <a:avLst/>
          </a:prstGeom>
          <a:noFill/>
        </p:spPr>
        <p:txBody>
          <a:bodyPr wrap="none" rtlCol="0">
            <a:spAutoFit/>
          </a:bodyPr>
          <a:lstStyle/>
          <a:p>
            <a:r>
              <a:rPr lang="en-US" sz="2400" b="1" dirty="0">
                <a:solidFill>
                  <a:srgbClr val="213163"/>
                </a:solidFill>
              </a:rPr>
              <a:t>Methodology</a:t>
            </a:r>
            <a:endParaRPr lang="en-IN" sz="2400" dirty="0"/>
          </a:p>
        </p:txBody>
      </p:sp>
    </p:spTree>
    <p:extLst>
      <p:ext uri="{BB962C8B-B14F-4D97-AF65-F5344CB8AC3E}">
        <p14:creationId xmlns:p14="http://schemas.microsoft.com/office/powerpoint/2010/main" val="286396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3A884AC-8647-CA72-B943-7E365AA42253}"/>
              </a:ext>
            </a:extLst>
          </p:cNvPr>
          <p:cNvSpPr txBox="1"/>
          <p:nvPr/>
        </p:nvSpPr>
        <p:spPr>
          <a:xfrm>
            <a:off x="255104" y="1807640"/>
            <a:ext cx="10279380" cy="262687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Electronic waste (e-waste) is a rapidly growing global concern for both environmental and public health. Discarded electronic devices contain both valuable resources and hazardous substances, leading to contamination and health risks if improperly processed. Manual classification for recycling is labor-intensive, prone to errors, and inefficient.</a:t>
            </a:r>
            <a:r>
              <a:rPr lang="en-US" dirty="0"/>
              <a:t> </a:t>
            </a:r>
            <a:r>
              <a:rPr lang="en-US" dirty="0">
                <a:latin typeface="Times New Roman" panose="02020603050405020304" pitchFamily="18" charset="0"/>
                <a:cs typeface="Times New Roman" panose="02020603050405020304" pitchFamily="18" charset="0"/>
              </a:rPr>
              <a:t>This project aims to establish an automated e-waste classification system using artificial intelligence and machine learning, enabling accurate and rapid identification to streamline recycling and promote sustainable waste management.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CFD133FD-2D8F-9BD7-5FAC-17FCF14DCA3C}"/>
              </a:ext>
            </a:extLst>
          </p:cNvPr>
          <p:cNvSpPr txBox="1"/>
          <p:nvPr/>
        </p:nvSpPr>
        <p:spPr>
          <a:xfrm>
            <a:off x="255104" y="1583908"/>
            <a:ext cx="10604500" cy="6669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Developed and deployed a high-accuracy image classification model using EfficientNetV2B3 with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enabling real-time e-waste prediction, user interaction, and feedback logging for smarter recycling.</a:t>
            </a:r>
          </a:p>
        </p:txBody>
      </p:sp>
      <p:sp>
        <p:nvSpPr>
          <p:cNvPr id="7" name="Rectangle 3">
            <a:extLst>
              <a:ext uri="{FF2B5EF4-FFF2-40B4-BE49-F238E27FC236}">
                <a16:creationId xmlns:a16="http://schemas.microsoft.com/office/drawing/2014/main" id="{849619C5-09C6-8265-3A14-72D39D811E98}"/>
              </a:ext>
            </a:extLst>
          </p:cNvPr>
          <p:cNvSpPr>
            <a:spLocks noChangeArrowheads="1"/>
          </p:cNvSpPr>
          <p:nvPr/>
        </p:nvSpPr>
        <p:spPr bwMode="auto">
          <a:xfrm>
            <a:off x="255104" y="2523028"/>
            <a:ext cx="107684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Architecture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EfficientNetV2B3 with transfer learning to classify e-waste images into 10 categories.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&amp; Optimization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data augmentation, dropout, and early stopping to improve accuracy and prevent overfitting.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 Performance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Achieved 96% test accuracy with strong precision and F1-scores across all classes.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Web Deployment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an interactive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 that predicts e-waste categories from uploaded images instantly.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&amp; Logging System</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Integrated a flagging feature that logs low-confidence predictions for model improvement.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&amp; Usability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Lightweight solution suitable for deployment in recycling centers or educational platforms.</a:t>
            </a:r>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9AFAF-10D8-BBF5-51D5-1EF11A85FB28}"/>
              </a:ext>
            </a:extLst>
          </p:cNvPr>
          <p:cNvSpPr txBox="1"/>
          <p:nvPr/>
        </p:nvSpPr>
        <p:spPr>
          <a:xfrm>
            <a:off x="287020" y="912614"/>
            <a:ext cx="6101080"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FE64EAC6-8608-C9C0-5BB7-B5DBBA618E19}"/>
              </a:ext>
            </a:extLst>
          </p:cNvPr>
          <p:cNvPicPr>
            <a:picLocks noChangeAspect="1"/>
          </p:cNvPicPr>
          <p:nvPr/>
        </p:nvPicPr>
        <p:blipFill>
          <a:blip r:embed="rId2"/>
          <a:stretch>
            <a:fillRect/>
          </a:stretch>
        </p:blipFill>
        <p:spPr>
          <a:xfrm>
            <a:off x="848360" y="1987427"/>
            <a:ext cx="10495280" cy="4780630"/>
          </a:xfrm>
          <a:prstGeom prst="rect">
            <a:avLst/>
          </a:prstGeom>
        </p:spPr>
      </p:pic>
      <p:sp>
        <p:nvSpPr>
          <p:cNvPr id="6" name="TextBox 5">
            <a:extLst>
              <a:ext uri="{FF2B5EF4-FFF2-40B4-BE49-F238E27FC236}">
                <a16:creationId xmlns:a16="http://schemas.microsoft.com/office/drawing/2014/main" id="{A63AA7E7-041F-87FC-0803-4DAFCA08223D}"/>
              </a:ext>
            </a:extLst>
          </p:cNvPr>
          <p:cNvSpPr txBox="1"/>
          <p:nvPr/>
        </p:nvSpPr>
        <p:spPr>
          <a:xfrm>
            <a:off x="287020" y="1239171"/>
            <a:ext cx="10360660"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interface provides an intuitive platform for users to upload e-waste images and receive real-time classification results with confidence scores.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847422"/>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200</TotalTime>
  <Words>1007</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Sharath Adepu</cp:lastModifiedBy>
  <cp:revision>5</cp:revision>
  <dcterms:created xsi:type="dcterms:W3CDTF">2024-12-31T09:40:01Z</dcterms:created>
  <dcterms:modified xsi:type="dcterms:W3CDTF">2025-07-05T14:25:28Z</dcterms:modified>
</cp:coreProperties>
</file>