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2"/>
  </p:notesMasterIdLst>
  <p:sldIdLst>
    <p:sldId id="256" r:id="rId3"/>
    <p:sldId id="326" r:id="rId4"/>
    <p:sldId id="287" r:id="rId5"/>
    <p:sldId id="331" r:id="rId6"/>
    <p:sldId id="310" r:id="rId7"/>
    <p:sldId id="319" r:id="rId8"/>
    <p:sldId id="320" r:id="rId9"/>
    <p:sldId id="321" r:id="rId10"/>
    <p:sldId id="322" r:id="rId11"/>
    <p:sldId id="323" r:id="rId12"/>
    <p:sldId id="332" r:id="rId13"/>
    <p:sldId id="324" r:id="rId14"/>
    <p:sldId id="325" r:id="rId15"/>
    <p:sldId id="330" r:id="rId16"/>
    <p:sldId id="327" r:id="rId17"/>
    <p:sldId id="328" r:id="rId18"/>
    <p:sldId id="329" r:id="rId19"/>
    <p:sldId id="270" r:id="rId20"/>
    <p:sldId id="318" r:id="rId21"/>
  </p:sldIdLst>
  <p:sldSz cx="9144000" cy="5143500" type="screen16x9"/>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3F3F3"/>
    <a:srgbClr val="EA7D3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103" d="100"/>
          <a:sy n="103" d="100"/>
        </p:scale>
        <p:origin x="1013" y="96"/>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1089626606"/>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3269953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3332708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79937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123101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262870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262870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pPr algn="ctr"/>
            <a:fld id="{4EC7E01F-DC75-4521-90AE-3546F579C646}" type="datetime8">
              <a:rPr lang="en-US" smtClean="0"/>
              <a:pPr algn="ctr"/>
              <a:t>12/21/2023 2:10 PM</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FDAC3-8510-4A81-B5EA-EADCAA67075E}" type="datetime8">
              <a:rPr lang="en-US" smtClean="0">
                <a:solidFill>
                  <a:schemeClr val="tx2"/>
                </a:solidFill>
              </a:rPr>
              <a:pPr/>
              <a:t>12/21/2023 2:10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5562600" cy="41374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4686302"/>
            <a:ext cx="2209800" cy="273844"/>
          </a:xfrm>
        </p:spPr>
        <p:txBody>
          <a:bodyPr/>
          <a:lstStyle/>
          <a:p>
            <a:fld id="{CB6F3AA5-0D1A-4836-B9A9-3DFF578591BB}" type="datetime8">
              <a:rPr lang="en-US" smtClean="0">
                <a:solidFill>
                  <a:schemeClr val="tx2"/>
                </a:solidFill>
              </a:rPr>
              <a:pPr/>
              <a:t>12/21/2023 2:10 PM</a:t>
            </a:fld>
            <a:endParaRPr lang="en-US" dirty="0"/>
          </a:p>
        </p:txBody>
      </p:sp>
      <p:sp>
        <p:nvSpPr>
          <p:cNvPr id="5" name="Footer Placeholder 4"/>
          <p:cNvSpPr>
            <a:spLocks noGrp="1"/>
          </p:cNvSpPr>
          <p:nvPr>
            <p:ph type="ftr" sz="quarter" idx="11"/>
          </p:nvPr>
        </p:nvSpPr>
        <p:spPr>
          <a:xfrm>
            <a:off x="457202" y="4686156"/>
            <a:ext cx="5573483" cy="273844"/>
          </a:xfrm>
        </p:spPr>
        <p:txBody>
          <a:bodyPr/>
          <a:lstStyle/>
          <a:p>
            <a:endParaRPr lang="en-US" dirty="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6056313" y="77787"/>
            <a:ext cx="40005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8D3A10E-1222-4D2B-AD1C-A7628460CA79}" type="datetime8">
              <a:rPr lang="en-US" smtClean="0"/>
              <a:pPr/>
              <a:t>12/21/2023 2:10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200150"/>
            <a:ext cx="8153400" cy="3371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918D609A-CFD9-4FBF-888C-B7E6C05CA85D}" type="datetime8">
              <a:rPr lang="en-US" smtClean="0"/>
              <a:pPr/>
              <a:t>12/21/2023 2:10 PM</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192175"/>
            <a:ext cx="38862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62797290-3E5F-4041-97AC-2AA7B70FABAC}" type="datetime8">
              <a:rPr lang="en-US" smtClean="0"/>
              <a:pPr/>
              <a:t>12/21/2023 2:10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1828800"/>
            <a:ext cx="3886200" cy="2686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70BF8B1-6C76-441D-83FB-42A95DE4B6D2}" type="datetime8">
              <a:rPr lang="en-US" smtClean="0"/>
              <a:pPr/>
              <a:t>12/21/2023 2:10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A50DA-AF81-41C3-9358-7B8B12921A43}" type="datetime8">
              <a:rPr lang="en-US" smtClean="0"/>
              <a:pPr/>
              <a:t>12/21/2023 2:10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02EF5-003E-45BA-908B-ADDCC373B72A}" type="datetime8">
              <a:rPr lang="en-US" smtClean="0"/>
              <a:pPr/>
              <a:t>12/21/2023 2:10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D95E2D7-19E0-43DF-9B49-8BC9D15D144A}" type="datetime8">
              <a:rPr lang="en-US" smtClean="0"/>
              <a:pPr/>
              <a:t>12/21/2023 2:10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C392C5A6-78FF-4180-81D1-56A1158A2CA1}" type="datetime8">
              <a:rPr lang="en-US" smtClean="0"/>
              <a:pPr/>
              <a:t>12/21/2023 2:10 PM</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lstStyle>
          <a:p>
            <a:fld id="{DC8FB424-1CF3-421F-8939-BDA40A9268F3}" type="datetime8">
              <a:rPr lang="en-US" smtClean="0">
                <a:solidFill>
                  <a:schemeClr val="tx2"/>
                </a:solidFill>
              </a:rPr>
              <a:pPr/>
              <a:t>12/21/2023 2:10 PM</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slow">
    <p:wipe/>
  </p:transition>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techtarget.com/whatis/definition/LinkedIn" TargetMode="External"/><Relationship Id="rId5" Type="http://schemas.openxmlformats.org/officeDocument/2006/relationships/hyperlink" Target="https://prepinsta.com/best-website-for-placement-preparation/#:~:text=IndiaBIX%20is%20a%20popular%20website,General%20Knowledge%2C%20Puzzles%2C%20etc"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play.google.com/console/signup"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114300"/>
            <a:ext cx="8458200"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chemeClr val="tx1"/>
                </a:solidFill>
                <a:latin typeface="Constantia" pitchFamily="18" charset="0"/>
              </a:rPr>
              <a:t>CAREER CRAFTER</a:t>
            </a:r>
          </a:p>
        </p:txBody>
      </p:sp>
      <p:sp>
        <p:nvSpPr>
          <p:cNvPr id="13" name="Rectangle 12"/>
          <p:cNvSpPr/>
          <p:nvPr/>
        </p:nvSpPr>
        <p:spPr>
          <a:xfrm>
            <a:off x="4548692" y="3194959"/>
            <a:ext cx="4496400" cy="1323439"/>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000" b="1" dirty="0">
                <a:solidFill>
                  <a:srgbClr val="F3F3F3"/>
                </a:solidFill>
              </a:rPr>
              <a:t>Faculty Mentors</a:t>
            </a:r>
          </a:p>
          <a:p>
            <a:r>
              <a:rPr lang="en-US" sz="2000" b="1" dirty="0">
                <a:solidFill>
                  <a:srgbClr val="FFFF00"/>
                </a:solidFill>
              </a:rPr>
              <a:t>1. </a:t>
            </a:r>
            <a:r>
              <a:rPr lang="en-US" sz="2000" b="1" dirty="0" err="1">
                <a:solidFill>
                  <a:srgbClr val="FFFF00"/>
                </a:solidFill>
              </a:rPr>
              <a:t>G.Karthik</a:t>
            </a:r>
            <a:r>
              <a:rPr lang="en-US" sz="2000" b="1" dirty="0">
                <a:solidFill>
                  <a:srgbClr val="FFFF00"/>
                </a:solidFill>
              </a:rPr>
              <a:t> </a:t>
            </a:r>
            <a:r>
              <a:rPr lang="en-US" sz="2000" b="1" dirty="0" err="1">
                <a:solidFill>
                  <a:srgbClr val="FFFF00"/>
                </a:solidFill>
              </a:rPr>
              <a:t>reddy</a:t>
            </a:r>
            <a:r>
              <a:rPr lang="en-US" sz="2000" b="1" dirty="0">
                <a:solidFill>
                  <a:srgbClr val="FFFF00"/>
                </a:solidFill>
              </a:rPr>
              <a:t> Asst. Prof CEER/ECE</a:t>
            </a:r>
          </a:p>
          <a:p>
            <a:r>
              <a:rPr lang="en-US" sz="2000" b="1" dirty="0">
                <a:solidFill>
                  <a:srgbClr val="FFFF00"/>
                </a:solidFill>
              </a:rPr>
              <a:t>2. </a:t>
            </a:r>
            <a:r>
              <a:rPr lang="en-US" sz="2000" b="1" dirty="0" err="1">
                <a:solidFill>
                  <a:srgbClr val="FFFF00"/>
                </a:solidFill>
              </a:rPr>
              <a:t>K.Raju</a:t>
            </a:r>
            <a:r>
              <a:rPr lang="en-US" sz="2000" b="1" dirty="0">
                <a:solidFill>
                  <a:srgbClr val="FFFF00"/>
                </a:solidFill>
              </a:rPr>
              <a:t>, Asst. Prof CEER/ECE </a:t>
            </a:r>
          </a:p>
          <a:p>
            <a:r>
              <a:rPr lang="en-US" sz="2000" b="1" dirty="0">
                <a:solidFill>
                  <a:srgbClr val="FFFF00"/>
                </a:solidFill>
              </a:rPr>
              <a:t>3. </a:t>
            </a:r>
            <a:r>
              <a:rPr lang="en-US" sz="2000" b="1" dirty="0" err="1">
                <a:solidFill>
                  <a:srgbClr val="FFFF00"/>
                </a:solidFill>
              </a:rPr>
              <a:t>B.Bala</a:t>
            </a:r>
            <a:r>
              <a:rPr lang="en-US" sz="2000" b="1" dirty="0">
                <a:solidFill>
                  <a:srgbClr val="FFFF00"/>
                </a:solidFill>
              </a:rPr>
              <a:t> Krishna, Asst. Prof CEER/EEE</a:t>
            </a:r>
          </a:p>
        </p:txBody>
      </p:sp>
      <p:pic>
        <p:nvPicPr>
          <p:cNvPr id="12" name="Picture 3" descr="C:\Users\suresh\Desktop\logopng.png"/>
          <p:cNvPicPr>
            <a:picLocks noChangeAspect="1" noChangeArrowheads="1"/>
          </p:cNvPicPr>
          <p:nvPr/>
        </p:nvPicPr>
        <p:blipFill>
          <a:blip r:embed="rId3" cstate="print">
            <a:lum contrast="30000"/>
          </a:blip>
          <a:srcRect/>
          <a:stretch>
            <a:fillRect/>
          </a:stretch>
        </p:blipFill>
        <p:spPr bwMode="auto">
          <a:xfrm>
            <a:off x="65634" y="1228055"/>
            <a:ext cx="900948" cy="839640"/>
          </a:xfrm>
          <a:prstGeom prst="rect">
            <a:avLst/>
          </a:prstGeom>
          <a:noFill/>
        </p:spPr>
      </p:pic>
      <p:sp>
        <p:nvSpPr>
          <p:cNvPr id="11" name="Rectangle 10"/>
          <p:cNvSpPr/>
          <p:nvPr/>
        </p:nvSpPr>
        <p:spPr>
          <a:xfrm>
            <a:off x="0" y="2841621"/>
            <a:ext cx="3423206" cy="240065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1" dirty="0">
                <a:solidFill>
                  <a:srgbClr val="FF0000"/>
                </a:solidFill>
                <a:latin typeface="Times New Roman" panose="02020603050405020304" pitchFamily="18" charset="0"/>
                <a:cs typeface="Times New Roman" panose="02020603050405020304" pitchFamily="18" charset="0"/>
              </a:rPr>
              <a:t>Student Team Details</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Darshan S </a:t>
            </a:r>
            <a:r>
              <a:rPr lang="en-US" sz="1600" dirty="0" err="1">
                <a:latin typeface="Times New Roman" panose="02020603050405020304" pitchFamily="18" charset="0"/>
                <a:cs typeface="Times New Roman" panose="02020603050405020304" pitchFamily="18" charset="0"/>
              </a:rPr>
              <a:t>Kagi</a:t>
            </a:r>
            <a:r>
              <a:rPr lang="en-US" sz="1600" dirty="0">
                <a:latin typeface="Times New Roman" panose="02020603050405020304" pitchFamily="18" charset="0"/>
                <a:cs typeface="Times New Roman" panose="02020603050405020304" pitchFamily="18" charset="0"/>
              </a:rPr>
              <a:t> - 22H51A6676</a:t>
            </a:r>
          </a:p>
          <a:p>
            <a:pPr marL="514350" indent="-514350">
              <a:buFont typeface="+mj-lt"/>
              <a:buAutoNum type="arabicPeriod"/>
            </a:pPr>
            <a:r>
              <a:rPr lang="en-US" sz="1600" dirty="0" err="1">
                <a:latin typeface="Times New Roman" panose="02020603050405020304" pitchFamily="18" charset="0"/>
                <a:cs typeface="Times New Roman" panose="02020603050405020304" pitchFamily="18" charset="0"/>
              </a:rPr>
              <a:t>K.Durgaram</a:t>
            </a:r>
            <a:r>
              <a:rPr lang="en-US" sz="1600" dirty="0">
                <a:latin typeface="Times New Roman" panose="02020603050405020304" pitchFamily="18" charset="0"/>
                <a:cs typeface="Times New Roman" panose="02020603050405020304" pitchFamily="18" charset="0"/>
              </a:rPr>
              <a:t> - 22H51A6695</a:t>
            </a:r>
          </a:p>
          <a:p>
            <a:pPr marL="514350" indent="-514350">
              <a:buFont typeface="+mj-lt"/>
              <a:buAutoNum type="arabicPeriod"/>
            </a:pPr>
            <a:r>
              <a:rPr lang="en-US" sz="1600" dirty="0" err="1">
                <a:latin typeface="Times New Roman" panose="02020603050405020304" pitchFamily="18" charset="0"/>
                <a:cs typeface="Times New Roman" panose="02020603050405020304" pitchFamily="18" charset="0"/>
              </a:rPr>
              <a:t>P.Sharath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kumar</a:t>
            </a:r>
            <a:r>
              <a:rPr lang="en-US" sz="1600" dirty="0">
                <a:latin typeface="Times New Roman" panose="02020603050405020304" pitchFamily="18" charset="0"/>
                <a:cs typeface="Times New Roman" panose="02020603050405020304" pitchFamily="18" charset="0"/>
              </a:rPr>
              <a:t>- 22H51A66B6</a:t>
            </a:r>
          </a:p>
          <a:p>
            <a:pPr marL="514350" indent="-514350">
              <a:buFont typeface="+mj-lt"/>
              <a:buAutoNum type="arabicPeriod"/>
            </a:pPr>
            <a:r>
              <a:rPr lang="en-US" sz="1600" dirty="0" err="1">
                <a:latin typeface="Times New Roman" panose="02020603050405020304" pitchFamily="18" charset="0"/>
                <a:cs typeface="Times New Roman" panose="02020603050405020304" pitchFamily="18" charset="0"/>
              </a:rPr>
              <a:t>Varnika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pandey</a:t>
            </a:r>
            <a:r>
              <a:rPr lang="en-US" sz="1600" dirty="0">
                <a:latin typeface="Times New Roman" panose="02020603050405020304" pitchFamily="18" charset="0"/>
                <a:cs typeface="Times New Roman" panose="02020603050405020304" pitchFamily="18" charset="0"/>
              </a:rPr>
              <a:t>- 22H51A66C6</a:t>
            </a:r>
          </a:p>
          <a:p>
            <a:pPr marL="514350" indent="-514350">
              <a:buFont typeface="+mj-lt"/>
              <a:buAutoNum type="arabicPeriod"/>
            </a:pPr>
            <a:r>
              <a:rPr lang="en-US" sz="1600" dirty="0" err="1">
                <a:latin typeface="Times New Roman" panose="02020603050405020304" pitchFamily="18" charset="0"/>
                <a:cs typeface="Times New Roman" panose="02020603050405020304" pitchFamily="18" charset="0"/>
              </a:rPr>
              <a:t>Y.Nikhitha</a:t>
            </a:r>
            <a:r>
              <a:rPr lang="en-US" sz="1600" dirty="0">
                <a:latin typeface="Times New Roman" panose="02020603050405020304" pitchFamily="18" charset="0"/>
                <a:cs typeface="Times New Roman" panose="02020603050405020304" pitchFamily="18" charset="0"/>
              </a:rPr>
              <a:t>- 22H51A66C8</a:t>
            </a:r>
          </a:p>
          <a:p>
            <a:pPr marL="514350" indent="-514350">
              <a:buFont typeface="+mj-lt"/>
              <a:buAutoNum type="arabicPeriod"/>
            </a:pPr>
            <a:r>
              <a:rPr lang="en-US" sz="1600" dirty="0">
                <a:latin typeface="Times New Roman" panose="02020603050405020304" pitchFamily="18" charset="0"/>
                <a:cs typeface="Times New Roman" panose="02020603050405020304" pitchFamily="18" charset="0"/>
              </a:rPr>
              <a:t>J.Krishnapriya-23H55A6610</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17"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sp>
        <p:nvSpPr>
          <p:cNvPr id="8" name="Rectangle 7"/>
          <p:cNvSpPr/>
          <p:nvPr/>
        </p:nvSpPr>
        <p:spPr>
          <a:xfrm>
            <a:off x="264843" y="1101551"/>
            <a:ext cx="8614314" cy="2086725"/>
          </a:xfrm>
          <a:prstGeom prst="rect">
            <a:avLst/>
          </a:prstGeom>
        </p:spPr>
        <p:txBody>
          <a:bodyPr wrap="square">
            <a:spAutoFit/>
          </a:bodyPr>
          <a:lstStyle/>
          <a:p>
            <a:pPr algn="ctr">
              <a:lnSpc>
                <a:spcPct val="90000"/>
              </a:lnSpc>
            </a:pPr>
            <a:r>
              <a:rPr lang="en-US" b="1" dirty="0">
                <a:latin typeface="Times New Roman" panose="02020603050405020304" pitchFamily="18" charset="0"/>
                <a:cs typeface="Times New Roman" panose="02020603050405020304" pitchFamily="18" charset="0"/>
              </a:rPr>
              <a:t>CMR COLLEGE OF ENGINEERING &amp; TECHNOLOGY</a:t>
            </a:r>
          </a:p>
          <a:p>
            <a:pPr algn="ctr">
              <a:lnSpc>
                <a:spcPct val="90000"/>
              </a:lnSpc>
            </a:pPr>
            <a:r>
              <a:rPr lang="en-US" dirty="0">
                <a:latin typeface="Times New Roman" panose="02020603050405020304" pitchFamily="18" charset="0"/>
                <a:cs typeface="Times New Roman" panose="02020603050405020304" pitchFamily="18" charset="0"/>
              </a:rPr>
              <a:t>(Autonomous)</a:t>
            </a:r>
          </a:p>
          <a:p>
            <a:pPr algn="ctr">
              <a:lnSpc>
                <a:spcPct val="90000"/>
              </a:lnSpc>
            </a:pPr>
            <a:r>
              <a:rPr lang="en-US" dirty="0" err="1">
                <a:latin typeface="Times New Roman" panose="02020603050405020304" pitchFamily="18" charset="0"/>
                <a:cs typeface="Times New Roman" panose="02020603050405020304" pitchFamily="18" charset="0"/>
              </a:rPr>
              <a:t>Kandlakoya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Medchal</a:t>
            </a:r>
            <a:r>
              <a:rPr lang="en-US" dirty="0">
                <a:latin typeface="Times New Roman" panose="02020603050405020304" pitchFamily="18" charset="0"/>
                <a:cs typeface="Times New Roman" panose="02020603050405020304" pitchFamily="18" charset="0"/>
              </a:rPr>
              <a:t>, HYDERABAD</a:t>
            </a:r>
          </a:p>
          <a:p>
            <a:pPr algn="ctr">
              <a:lnSpc>
                <a:spcPct val="90000"/>
              </a:lnSpc>
            </a:pPr>
            <a:r>
              <a:rPr lang="en-US" dirty="0">
                <a:solidFill>
                  <a:srgbClr val="FF0000"/>
                </a:solidFill>
                <a:latin typeface="Times New Roman" panose="02020603050405020304" pitchFamily="18" charset="0"/>
                <a:cs typeface="Times New Roman" panose="02020603050405020304" pitchFamily="18" charset="0"/>
              </a:rPr>
              <a:t>CENTRE FOR ENGINEERING EDUCATION RESEARCH</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REVIEW-II</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SOCIAL INNOVATION IN PRACTICE (A400507)</a:t>
            </a:r>
          </a:p>
          <a:p>
            <a:pPr algn="ctr">
              <a:lnSpc>
                <a:spcPct val="90000"/>
              </a:lnSpc>
            </a:pPr>
            <a:r>
              <a:rPr lang="en-US" b="1" dirty="0">
                <a:solidFill>
                  <a:srgbClr val="002060"/>
                </a:solidFill>
                <a:latin typeface="Times New Roman" panose="02020603050405020304" pitchFamily="18" charset="0"/>
                <a:cs typeface="Times New Roman" panose="02020603050405020304" pitchFamily="18" charset="0"/>
              </a:rPr>
              <a:t>III SEMESTER A.Y 2023-24</a:t>
            </a:r>
          </a:p>
          <a:p>
            <a:pPr algn="ctr">
              <a:lnSpc>
                <a:spcPct val="90000"/>
              </a:lnSpc>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8BBD6C-BF97-CCF1-12A1-D758A0E629D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715085" y="1101551"/>
            <a:ext cx="1363281" cy="964399"/>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10</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1"/>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FLOW CHART</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152400" y="1368207"/>
            <a:ext cx="8839200" cy="523220"/>
          </a:xfrm>
          <a:prstGeom prst="rect">
            <a:avLst/>
          </a:prstGeom>
        </p:spPr>
        <p:txBody>
          <a:bodyPr wrap="square">
            <a:spAutoFit/>
          </a:bodyPr>
          <a:lstStyle/>
          <a:p>
            <a:pPr algn="just">
              <a:buFont typeface="Wingdings" pitchFamily="2" charset="2"/>
              <a:buChar char="v"/>
            </a:pPr>
            <a:endParaRPr lang="en-US" sz="2800" dirty="0"/>
          </a:p>
        </p:txBody>
      </p:sp>
      <p:sp>
        <p:nvSpPr>
          <p:cNvPr id="12" name="Content Placeholder 2"/>
          <p:cNvSpPr txBox="1">
            <a:spLocks/>
          </p:cNvSpPr>
          <p:nvPr/>
        </p:nvSpPr>
        <p:spPr>
          <a:xfrm>
            <a:off x="0" y="470535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2BAEC5B7-2727-E865-ABD7-084D724BC5D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6200" y="-77403"/>
            <a:ext cx="1527715" cy="1031570"/>
          </a:xfrm>
          <a:prstGeom prst="rect">
            <a:avLst/>
          </a:prstGeom>
        </p:spPr>
      </p:pic>
      <p:pic>
        <p:nvPicPr>
          <p:cNvPr id="3" name="Picture 2"/>
          <p:cNvPicPr>
            <a:picLocks noChangeAspect="1"/>
          </p:cNvPicPr>
          <p:nvPr/>
        </p:nvPicPr>
        <p:blipFill>
          <a:blip r:embed="rId5"/>
          <a:stretch>
            <a:fillRect/>
          </a:stretch>
        </p:blipFill>
        <p:spPr>
          <a:xfrm>
            <a:off x="1451515" y="1229249"/>
            <a:ext cx="5472607" cy="3384376"/>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35659" y="1057356"/>
            <a:ext cx="533400" cy="183357"/>
          </a:xfrm>
        </p:spPr>
        <p:txBody>
          <a:bodyPr>
            <a:normAutofit fontScale="47500" lnSpcReduction="20000"/>
          </a:bodyPr>
          <a:lstStyle/>
          <a:p>
            <a:fld id="{1AD93096-5B34-4342-9326-69289CEAE4C2}" type="slidenum">
              <a:rPr lang="en-US" smtClean="0"/>
              <a:pPr/>
              <a:t>11</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71420"/>
            <a:ext cx="650085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WORKING OF THE MODEL</a:t>
            </a:r>
          </a:p>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(STEP WISE EXECUTION</a:t>
            </a:r>
            <a:r>
              <a:rPr lang="en-IN" sz="2400" b="1" dirty="0">
                <a:latin typeface="Times New Roman" pitchFamily="18" charset="0"/>
                <a:cs typeface="Times New Roman" pitchFamily="18" charset="0"/>
              </a:rPr>
              <a:t>)</a:t>
            </a:r>
            <a:endParaRPr kumimoji="0" lang="en-US" sz="2400" b="1" i="0" strike="noStrike" cap="none" normalizeH="0" baseline="0" dirty="0">
              <a:ln>
                <a:noFill/>
              </a:ln>
              <a:effectLst/>
              <a:latin typeface="Times New Roman" pitchFamily="18" charset="0"/>
              <a:cs typeface="Times New Roman" pitchFamily="18" charset="0"/>
            </a:endParaRPr>
          </a:p>
        </p:txBody>
      </p:sp>
      <p:sp>
        <p:nvSpPr>
          <p:cNvPr id="12" name="Content Placeholder 2"/>
          <p:cNvSpPr txBox="1">
            <a:spLocks/>
          </p:cNvSpPr>
          <p:nvPr/>
        </p:nvSpPr>
        <p:spPr>
          <a:xfrm>
            <a:off x="0" y="4659982"/>
            <a:ext cx="9144000" cy="36004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p:cNvSpPr/>
          <p:nvPr/>
        </p:nvSpPr>
        <p:spPr>
          <a:xfrm>
            <a:off x="35141" y="1174350"/>
            <a:ext cx="8785331" cy="3539430"/>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1. Research and Compile Questions:</a:t>
            </a:r>
          </a:p>
          <a:p>
            <a:r>
              <a:rPr lang="en-US" sz="1600" dirty="0">
                <a:latin typeface="Times New Roman" panose="02020603050405020304" pitchFamily="18" charset="0"/>
                <a:cs typeface="Times New Roman" panose="02020603050405020304" pitchFamily="18" charset="0"/>
              </a:rPr>
              <a:t>   Collect relevant questions from the internet to inform the content of the app.</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Design Logo and Splash Screen:</a:t>
            </a:r>
          </a:p>
          <a:p>
            <a:r>
              <a:rPr lang="en-US" sz="1600" dirty="0">
                <a:latin typeface="Times New Roman" panose="02020603050405020304" pitchFamily="18" charset="0"/>
                <a:cs typeface="Times New Roman" panose="02020603050405020304" pitchFamily="18" charset="0"/>
              </a:rPr>
              <a:t>   Create visually appealing and distinctive logo and splash screen designs for the app.</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Storyboard Development:</a:t>
            </a:r>
          </a:p>
          <a:p>
            <a:r>
              <a:rPr lang="en-US" sz="1600" dirty="0">
                <a:latin typeface="Times New Roman" panose="02020603050405020304" pitchFamily="18" charset="0"/>
                <a:cs typeface="Times New Roman" panose="02020603050405020304" pitchFamily="18" charset="0"/>
              </a:rPr>
              <a:t>   Construct a comprehensive storyboard using Figma to outline the user interface and user experience.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App Development using Flutter:</a:t>
            </a:r>
          </a:p>
          <a:p>
            <a:r>
              <a:rPr lang="en-US" sz="1600" dirty="0">
                <a:latin typeface="Times New Roman" panose="02020603050405020304" pitchFamily="18" charset="0"/>
                <a:cs typeface="Times New Roman" panose="02020603050405020304" pitchFamily="18" charset="0"/>
              </a:rPr>
              <a:t>   Utilize the Flutter framework to develop the app, referencing the storyboard created in Figma as a guide.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4398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35659" y="1057356"/>
            <a:ext cx="533400" cy="183357"/>
          </a:xfrm>
        </p:spPr>
        <p:txBody>
          <a:bodyPr>
            <a:normAutofit fontScale="47500" lnSpcReduction="20000"/>
          </a:bodyPr>
          <a:lstStyle/>
          <a:p>
            <a:fld id="{1AD93096-5B34-4342-9326-69289CEAE4C2}" type="slidenum">
              <a:rPr lang="en-US" smtClean="0"/>
              <a:pPr/>
              <a:t>12</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14414" y="71420"/>
            <a:ext cx="650085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WORKING OF THE MODEL</a:t>
            </a:r>
          </a:p>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(STEP WISE EXECUTION</a:t>
            </a:r>
            <a:r>
              <a:rPr lang="en-IN" sz="2400" b="1" dirty="0">
                <a:latin typeface="Times New Roman" pitchFamily="18" charset="0"/>
                <a:cs typeface="Times New Roman" pitchFamily="18" charset="0"/>
              </a:rPr>
              <a:t>)</a:t>
            </a:r>
            <a:endParaRPr kumimoji="0" lang="en-US" sz="2400" b="1" i="0" strike="noStrike" cap="none" normalizeH="0" baseline="0" dirty="0">
              <a:ln>
                <a:noFill/>
              </a:ln>
              <a:effectLst/>
              <a:latin typeface="Times New Roman" pitchFamily="18" charset="0"/>
              <a:cs typeface="Times New Roman" pitchFamily="18" charset="0"/>
            </a:endParaRPr>
          </a:p>
        </p:txBody>
      </p:sp>
      <p:sp>
        <p:nvSpPr>
          <p:cNvPr id="12" name="Content Placeholder 2"/>
          <p:cNvSpPr txBox="1">
            <a:spLocks/>
          </p:cNvSpPr>
          <p:nvPr/>
        </p:nvSpPr>
        <p:spPr>
          <a:xfrm>
            <a:off x="0" y="4659982"/>
            <a:ext cx="9144000" cy="36004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38F7583-A030-DCCD-870F-87968CEA2BE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77403"/>
            <a:ext cx="1527715" cy="1031570"/>
          </a:xfrm>
          <a:prstGeom prst="rect">
            <a:avLst/>
          </a:prstGeom>
        </p:spPr>
      </p:pic>
      <p:sp>
        <p:nvSpPr>
          <p:cNvPr id="3" name="Rectangle 2"/>
          <p:cNvSpPr/>
          <p:nvPr/>
        </p:nvSpPr>
        <p:spPr>
          <a:xfrm>
            <a:off x="35141" y="1174350"/>
            <a:ext cx="8785331" cy="2800767"/>
          </a:xfrm>
          <a:prstGeom prst="rect">
            <a:avLst/>
          </a:prstGeom>
        </p:spPr>
        <p:txBody>
          <a:bodyPr wrap="square">
            <a:sp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5. Error Checking:</a:t>
            </a:r>
          </a:p>
          <a:p>
            <a:r>
              <a:rPr lang="en-US" sz="1600" dirty="0">
                <a:latin typeface="Times New Roman" panose="02020603050405020304" pitchFamily="18" charset="0"/>
                <a:cs typeface="Times New Roman" panose="02020603050405020304" pitchFamily="18" charset="0"/>
              </a:rPr>
              <a:t>   Thoroughly review and debug the app, ensuring it is free from errors and glitches.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 Google Play Console Setup:</a:t>
            </a:r>
          </a:p>
          <a:p>
            <a:r>
              <a:rPr lang="en-US" sz="1600" dirty="0">
                <a:latin typeface="Times New Roman" panose="02020603050405020304" pitchFamily="18" charset="0"/>
                <a:cs typeface="Times New Roman" panose="02020603050405020304" pitchFamily="18" charset="0"/>
              </a:rPr>
              <a:t>   Purchase and set up Google Play Console to facilitate the deployment of the app on the Google Play Store.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7. App Deployment:</a:t>
            </a:r>
          </a:p>
          <a:p>
            <a:r>
              <a:rPr lang="en-US" sz="1600" dirty="0">
                <a:latin typeface="Times New Roman" panose="02020603050405020304" pitchFamily="18" charset="0"/>
                <a:cs typeface="Times New Roman" panose="02020603050405020304" pitchFamily="18" charset="0"/>
              </a:rPr>
              <a:t>   Deploy the app on the Google Play Store using the configured Google Play Console.</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PROTOTYPE  MODEL </a:t>
            </a:r>
            <a:endParaRPr kumimoji="0" lang="en-US" sz="2800" b="1" i="0" strike="noStrike" cap="none" normalizeH="0" baseline="0" dirty="0">
              <a:ln>
                <a:noFill/>
              </a:ln>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pic>
        <p:nvPicPr>
          <p:cNvPr id="4" name="Content Placeholder 3">
            <a:extLst>
              <a:ext uri="{FF2B5EF4-FFF2-40B4-BE49-F238E27FC236}">
                <a16:creationId xmlns:a16="http://schemas.microsoft.com/office/drawing/2014/main" id="{CB5DA5BE-EA19-367B-DAFF-6E8BACFDA39A}"/>
              </a:ext>
            </a:extLst>
          </p:cNvPr>
          <p:cNvPicPr>
            <a:picLocks noGrp="1" noChangeAspect="1"/>
          </p:cNvPicPr>
          <p:nvPr>
            <p:ph sz="quarter" idx="1"/>
          </p:nvPr>
        </p:nvPicPr>
        <p:blipFill>
          <a:blip r:embed="rId5" cstate="print">
            <a:extLst>
              <a:ext uri="{28A0092B-C50C-407E-A947-70E740481C1C}">
                <a14:useLocalDpi xmlns:a14="http://schemas.microsoft.com/office/drawing/2010/main" val="0"/>
              </a:ext>
            </a:extLst>
          </a:blip>
          <a:stretch>
            <a:fillRect/>
          </a:stretch>
        </p:blipFill>
        <p:spPr>
          <a:xfrm>
            <a:off x="1331640" y="1168837"/>
            <a:ext cx="1527715" cy="3543300"/>
          </a:xfrm>
        </p:spPr>
      </p:pic>
      <p:pic>
        <p:nvPicPr>
          <p:cNvPr id="11" name="Picture 10">
            <a:extLst>
              <a:ext uri="{FF2B5EF4-FFF2-40B4-BE49-F238E27FC236}">
                <a16:creationId xmlns:a16="http://schemas.microsoft.com/office/drawing/2014/main" id="{2B32160F-6E98-E48A-7BEB-AAEB47212A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2842" y="1168837"/>
            <a:ext cx="1527715" cy="3543300"/>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533400" y="241784"/>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RESULTS AND DISCUSSIONS</a:t>
            </a:r>
            <a:endParaRPr kumimoji="0" lang="en-US" sz="2800" b="1" i="0" strike="noStrike" cap="none" normalizeH="0" baseline="0" dirty="0">
              <a:ln>
                <a:noFill/>
              </a:ln>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9" name="Content Placeholder 8"/>
          <p:cNvSpPr>
            <a:spLocks noGrp="1"/>
          </p:cNvSpPr>
          <p:nvPr>
            <p:ph sz="quarter" idx="1"/>
          </p:nvPr>
        </p:nvSpPr>
        <p:spPr>
          <a:xfrm>
            <a:off x="323528" y="1200150"/>
            <a:ext cx="3744416" cy="3371850"/>
          </a:xfrm>
        </p:spPr>
        <p:txBody>
          <a:bodyPr>
            <a:normAutofit lnSpcReduction="10000"/>
          </a:bodyPr>
          <a:lstStyle/>
          <a:p>
            <a:pPr algn="just">
              <a:buNone/>
            </a:pPr>
            <a:r>
              <a:rPr lang="en-US" sz="1800" dirty="0">
                <a:solidFill>
                  <a:srgbClr val="003300"/>
                </a:solidFill>
                <a:latin typeface="Times New Roman" panose="02020603050405020304" pitchFamily="18" charset="0"/>
                <a:cs typeface="Times New Roman" panose="02020603050405020304" pitchFamily="18" charset="0"/>
              </a:rPr>
              <a:t>     The software </a:t>
            </a:r>
            <a:r>
              <a:rPr lang="en-US" sz="1800">
                <a:solidFill>
                  <a:srgbClr val="003300"/>
                </a:solidFill>
                <a:latin typeface="Times New Roman" panose="02020603050405020304" pitchFamily="18" charset="0"/>
                <a:cs typeface="Times New Roman" panose="02020603050405020304" pitchFamily="18" charset="0"/>
              </a:rPr>
              <a:t>interview preparation </a:t>
            </a:r>
            <a:r>
              <a:rPr lang="en-US" sz="1800" dirty="0">
                <a:solidFill>
                  <a:srgbClr val="003300"/>
                </a:solidFill>
                <a:latin typeface="Times New Roman" panose="02020603050405020304" pitchFamily="18" charset="0"/>
                <a:cs typeface="Times New Roman" panose="02020603050405020304" pitchFamily="18" charset="0"/>
              </a:rPr>
              <a:t>app has delivered positive outcomes, providing a strong platform for students preparing for technical job interviews. Packed with features to enhance learning, it covers both technical and soft skills, encourages community engagement, and minimizes distractions. Continuous updates and user feedback will boost its impact in the competitive field of interview preparation resources.</a:t>
            </a:r>
          </a:p>
        </p:txBody>
      </p:sp>
      <p:pic>
        <p:nvPicPr>
          <p:cNvPr id="3" name="Content Placeholder 3">
            <a:extLst>
              <a:ext uri="{FF2B5EF4-FFF2-40B4-BE49-F238E27FC236}">
                <a16:creationId xmlns:a16="http://schemas.microsoft.com/office/drawing/2014/main" id="{9E928BF5-7F43-7D9F-AC9E-A6F6751466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12200" y="1200150"/>
            <a:ext cx="1527715" cy="3543300"/>
          </a:xfrm>
          <a:prstGeom prst="rect">
            <a:avLst/>
          </a:prstGeom>
        </p:spPr>
      </p:pic>
      <p:pic>
        <p:nvPicPr>
          <p:cNvPr id="4" name="Picture 3">
            <a:extLst>
              <a:ext uri="{FF2B5EF4-FFF2-40B4-BE49-F238E27FC236}">
                <a16:creationId xmlns:a16="http://schemas.microsoft.com/office/drawing/2014/main" id="{386C3659-9007-034C-54CB-0BD744BF91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3280" y="1200150"/>
            <a:ext cx="1527715" cy="3543300"/>
          </a:xfrm>
          <a:prstGeom prst="rect">
            <a:avLst/>
          </a:prstGeom>
        </p:spPr>
      </p:pic>
    </p:spTree>
    <p:extLst>
      <p:ext uri="{BB962C8B-B14F-4D97-AF65-F5344CB8AC3E}">
        <p14:creationId xmlns:p14="http://schemas.microsoft.com/office/powerpoint/2010/main" val="72149633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            ADVANTAGES  &amp; DISADVANTAGES </a:t>
            </a:r>
            <a:endParaRPr kumimoji="0" lang="en-US" sz="2800" b="1" i="0" strike="noStrike" cap="none" normalizeH="0" baseline="0" dirty="0">
              <a:ln>
                <a:noFill/>
              </a:ln>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13" name="Rounded Rectangle 12"/>
          <p:cNvSpPr/>
          <p:nvPr/>
        </p:nvSpPr>
        <p:spPr>
          <a:xfrm>
            <a:off x="220758" y="1353689"/>
            <a:ext cx="3559154" cy="3408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Comprehensive Coverage</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Tailored Difficulty Levels</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Company-Specific Preparation</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HR Interview Preparation</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Diverse Skill Set Enhancement</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Community Engagement</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Multimedia Learning</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Distraction-Free Learning</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Offline learning</a:t>
            </a:r>
          </a:p>
        </p:txBody>
      </p:sp>
      <p:sp>
        <p:nvSpPr>
          <p:cNvPr id="14" name="Rounded Rectangle 13"/>
          <p:cNvSpPr/>
          <p:nvPr/>
        </p:nvSpPr>
        <p:spPr>
          <a:xfrm>
            <a:off x="5004048" y="1352161"/>
            <a:ext cx="3713934" cy="2484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Potential Lack of Real-time Updates</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Static Resume Templates</a:t>
            </a:r>
          </a:p>
          <a:p>
            <a:pPr marL="285750" indent="-285750">
              <a:buFont typeface="Wingdings" panose="05000000000000000000" pitchFamily="2" charset="2"/>
              <a:buChar char="§"/>
            </a:pPr>
            <a:r>
              <a:rPr lang="en-US" dirty="0">
                <a:solidFill>
                  <a:srgbClr val="003300"/>
                </a:solidFill>
                <a:latin typeface="Times New Roman" panose="02020603050405020304" pitchFamily="18" charset="0"/>
                <a:cs typeface="Times New Roman" panose="02020603050405020304" pitchFamily="18" charset="0"/>
              </a:rPr>
              <a:t>Language Barrier</a:t>
            </a:r>
          </a:p>
        </p:txBody>
      </p:sp>
      <p:sp>
        <p:nvSpPr>
          <p:cNvPr id="3" name="TextBox 2">
            <a:extLst>
              <a:ext uri="{FF2B5EF4-FFF2-40B4-BE49-F238E27FC236}">
                <a16:creationId xmlns:a16="http://schemas.microsoft.com/office/drawing/2014/main" id="{61C08707-2B36-6620-4A80-14DEE3DBA2D8}"/>
              </a:ext>
            </a:extLst>
          </p:cNvPr>
          <p:cNvSpPr txBox="1"/>
          <p:nvPr/>
        </p:nvSpPr>
        <p:spPr>
          <a:xfrm>
            <a:off x="827584" y="1308278"/>
            <a:ext cx="2160240" cy="369332"/>
          </a:xfrm>
          <a:prstGeom prst="rect">
            <a:avLst/>
          </a:prstGeom>
          <a:noFill/>
        </p:spPr>
        <p:txBody>
          <a:bodyPr wrap="square" rtlCol="0">
            <a:spAutoFit/>
          </a:bodyPr>
          <a:lstStyle/>
          <a:p>
            <a:r>
              <a:rPr lang="en-US" b="1" dirty="0">
                <a:solidFill>
                  <a:srgbClr val="FF0000"/>
                </a:solidFill>
              </a:rPr>
              <a:t>ADVANTAGES</a:t>
            </a:r>
            <a:endParaRPr lang="en-IN" b="1" dirty="0">
              <a:solidFill>
                <a:srgbClr val="FF0000"/>
              </a:solidFill>
            </a:endParaRPr>
          </a:p>
        </p:txBody>
      </p:sp>
      <p:sp>
        <p:nvSpPr>
          <p:cNvPr id="4" name="TextBox 3">
            <a:extLst>
              <a:ext uri="{FF2B5EF4-FFF2-40B4-BE49-F238E27FC236}">
                <a16:creationId xmlns:a16="http://schemas.microsoft.com/office/drawing/2014/main" id="{781D5FEC-D55F-BAFC-9FFE-131C2F6E2877}"/>
              </a:ext>
            </a:extLst>
          </p:cNvPr>
          <p:cNvSpPr txBox="1"/>
          <p:nvPr/>
        </p:nvSpPr>
        <p:spPr>
          <a:xfrm>
            <a:off x="5494744" y="1428770"/>
            <a:ext cx="2264296" cy="369332"/>
          </a:xfrm>
          <a:prstGeom prst="rect">
            <a:avLst/>
          </a:prstGeom>
          <a:noFill/>
        </p:spPr>
        <p:txBody>
          <a:bodyPr wrap="square" rtlCol="0">
            <a:spAutoFit/>
          </a:bodyPr>
          <a:lstStyle/>
          <a:p>
            <a:r>
              <a:rPr lang="en-US" b="1" dirty="0">
                <a:solidFill>
                  <a:srgbClr val="FF0000"/>
                </a:solidFill>
              </a:rPr>
              <a:t>DISADVANTAGES</a:t>
            </a:r>
            <a:endParaRPr lang="en-IN" b="1" dirty="0">
              <a:solidFill>
                <a:srgbClr val="FF0000"/>
              </a:solidFill>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16</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solidFill>
                  <a:srgbClr val="003300"/>
                </a:solidFill>
                <a:latin typeface="Times New Roman" pitchFamily="18" charset="0"/>
                <a:cs typeface="Times New Roman" pitchFamily="18" charset="0"/>
              </a:rPr>
              <a:t>            CONCLUSION</a:t>
            </a:r>
            <a:endParaRPr kumimoji="0" lang="en-US" sz="2800" b="1" i="0" strike="noStrike" cap="none" normalizeH="0" baseline="0" dirty="0">
              <a:ln>
                <a:noFill/>
              </a:ln>
              <a:solidFill>
                <a:srgbClr val="0033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3" name="TextBox 2">
            <a:extLst>
              <a:ext uri="{FF2B5EF4-FFF2-40B4-BE49-F238E27FC236}">
                <a16:creationId xmlns:a16="http://schemas.microsoft.com/office/drawing/2014/main" id="{83A0583E-DFEA-0130-7C68-E84DA7A0906A}"/>
              </a:ext>
            </a:extLst>
          </p:cNvPr>
          <p:cNvSpPr txBox="1"/>
          <p:nvPr/>
        </p:nvSpPr>
        <p:spPr>
          <a:xfrm>
            <a:off x="683568" y="1419622"/>
            <a:ext cx="7920880"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sum up, my app is a comprehensive tool for students preparing for software interviews. It covers various topics, difficulty levels, and company-specific questions, providing solutions in code and video formats. The app addresses technical and soft skills, including data science, aptitude, resume building, company principles, interview etiquette, and a community forum for discussion. I believe this app will be a valuable resource for students aspiring to succeed in software interviews and beyond.</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17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381000" y="63172"/>
            <a:ext cx="7391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solidFill>
                  <a:srgbClr val="FF0000"/>
                </a:solidFill>
                <a:latin typeface="Times New Roman" pitchFamily="18" charset="0"/>
                <a:cs typeface="Times New Roman" pitchFamily="18" charset="0"/>
              </a:rPr>
              <a:t>            </a:t>
            </a:r>
            <a:r>
              <a:rPr lang="en-IN" sz="2800" b="1" dirty="0">
                <a:latin typeface="Times New Roman" pitchFamily="18" charset="0"/>
                <a:cs typeface="Times New Roman" pitchFamily="18" charset="0"/>
              </a:rPr>
              <a:t>REFERENCES</a:t>
            </a:r>
            <a:endParaRPr kumimoji="0" lang="en-US" sz="2800" b="1" i="0" strike="noStrike" cap="none" normalizeH="0" baseline="0" dirty="0">
              <a:ln>
                <a:noFill/>
              </a:ln>
              <a:solidFill>
                <a:srgbClr val="FF0000"/>
              </a:solidFill>
              <a:effectLst/>
              <a:latin typeface="Times New Roman" pitchFamily="18" charset="0"/>
              <a:cs typeface="Times New Roman" pitchFamily="18" charset="0"/>
            </a:endParaRPr>
          </a:p>
        </p:txBody>
      </p:sp>
      <p:sp>
        <p:nvSpPr>
          <p:cNvPr id="12" name="Content Placeholder 2"/>
          <p:cNvSpPr txBox="1">
            <a:spLocks/>
          </p:cNvSpPr>
          <p:nvPr/>
        </p:nvSpPr>
        <p:spPr>
          <a:xfrm>
            <a:off x="0" y="474345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E79CFED5-6DA0-FFE3-2B14-3BB52E2169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sp>
        <p:nvSpPr>
          <p:cNvPr id="8" name="TextBox 7"/>
          <p:cNvSpPr txBox="1"/>
          <p:nvPr/>
        </p:nvSpPr>
        <p:spPr>
          <a:xfrm>
            <a:off x="71406" y="1714494"/>
            <a:ext cx="8929750" cy="2862322"/>
          </a:xfrm>
          <a:prstGeom prst="rect">
            <a:avLst/>
          </a:prstGeom>
          <a:noFill/>
        </p:spPr>
        <p:txBody>
          <a:bodyPr wrap="square" rtlCol="0">
            <a:spAutoFit/>
          </a:bodyPr>
          <a:lstStyle/>
          <a:p>
            <a:r>
              <a:rPr lang="en-US" dirty="0">
                <a:latin typeface="Times New Roman" pitchFamily="18" charset="0"/>
                <a:cs typeface="Times New Roman" pitchFamily="18" charset="0"/>
                <a:hlinkClick r:id="rId5">
                  <a:extLst>
                    <a:ext uri="{A12FA001-AC4F-418D-AE19-62706E023703}">
                      <ahyp:hlinkClr xmlns:ahyp="http://schemas.microsoft.com/office/drawing/2018/hyperlinkcolor" val="tx"/>
                    </a:ext>
                  </a:extLst>
                </a:hlinkClick>
              </a:rPr>
              <a:t>https://prepinsta.com/best-website-for-placement-preparation/#:~:text=IndiaBIX%20is%20a%20popular%20website,General%20Knowledge%2C%20Puzzles%2C%20etc</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hlinkClick r:id="rId6">
                  <a:extLst>
                    <a:ext uri="{A12FA001-AC4F-418D-AE19-62706E023703}">
                      <ahyp:hlinkClr xmlns:ahyp="http://schemas.microsoft.com/office/drawing/2018/hyperlinkcolor" val="tx"/>
                    </a:ext>
                  </a:extLst>
                </a:hlinkClick>
              </a:rPr>
              <a:t>https://www.techtarget.com/whatis/definition/LinkedIn</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pic>
        <p:nvPicPr>
          <p:cNvPr id="8" name="Picture 7">
            <a:extLst>
              <a:ext uri="{FF2B5EF4-FFF2-40B4-BE49-F238E27FC236}">
                <a16:creationId xmlns:a16="http://schemas.microsoft.com/office/drawing/2014/main" id="{E79CFED5-6DA0-FFE3-2B14-3BB52E2169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pic>
        <p:nvPicPr>
          <p:cNvPr id="2" name="Picture 1"/>
          <p:cNvPicPr>
            <a:picLocks noChangeAspect="1"/>
          </p:cNvPicPr>
          <p:nvPr/>
        </p:nvPicPr>
        <p:blipFill>
          <a:blip r:embed="rId4"/>
          <a:stretch>
            <a:fillRect/>
          </a:stretch>
        </p:blipFill>
        <p:spPr>
          <a:xfrm>
            <a:off x="1763688" y="2067694"/>
            <a:ext cx="5400600" cy="2880320"/>
          </a:xfrm>
          <a:prstGeom prst="rect">
            <a:avLst/>
          </a:prstGeom>
        </p:spPr>
      </p:pic>
    </p:spTree>
    <p:extLst>
      <p:ext uri="{BB962C8B-B14F-4D97-AF65-F5344CB8AC3E}">
        <p14:creationId xmlns:p14="http://schemas.microsoft.com/office/powerpoint/2010/main" val="171422478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question-mark.jpg"/>
          <p:cNvPicPr>
            <a:picLocks noChangeAspect="1"/>
          </p:cNvPicPr>
          <p:nvPr/>
        </p:nvPicPr>
        <p:blipFill>
          <a:blip r:embed="rId2" cstate="print"/>
          <a:stretch>
            <a:fillRect/>
          </a:stretch>
        </p:blipFill>
        <p:spPr>
          <a:xfrm>
            <a:off x="2438400" y="2000250"/>
            <a:ext cx="4191000" cy="3143250"/>
          </a:xfrm>
          <a:prstGeom prst="rect">
            <a:avLst/>
          </a:prstGeom>
        </p:spPr>
      </p:pic>
      <p:sp>
        <p:nvSpPr>
          <p:cNvPr id="8" name="TextBox 7"/>
          <p:cNvSpPr txBox="1"/>
          <p:nvPr/>
        </p:nvSpPr>
        <p:spPr>
          <a:xfrm>
            <a:off x="152400" y="3200400"/>
            <a:ext cx="3962400" cy="769441"/>
          </a:xfrm>
          <a:prstGeom prst="rect">
            <a:avLst/>
          </a:prstGeom>
          <a:noFill/>
        </p:spPr>
        <p:txBody>
          <a:bodyPr wrap="square" rtlCol="0">
            <a:spAutoFit/>
          </a:bodyPr>
          <a:lstStyle/>
          <a:p>
            <a:r>
              <a:rPr lang="en-US" sz="4400" b="1" dirty="0"/>
              <a:t>Questions…..</a:t>
            </a:r>
            <a:endParaRPr lang="en-IN" sz="4400" b="1" dirty="0"/>
          </a:p>
        </p:txBody>
      </p:sp>
      <p:pic>
        <p:nvPicPr>
          <p:cNvPr id="5" name="Picture 4">
            <a:extLst>
              <a:ext uri="{FF2B5EF4-FFF2-40B4-BE49-F238E27FC236}">
                <a16:creationId xmlns:a16="http://schemas.microsoft.com/office/drawing/2014/main" id="{E79CFED5-6DA0-FFE3-2B14-3BB52E21690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0" y="-98212"/>
            <a:ext cx="1527715" cy="10315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71450"/>
            <a:ext cx="1219200" cy="914400"/>
          </a:xfrm>
          <a:prstGeom prst="rect">
            <a:avLst/>
          </a:prstGeom>
        </p:spPr>
      </p:pic>
    </p:spTree>
    <p:extLst>
      <p:ext uri="{BB962C8B-B14F-4D97-AF65-F5344CB8AC3E}">
        <p14:creationId xmlns:p14="http://schemas.microsoft.com/office/powerpoint/2010/main" val="17142247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42844" y="114300"/>
            <a:ext cx="8772556" cy="742950"/>
          </a:xfrm>
        </p:spPr>
        <p:style>
          <a:lnRef idx="2">
            <a:schemeClr val="dk1"/>
          </a:lnRef>
          <a:fillRef idx="1">
            <a:schemeClr val="lt1"/>
          </a:fillRef>
          <a:effectRef idx="0">
            <a:schemeClr val="dk1"/>
          </a:effectRef>
          <a:fontRef idx="minor">
            <a:schemeClr val="dk1"/>
          </a:fontRef>
        </p:style>
        <p:txBody>
          <a:bodyPr>
            <a:normAutofit/>
          </a:bodyPr>
          <a:lstStyle/>
          <a:p>
            <a:pPr algn="ctr"/>
            <a:r>
              <a:rPr lang="en-US" sz="3600" b="1" dirty="0">
                <a:solidFill>
                  <a:srgbClr val="FF0000"/>
                </a:solidFill>
                <a:latin typeface="Constantia" pitchFamily="18" charset="0"/>
              </a:rPr>
              <a:t>CONTENT</a:t>
            </a:r>
            <a:endParaRPr lang="en-US" sz="3600" b="1" dirty="0">
              <a:solidFill>
                <a:srgbClr val="FFC000"/>
              </a:solidFill>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E8562012-107F-A7D4-E64C-E83FF3B9AF6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2781" t="30230" r="26470" b="43291"/>
          <a:stretch/>
        </p:blipFill>
        <p:spPr>
          <a:xfrm>
            <a:off x="76200" y="-102499"/>
            <a:ext cx="1527715" cy="103157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6200" y="142858"/>
            <a:ext cx="1090642" cy="642942"/>
          </a:xfrm>
          <a:prstGeom prst="rect">
            <a:avLst/>
          </a:prstGeom>
        </p:spPr>
      </p:pic>
      <p:sp>
        <p:nvSpPr>
          <p:cNvPr id="25" name="TextBox 24"/>
          <p:cNvSpPr txBox="1"/>
          <p:nvPr/>
        </p:nvSpPr>
        <p:spPr>
          <a:xfrm>
            <a:off x="214282" y="1317411"/>
            <a:ext cx="8143932" cy="3785652"/>
          </a:xfrm>
          <a:prstGeom prst="rect">
            <a:avLst/>
          </a:prstGeom>
          <a:noFill/>
        </p:spPr>
        <p:txBody>
          <a:bodyPr wrap="square" rtlCol="0">
            <a:spAutoFit/>
          </a:bodyPr>
          <a:lstStyle/>
          <a:p>
            <a:pPr lvl="0">
              <a:buFont typeface="Arial" pitchFamily="34" charset="0"/>
              <a:buChar char="•"/>
            </a:pPr>
            <a:r>
              <a:rPr lang="en-US" dirty="0">
                <a:latin typeface="Times New Roman" panose="02020603050405020304" pitchFamily="18" charset="0"/>
                <a:cs typeface="Times New Roman" pitchFamily="18" charset="0"/>
              </a:rPr>
              <a:t> </a:t>
            </a:r>
            <a:r>
              <a:rPr lang="en-US" sz="2400" dirty="0">
                <a:latin typeface="Times New Roman" pitchFamily="18" charset="0"/>
                <a:cs typeface="Times New Roman" pitchFamily="18" charset="0"/>
              </a:rPr>
              <a:t>Problem Statement</a:t>
            </a:r>
          </a:p>
          <a:p>
            <a:pPr lvl="0">
              <a:buFont typeface="Arial" pitchFamily="34" charset="0"/>
              <a:buChar char="•"/>
            </a:pPr>
            <a:r>
              <a:rPr lang="en-US" sz="2400" dirty="0">
                <a:latin typeface="Times New Roman" pitchFamily="18" charset="0"/>
                <a:cs typeface="Times New Roman" pitchFamily="18" charset="0"/>
              </a:rPr>
              <a:t> Existing Solutions</a:t>
            </a:r>
          </a:p>
          <a:p>
            <a:pPr lvl="0">
              <a:buFont typeface="Arial" pitchFamily="34" charset="0"/>
              <a:buChar char="•"/>
            </a:pPr>
            <a:r>
              <a:rPr lang="en-US" sz="2400" dirty="0">
                <a:latin typeface="Times New Roman" pitchFamily="18" charset="0"/>
                <a:cs typeface="Times New Roman" pitchFamily="18" charset="0"/>
              </a:rPr>
              <a:t> Gaps in Existing Solutions</a:t>
            </a:r>
          </a:p>
          <a:p>
            <a:pPr lvl="0">
              <a:buFont typeface="Arial" pitchFamily="34" charset="0"/>
              <a:buChar char="•"/>
            </a:pPr>
            <a:r>
              <a:rPr lang="en-US" sz="2400" dirty="0">
                <a:latin typeface="Times New Roman" pitchFamily="18" charset="0"/>
                <a:cs typeface="Times New Roman" pitchFamily="18" charset="0"/>
              </a:rPr>
              <a:t> Proposed Solution</a:t>
            </a:r>
          </a:p>
          <a:p>
            <a:pPr lvl="0">
              <a:buFont typeface="Arial" pitchFamily="34" charset="0"/>
              <a:buChar char="•"/>
            </a:pPr>
            <a:r>
              <a:rPr lang="en-US" sz="2400" dirty="0">
                <a:latin typeface="Times New Roman" pitchFamily="18" charset="0"/>
                <a:cs typeface="Times New Roman" pitchFamily="18" charset="0"/>
              </a:rPr>
              <a:t> Software required</a:t>
            </a:r>
          </a:p>
          <a:p>
            <a:pPr lvl="0">
              <a:buFont typeface="Arial" pitchFamily="34" charset="0"/>
              <a:buChar char="•"/>
            </a:pPr>
            <a:r>
              <a:rPr lang="en-US" sz="2400" dirty="0">
                <a:latin typeface="Times New Roman" pitchFamily="18" charset="0"/>
                <a:cs typeface="Times New Roman" pitchFamily="18" charset="0"/>
              </a:rPr>
              <a:t> Block Diagram </a:t>
            </a:r>
          </a:p>
          <a:p>
            <a:pPr lvl="0">
              <a:buFont typeface="Arial" pitchFamily="34" charset="0"/>
              <a:buChar char="•"/>
            </a:pPr>
            <a:r>
              <a:rPr lang="en-US" sz="2400" dirty="0">
                <a:latin typeface="Times New Roman" pitchFamily="18" charset="0"/>
                <a:cs typeface="Times New Roman" pitchFamily="18" charset="0"/>
              </a:rPr>
              <a:t> Flow Chart</a:t>
            </a:r>
          </a:p>
          <a:p>
            <a:pPr lvl="0">
              <a:buFont typeface="Arial" pitchFamily="34" charset="0"/>
              <a:buChar char="•"/>
            </a:pPr>
            <a:r>
              <a:rPr lang="en-US" sz="2400" dirty="0">
                <a:latin typeface="Times New Roman" pitchFamily="18" charset="0"/>
                <a:cs typeface="Times New Roman" pitchFamily="18" charset="0"/>
              </a:rPr>
              <a:t> Working Principle of all the software used</a:t>
            </a:r>
          </a:p>
          <a:p>
            <a:pPr lvl="0">
              <a:buFont typeface="Arial" pitchFamily="34" charset="0"/>
              <a:buChar char="•"/>
            </a:pPr>
            <a:r>
              <a:rPr lang="en-US" sz="2400" dirty="0">
                <a:latin typeface="Times New Roman" pitchFamily="18" charset="0"/>
                <a:cs typeface="Times New Roman" pitchFamily="18" charset="0"/>
              </a:rPr>
              <a:t> Working of the application</a:t>
            </a:r>
          </a:p>
          <a:p>
            <a:pPr lvl="0">
              <a:buFont typeface="Arial" pitchFamily="34" charset="0"/>
              <a:buChar char="•"/>
            </a:pPr>
            <a:r>
              <a:rPr lang="en-US" sz="2400" dirty="0">
                <a:latin typeface="Times New Roman" pitchFamily="18" charset="0"/>
                <a:cs typeface="Times New Roman" pitchFamily="18" charset="0"/>
              </a:rPr>
              <a:t> Results and Conclusions</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3</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2133600" y="277498"/>
            <a:ext cx="480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solidFill>
                <a:schemeClr val="bg1"/>
              </a:solidFill>
            </a:endParaRPr>
          </a:p>
        </p:txBody>
      </p:sp>
      <p:sp>
        <p:nvSpPr>
          <p:cNvPr id="14" name="Rectangle 13"/>
          <p:cNvSpPr/>
          <p:nvPr/>
        </p:nvSpPr>
        <p:spPr>
          <a:xfrm>
            <a:off x="107504" y="1177291"/>
            <a:ext cx="5544616" cy="3631763"/>
          </a:xfrm>
          <a:prstGeom prst="rect">
            <a:avLst/>
          </a:prstGeom>
        </p:spPr>
        <p:txBody>
          <a:bodyPr wrap="square">
            <a:spAutoFit/>
          </a:bodyPr>
          <a:lstStyle/>
          <a:p>
            <a:r>
              <a:rPr lang="en-US" sz="2300" dirty="0">
                <a:latin typeface="Times New Roman" panose="02020603050405020304" pitchFamily="18" charset="0"/>
                <a:cs typeface="Times New Roman" pitchFamily="18" charset="0"/>
              </a:rPr>
              <a:t>The process of preparing for interviews is often challenging and requires significant dedication and effort. Despite the availability of numerous resources, there is a lack of a centralized, efficient, and effective platform that can aid in this preparation process. The need for a comprehensive tool that provides a wide range of interview questions and answers, caters to various skill levels, and enhances the learning process is evident.</a:t>
            </a:r>
          </a:p>
        </p:txBody>
      </p:sp>
      <p:sp>
        <p:nvSpPr>
          <p:cNvPr id="13"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B3B515C2-3058-DC07-E756-BB296D4E3B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17170"/>
            <a:ext cx="1527715" cy="1031570"/>
          </a:xfrm>
          <a:prstGeom prst="rect">
            <a:avLst/>
          </a:prstGeom>
        </p:spPr>
      </p:pic>
      <p:pic>
        <p:nvPicPr>
          <p:cNvPr id="6" name="Picture 5">
            <a:extLst>
              <a:ext uri="{FF2B5EF4-FFF2-40B4-BE49-F238E27FC236}">
                <a16:creationId xmlns:a16="http://schemas.microsoft.com/office/drawing/2014/main" id="{009CC290-2509-262E-1BCC-F812D94C6B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5728" y="1347614"/>
            <a:ext cx="3240359" cy="2173814"/>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4</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EXISTING SOLUTIONS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185642" y="1277843"/>
            <a:ext cx="8610600" cy="4955203"/>
          </a:xfrm>
          <a:prstGeom prst="rect">
            <a:avLst/>
          </a:prstGeom>
        </p:spPr>
        <p:txBody>
          <a:bodyPr wrap="square">
            <a:spAutoFit/>
          </a:bodyPr>
          <a:lstStyle/>
          <a:p>
            <a:pPr algn="just" fontAlgn="base">
              <a:spcBef>
                <a:spcPct val="0"/>
              </a:spcBef>
              <a:spcAft>
                <a:spcPct val="0"/>
              </a:spcAft>
            </a:pPr>
            <a:r>
              <a:rPr lang="en-US" dirty="0">
                <a:solidFill>
                  <a:srgbClr val="FF0000"/>
                </a:solidFill>
                <a:latin typeface="Times New Roman" pitchFamily="18" charset="0"/>
                <a:cs typeface="Times New Roman" pitchFamily="18" charset="0"/>
              </a:rPr>
              <a:t>                      </a:t>
            </a:r>
          </a:p>
          <a:p>
            <a:pPr algn="just" fontAlgn="base">
              <a:spcBef>
                <a:spcPct val="0"/>
              </a:spcBef>
              <a:spcAft>
                <a:spcPct val="0"/>
              </a:spcAft>
            </a:pPr>
            <a:endParaRPr lang="en-US" dirty="0">
              <a:solidFill>
                <a:srgbClr val="FF0000"/>
              </a:solidFill>
              <a:latin typeface="Times New Roman" pitchFamily="18" charset="0"/>
              <a:cs typeface="Times New Roman" pitchFamily="18" charset="0"/>
            </a:endParaRPr>
          </a:p>
          <a:p>
            <a:pPr algn="just" fontAlgn="base">
              <a:spcBef>
                <a:spcPct val="0"/>
              </a:spcBef>
              <a:spcAft>
                <a:spcPct val="0"/>
              </a:spcAft>
            </a:pPr>
            <a:r>
              <a:rPr lang="en-US" dirty="0">
                <a:latin typeface="Times New Roman" panose="02020603050405020304" pitchFamily="18" charset="0"/>
                <a:cs typeface="Times New Roman" pitchFamily="18" charset="0"/>
              </a:rPr>
              <a:t>This app gives you all the required insights into the company such as the latest job listings, company reviews, interview experiences, and even salary reports</a:t>
            </a:r>
            <a:r>
              <a:rPr lang="en-US" dirty="0">
                <a:solidFill>
                  <a:srgbClr val="FF0000"/>
                </a:solidFill>
                <a:latin typeface="Times New Roman" panose="02020603050405020304" pitchFamily="18" charset="0"/>
                <a:cs typeface="Times New Roman" pitchFamily="18" charset="0"/>
              </a:rPr>
              <a:t>. </a:t>
            </a:r>
          </a:p>
          <a:p>
            <a:pPr algn="just" fontAlgn="base">
              <a:spcBef>
                <a:spcPct val="0"/>
              </a:spcBef>
              <a:spcAft>
                <a:spcPct val="0"/>
              </a:spcAft>
            </a:pPr>
            <a:r>
              <a:rPr lang="en-US" b="0" i="0" dirty="0">
                <a:solidFill>
                  <a:srgbClr val="20262E"/>
                </a:solidFill>
                <a:effectLst/>
                <a:latin typeface="Times New Roman" panose="02020603050405020304" pitchFamily="18" charset="0"/>
                <a:cs typeface="Times New Roman" panose="02020603050405020304" pitchFamily="18" charset="0"/>
              </a:rPr>
              <a:t>This simplifies your search, so you can apply for jobs with confidence. Filter millions of jobs and ratings, talk to professionals, and get smart on salary—then apply with ease.</a:t>
            </a:r>
          </a:p>
          <a:p>
            <a:pPr algn="just" fontAlgn="base">
              <a:spcBef>
                <a:spcPct val="0"/>
              </a:spcBef>
              <a:spcAft>
                <a:spcPct val="0"/>
              </a:spcAft>
            </a:pPr>
            <a:endParaRPr lang="en-US" dirty="0">
              <a:solidFill>
                <a:srgbClr val="20262E"/>
              </a:solidFill>
              <a:latin typeface="Times New Roman" panose="02020603050405020304" pitchFamily="18" charset="0"/>
              <a:cs typeface="Times New Roman" panose="02020603050405020304" pitchFamily="18" charset="0"/>
            </a:endParaRPr>
          </a:p>
          <a:p>
            <a:pPr algn="just" fontAlgn="base">
              <a:spcBef>
                <a:spcPct val="0"/>
              </a:spcBef>
              <a:spcAft>
                <a:spcPct val="0"/>
              </a:spcAft>
            </a:pPr>
            <a:endParaRPr lang="en-US" b="0" i="0" dirty="0">
              <a:solidFill>
                <a:srgbClr val="20262E"/>
              </a:solidFill>
              <a:effectLst/>
              <a:latin typeface="Times New Roman" panose="02020603050405020304" pitchFamily="18" charset="0"/>
              <a:cs typeface="Times New Roman" panose="02020603050405020304" pitchFamily="18" charset="0"/>
            </a:endParaRPr>
          </a:p>
          <a:p>
            <a:pPr algn="just" fontAlgn="base">
              <a:spcBef>
                <a:spcPct val="0"/>
              </a:spcBef>
              <a:spcAft>
                <a:spcPct val="0"/>
              </a:spcAft>
            </a:pPr>
            <a:endParaRPr lang="en-US" b="0" i="0" dirty="0">
              <a:solidFill>
                <a:srgbClr val="20262E"/>
              </a:solidFill>
              <a:effectLst/>
              <a:latin typeface="Times New Roman" panose="02020603050405020304" pitchFamily="18" charset="0"/>
              <a:cs typeface="Times New Roman" panose="02020603050405020304" pitchFamily="18" charset="0"/>
            </a:endParaRPr>
          </a:p>
          <a:p>
            <a:pPr algn="just" fontAlgn="base">
              <a:spcBef>
                <a:spcPct val="0"/>
              </a:spcBef>
              <a:spcAft>
                <a:spcPct val="0"/>
              </a:spcAft>
            </a:pPr>
            <a:r>
              <a:rPr lang="en-US" dirty="0">
                <a:solidFill>
                  <a:srgbClr val="003300"/>
                </a:solidFill>
                <a:latin typeface="Times New Roman" panose="02020603050405020304" pitchFamily="18" charset="0"/>
                <a:cs typeface="Times New Roman" panose="02020603050405020304" pitchFamily="18" charset="0"/>
              </a:rPr>
              <a:t>                  CV Builder is</a:t>
            </a:r>
            <a:r>
              <a:rPr lang="en-US" i="0" dirty="0">
                <a:solidFill>
                  <a:srgbClr val="003300"/>
                </a:solidFill>
                <a:effectLst/>
                <a:latin typeface="Times New Roman" panose="02020603050405020304" pitchFamily="18" charset="0"/>
                <a:cs typeface="Times New Roman" panose="02020603050405020304" pitchFamily="18" charset="0"/>
              </a:rPr>
              <a:t> a tool that allows you to create a resume to look for a job in a much more professional way. The application has more than 100 different templates and formats, allowing you to choose the one that best suits your needs.</a:t>
            </a:r>
            <a:r>
              <a:rPr lang="en-US" dirty="0">
                <a:solidFill>
                  <a:srgbClr val="003300"/>
                </a:solidFill>
                <a:latin typeface="Times New Roman" panose="02020603050405020304" pitchFamily="18" charset="0"/>
                <a:cs typeface="Times New Roman" pitchFamily="18" charset="0"/>
              </a:rPr>
              <a:t>  </a:t>
            </a:r>
          </a:p>
          <a:p>
            <a:pPr algn="just" fontAlgn="base">
              <a:spcBef>
                <a:spcPct val="0"/>
              </a:spcBef>
              <a:spcAft>
                <a:spcPct val="0"/>
              </a:spcAft>
            </a:pPr>
            <a:r>
              <a:rPr lang="en-US" dirty="0">
                <a:solidFill>
                  <a:srgbClr val="003300"/>
                </a:solidFill>
                <a:latin typeface="Times New Roman" panose="02020603050405020304" pitchFamily="18" charset="0"/>
                <a:cs typeface="Times New Roman" pitchFamily="18" charset="0"/>
              </a:rPr>
              <a:t>                                 </a:t>
            </a:r>
          </a:p>
          <a:p>
            <a:pPr algn="just" fontAlgn="base">
              <a:spcBef>
                <a:spcPct val="0"/>
              </a:spcBef>
              <a:spcAft>
                <a:spcPct val="0"/>
              </a:spcAft>
            </a:pPr>
            <a:r>
              <a:rPr lang="en-US" dirty="0">
                <a:latin typeface="Times New Roman" panose="02020603050405020304" pitchFamily="18" charset="0"/>
                <a:cs typeface="Times New Roman" pitchFamily="18" charset="0"/>
              </a:rPr>
              <a:t>                                  </a:t>
            </a:r>
          </a:p>
          <a:p>
            <a:pPr algn="just" fontAlgn="base">
              <a:spcBef>
                <a:spcPct val="0"/>
              </a:spcBef>
              <a:spcAft>
                <a:spcPct val="0"/>
              </a:spcAft>
            </a:pPr>
            <a:endParaRPr lang="en-US" dirty="0">
              <a:latin typeface="Times New Roman" panose="02020603050405020304" pitchFamily="18" charset="0"/>
              <a:cs typeface="Times New Roman" pitchFamily="18" charset="0"/>
            </a:endParaRPr>
          </a:p>
          <a:p>
            <a:pPr algn="just" fontAlgn="base">
              <a:spcBef>
                <a:spcPct val="0"/>
              </a:spcBef>
              <a:spcAft>
                <a:spcPct val="0"/>
              </a:spcAft>
            </a:pPr>
            <a:endParaRPr lang="en-US" dirty="0">
              <a:latin typeface="Times New Roman" panose="02020603050405020304" pitchFamily="18" charset="0"/>
              <a:cs typeface="Times New Roman" pitchFamily="18" charset="0"/>
            </a:endParaRPr>
          </a:p>
          <a:p>
            <a:pPr lvl="0" algn="just" fontAlgn="base">
              <a:spcBef>
                <a:spcPct val="0"/>
              </a:spcBef>
              <a:spcAft>
                <a:spcPct val="0"/>
              </a:spcAft>
              <a:buFont typeface="Wingdings" pitchFamily="2" charset="2"/>
              <a:buChar char="Ø"/>
            </a:pPr>
            <a:endParaRPr lang="en-US" sz="2800" dirty="0">
              <a:cs typeface="Times New Roman" panose="02020603050405020304" pitchFamily="18" charset="0"/>
            </a:endParaRPr>
          </a:p>
        </p:txBody>
      </p:sp>
      <p:sp>
        <p:nvSpPr>
          <p:cNvPr id="12"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77E80C10-B768-DA45-2E07-307F8CBE56D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15949" y="-84829"/>
            <a:ext cx="1527715" cy="1031570"/>
          </a:xfrm>
          <a:prstGeom prst="rect">
            <a:avLst/>
          </a:prstGeom>
        </p:spPr>
      </p:pic>
      <p:pic>
        <p:nvPicPr>
          <p:cNvPr id="4" name="Picture 3">
            <a:extLst>
              <a:ext uri="{FF2B5EF4-FFF2-40B4-BE49-F238E27FC236}">
                <a16:creationId xmlns:a16="http://schemas.microsoft.com/office/drawing/2014/main" id="{84F584E8-653B-84E3-FE8E-522CFFA4D09E}"/>
              </a:ext>
            </a:extLst>
          </p:cNvPr>
          <p:cNvPicPr>
            <a:picLocks noChangeAspect="1"/>
          </p:cNvPicPr>
          <p:nvPr/>
        </p:nvPicPr>
        <p:blipFill>
          <a:blip r:embed="rId5"/>
          <a:stretch>
            <a:fillRect/>
          </a:stretch>
        </p:blipFill>
        <p:spPr>
          <a:xfrm>
            <a:off x="185642" y="1190199"/>
            <a:ext cx="839866" cy="626086"/>
          </a:xfrm>
          <a:prstGeom prst="rect">
            <a:avLst/>
          </a:prstGeom>
        </p:spPr>
      </p:pic>
      <p:pic>
        <p:nvPicPr>
          <p:cNvPr id="9" name="Google Shape;84;p17">
            <a:extLst>
              <a:ext uri="{FF2B5EF4-FFF2-40B4-BE49-F238E27FC236}">
                <a16:creationId xmlns:a16="http://schemas.microsoft.com/office/drawing/2014/main" id="{F8C1DC5B-7FA0-73A3-6FCE-133749E852A4}"/>
              </a:ext>
            </a:extLst>
          </p:cNvPr>
          <p:cNvPicPr preferRelativeResize="0"/>
          <p:nvPr/>
        </p:nvPicPr>
        <p:blipFill>
          <a:blip r:embed="rId6">
            <a:alphaModFix/>
          </a:blip>
          <a:stretch>
            <a:fillRect/>
          </a:stretch>
        </p:blipFill>
        <p:spPr>
          <a:xfrm>
            <a:off x="296719" y="3129357"/>
            <a:ext cx="839866" cy="736299"/>
          </a:xfrm>
          <a:prstGeom prst="rect">
            <a:avLst/>
          </a:prstGeom>
          <a:noFill/>
          <a:ln>
            <a:noFill/>
          </a:ln>
        </p:spPr>
      </p:pic>
    </p:spTree>
    <p:extLst>
      <p:ext uri="{BB962C8B-B14F-4D97-AF65-F5344CB8AC3E}">
        <p14:creationId xmlns:p14="http://schemas.microsoft.com/office/powerpoint/2010/main" val="233143505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5</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EXISTING SOLUTIONS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185642" y="1277843"/>
            <a:ext cx="8610600" cy="3016210"/>
          </a:xfrm>
          <a:prstGeom prst="rect">
            <a:avLst/>
          </a:prstGeom>
        </p:spPr>
        <p:txBody>
          <a:bodyPr wrap="square">
            <a:spAutoFit/>
          </a:bodyPr>
          <a:lstStyle/>
          <a:p>
            <a:pPr algn="just" fontAlgn="base">
              <a:spcBef>
                <a:spcPct val="0"/>
              </a:spcBef>
              <a:spcAft>
                <a:spcPct val="0"/>
              </a:spcAft>
            </a:pPr>
            <a:r>
              <a:rPr lang="en-US" dirty="0">
                <a:solidFill>
                  <a:srgbClr val="FF0000"/>
                </a:solidFill>
                <a:latin typeface="Times New Roman" pitchFamily="18" charset="0"/>
                <a:cs typeface="Times New Roman" pitchFamily="18" charset="0"/>
              </a:rPr>
              <a:t>                      </a:t>
            </a:r>
            <a:r>
              <a:rPr lang="en-US" dirty="0">
                <a:solidFill>
                  <a:srgbClr val="003300"/>
                </a:solidFill>
                <a:latin typeface="Times New Roman" panose="02020603050405020304" pitchFamily="18" charset="0"/>
                <a:cs typeface="Times New Roman" pitchFamily="18" charset="0"/>
              </a:rPr>
              <a:t>                                 </a:t>
            </a:r>
          </a:p>
          <a:p>
            <a:pPr algn="just" fontAlgn="base">
              <a:spcBef>
                <a:spcPct val="0"/>
              </a:spcBef>
              <a:spcAft>
                <a:spcPct val="0"/>
              </a:spcAft>
            </a:pPr>
            <a:r>
              <a:rPr lang="en-US" dirty="0">
                <a:latin typeface="Times New Roman" panose="02020603050405020304" pitchFamily="18" charset="0"/>
                <a:cs typeface="Times New Roman" pitchFamily="18" charset="0"/>
              </a:rPr>
              <a:t>                                </a:t>
            </a:r>
          </a:p>
          <a:p>
            <a:pPr algn="just" fontAlgn="base">
              <a:spcBef>
                <a:spcPct val="0"/>
              </a:spcBef>
              <a:spcAft>
                <a:spcPct val="0"/>
              </a:spcAft>
            </a:pPr>
            <a:endParaRPr lang="en-US" dirty="0">
              <a:latin typeface="Times New Roman" panose="02020603050405020304" pitchFamily="18" charset="0"/>
              <a:cs typeface="Times New Roman" pitchFamily="18" charset="0"/>
            </a:endParaRPr>
          </a:p>
          <a:p>
            <a:pPr algn="just" fontAlgn="base">
              <a:spcBef>
                <a:spcPct val="0"/>
              </a:spcBef>
              <a:spcAft>
                <a:spcPct val="0"/>
              </a:spcAft>
            </a:pPr>
            <a:r>
              <a:rPr lang="en-US" dirty="0">
                <a:latin typeface="Times New Roman" panose="02020603050405020304" pitchFamily="18" charset="0"/>
                <a:cs typeface="Times New Roman" pitchFamily="18" charset="0"/>
              </a:rPr>
              <a:t>  </a:t>
            </a:r>
            <a:r>
              <a:rPr lang="en-US" dirty="0" err="1">
                <a:latin typeface="Times New Roman" panose="02020603050405020304" pitchFamily="18" charset="0"/>
                <a:cs typeface="Times New Roman" pitchFamily="18" charset="0"/>
              </a:rPr>
              <a:t>IndiaBIX</a:t>
            </a:r>
            <a:r>
              <a:rPr lang="en-US" dirty="0">
                <a:latin typeface="Times New Roman" panose="02020603050405020304" pitchFamily="18" charset="0"/>
                <a:cs typeface="Times New Roman" pitchFamily="18" charset="0"/>
              </a:rPr>
              <a:t> is a popular website among students. It has extremely helpful content for aptitude preparation. Students preparing for government entrance exams will find relevant content on </a:t>
            </a:r>
            <a:r>
              <a:rPr lang="en-US" dirty="0" err="1">
                <a:latin typeface="Times New Roman" panose="02020603050405020304" pitchFamily="18" charset="0"/>
                <a:cs typeface="Times New Roman" pitchFamily="18" charset="0"/>
              </a:rPr>
              <a:t>IndiaBIX</a:t>
            </a:r>
            <a:r>
              <a:rPr lang="en-US" dirty="0">
                <a:latin typeface="Times New Roman" panose="02020603050405020304" pitchFamily="18" charset="0"/>
                <a:cs typeface="Times New Roman" pitchFamily="18" charset="0"/>
              </a:rPr>
              <a:t>. </a:t>
            </a:r>
            <a:r>
              <a:rPr lang="en-US" dirty="0" err="1">
                <a:latin typeface="Times New Roman" panose="02020603050405020304" pitchFamily="18" charset="0"/>
                <a:cs typeface="Times New Roman" pitchFamily="18" charset="0"/>
              </a:rPr>
              <a:t>IndiaBIX</a:t>
            </a:r>
            <a:r>
              <a:rPr lang="en-US" dirty="0">
                <a:latin typeface="Times New Roman" pitchFamily="18" charset="0"/>
                <a:cs typeface="Times New Roman" pitchFamily="18" charset="0"/>
              </a:rPr>
              <a:t> has sections on General Aptitude, Verbal and Logical Reasoning, Current Affairs, General Knowledge, Puzzles, etc.</a:t>
            </a:r>
          </a:p>
          <a:p>
            <a:pPr algn="just" fontAlgn="base">
              <a:spcBef>
                <a:spcPct val="0"/>
              </a:spcBef>
              <a:spcAft>
                <a:spcPct val="0"/>
              </a:spcAft>
            </a:pPr>
            <a:endParaRPr lang="en-US" dirty="0">
              <a:latin typeface="Times New Roman" pitchFamily="18" charset="0"/>
              <a:cs typeface="Times New Roman" pitchFamily="18" charset="0"/>
            </a:endParaRPr>
          </a:p>
          <a:p>
            <a:pPr algn="just" fontAlgn="base">
              <a:spcBef>
                <a:spcPct val="0"/>
              </a:spcBef>
              <a:spcAft>
                <a:spcPct val="0"/>
              </a:spcAft>
            </a:pPr>
            <a:endParaRPr lang="en-US" dirty="0">
              <a:latin typeface="Times New Roman" pitchFamily="18" charset="0"/>
              <a:cs typeface="Times New Roman" pitchFamily="18" charset="0"/>
            </a:endParaRPr>
          </a:p>
          <a:p>
            <a:pPr lvl="0" algn="just" fontAlgn="base">
              <a:spcBef>
                <a:spcPct val="0"/>
              </a:spcBef>
              <a:spcAft>
                <a:spcPct val="0"/>
              </a:spcAft>
              <a:buFont typeface="Wingdings" pitchFamily="2" charset="2"/>
              <a:buChar char="Ø"/>
            </a:pPr>
            <a:endParaRPr lang="en-US" sz="2800" dirty="0">
              <a:cs typeface="Times New Roman" panose="02020603050405020304" pitchFamily="18" charset="0"/>
            </a:endParaRPr>
          </a:p>
        </p:txBody>
      </p:sp>
      <p:sp>
        <p:nvSpPr>
          <p:cNvPr id="12" name="Content Placeholder 2"/>
          <p:cNvSpPr txBox="1">
            <a:spLocks/>
          </p:cNvSpPr>
          <p:nvPr/>
        </p:nvSpPr>
        <p:spPr>
          <a:xfrm>
            <a:off x="0" y="480060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77E80C10-B768-DA45-2E07-307F8CBE56D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15949" y="-84829"/>
            <a:ext cx="1527715" cy="1031570"/>
          </a:xfrm>
          <a:prstGeom prst="rect">
            <a:avLst/>
          </a:prstGeom>
        </p:spPr>
      </p:pic>
      <p:pic>
        <p:nvPicPr>
          <p:cNvPr id="8" name="Picture 7">
            <a:extLst>
              <a:ext uri="{FF2B5EF4-FFF2-40B4-BE49-F238E27FC236}">
                <a16:creationId xmlns:a16="http://schemas.microsoft.com/office/drawing/2014/main" id="{8D5B3ABD-A84F-B985-844F-A72AD4A0937F}"/>
              </a:ext>
            </a:extLst>
          </p:cNvPr>
          <p:cNvPicPr>
            <a:picLocks noChangeAspect="1"/>
          </p:cNvPicPr>
          <p:nvPr/>
        </p:nvPicPr>
        <p:blipFill>
          <a:blip r:embed="rId5"/>
          <a:stretch>
            <a:fillRect/>
          </a:stretch>
        </p:blipFill>
        <p:spPr>
          <a:xfrm>
            <a:off x="107504" y="1196717"/>
            <a:ext cx="1697587" cy="870977"/>
          </a:xfrm>
          <a:prstGeom prst="rect">
            <a:avLst/>
          </a:prstGeo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6</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GAPS IN EXISTING SOLUTIONS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4" name="Rectangle 13"/>
          <p:cNvSpPr/>
          <p:nvPr/>
        </p:nvSpPr>
        <p:spPr>
          <a:xfrm>
            <a:off x="76200" y="1112983"/>
            <a:ext cx="8839200" cy="3512757"/>
          </a:xfrm>
          <a:prstGeom prst="rect">
            <a:avLst/>
          </a:prstGeom>
        </p:spPr>
        <p:txBody>
          <a:bodyPr wrap="square">
            <a:spAutoFit/>
          </a:bodyPr>
          <a:lstStyle/>
          <a:p>
            <a:pPr algn="just" fontAlgn="base">
              <a:lnSpc>
                <a:spcPts val="3000"/>
              </a:lnSpc>
              <a:spcBef>
                <a:spcPct val="0"/>
              </a:spcBef>
              <a:spcAft>
                <a:spcPct val="0"/>
              </a:spcAft>
            </a:pPr>
            <a:r>
              <a:rPr lang="en-US" b="1" u="sng" dirty="0">
                <a:latin typeface="Times New Roman" pitchFamily="18" charset="0"/>
                <a:cs typeface="Times New Roman" pitchFamily="18" charset="0"/>
              </a:rPr>
              <a:t>Glassdoor</a:t>
            </a:r>
            <a:r>
              <a:rPr lang="en-US" dirty="0">
                <a:latin typeface="Times New Roman" pitchFamily="18" charset="0"/>
                <a:cs typeface="Times New Roman" pitchFamily="18" charset="0"/>
              </a:rPr>
              <a:t>: While Glassdoor provides valuable insights into companies and job listings, it does not offer personalized interview preparation resources. Users may have to sift through a lot of information to find relevant interview experiences.</a:t>
            </a:r>
          </a:p>
          <a:p>
            <a:pPr algn="just" fontAlgn="base">
              <a:lnSpc>
                <a:spcPts val="3000"/>
              </a:lnSpc>
              <a:spcBef>
                <a:spcPct val="0"/>
              </a:spcBef>
              <a:spcAft>
                <a:spcPct val="0"/>
              </a:spcAft>
            </a:pPr>
            <a:r>
              <a:rPr lang="en-US" b="1" u="sng" dirty="0">
                <a:solidFill>
                  <a:schemeClr val="dk1"/>
                </a:solidFill>
                <a:latin typeface="Times New Roman" panose="02020603050405020304" pitchFamily="18" charset="0"/>
                <a:cs typeface="Times New Roman" panose="02020603050405020304" pitchFamily="18" charset="0"/>
              </a:rPr>
              <a:t>CV Engineer</a:t>
            </a:r>
            <a:r>
              <a:rPr lang="en-US" dirty="0">
                <a:solidFill>
                  <a:schemeClr val="dk1"/>
                </a:solidFill>
                <a:latin typeface="Times New Roman" panose="02020603050405020304" pitchFamily="18" charset="0"/>
                <a:cs typeface="Times New Roman" panose="02020603050405020304" pitchFamily="18" charset="0"/>
              </a:rPr>
              <a:t>: This app focuses on resume creation but does not provide comprehensive interview preparation resources. It lacks features like mock interviews, aptitude tests, or a repository of potential interview questions.</a:t>
            </a:r>
          </a:p>
          <a:p>
            <a:pPr lvl="0" algn="just" fontAlgn="base">
              <a:lnSpc>
                <a:spcPts val="3000"/>
              </a:lnSpc>
              <a:spcBef>
                <a:spcPct val="0"/>
              </a:spcBef>
              <a:spcAft>
                <a:spcPct val="0"/>
              </a:spcAft>
            </a:pPr>
            <a:r>
              <a:rPr lang="en-US" b="1" u="sng" dirty="0" err="1">
                <a:latin typeface="Times New Roman" panose="02020603050405020304" pitchFamily="18" charset="0"/>
                <a:cs typeface="Times New Roman" panose="02020603050405020304" pitchFamily="18" charset="0"/>
              </a:rPr>
              <a:t>Indiabix</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While </a:t>
            </a:r>
            <a:r>
              <a:rPr lang="en-US" dirty="0" err="1">
                <a:latin typeface="Times New Roman" panose="02020603050405020304" pitchFamily="18" charset="0"/>
                <a:cs typeface="Times New Roman" panose="02020603050405020304" pitchFamily="18" charset="0"/>
              </a:rPr>
              <a:t>Indiabix</a:t>
            </a:r>
            <a:r>
              <a:rPr lang="en-US" dirty="0">
                <a:latin typeface="Times New Roman" panose="02020603050405020304" pitchFamily="18" charset="0"/>
                <a:cs typeface="Times New Roman" panose="02020603050405020304" pitchFamily="18" charset="0"/>
              </a:rPr>
              <a:t> provides aptitude tests and interview preparation resources, it may not offer personalized learning experiences or company-specific interview preparation. It also lacks features like resume building or professional networking.</a:t>
            </a: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40FC5119-FE45-2B5C-5C40-8B3FAA1353B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26581" y="-124194"/>
            <a:ext cx="1527715" cy="1031570"/>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0" y="895350"/>
            <a:ext cx="533400" cy="183357"/>
          </a:xfrm>
        </p:spPr>
        <p:txBody>
          <a:bodyPr>
            <a:normAutofit fontScale="47500" lnSpcReduction="20000"/>
          </a:bodyPr>
          <a:lstStyle/>
          <a:p>
            <a:fld id="{1AD93096-5B34-4342-9326-69289CEAE4C2}" type="slidenum">
              <a:rPr lang="en-US" smtClean="0"/>
              <a:pPr/>
              <a:t>7</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1295400" y="278614"/>
            <a:ext cx="609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endParaRPr kumimoji="0" lang="en-US" sz="28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85775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sp>
        <p:nvSpPr>
          <p:cNvPr id="26" name="Chevron 4"/>
          <p:cNvSpPr/>
          <p:nvPr/>
        </p:nvSpPr>
        <p:spPr>
          <a:xfrm>
            <a:off x="6599115" y="3713083"/>
            <a:ext cx="14865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Iterate</a:t>
            </a:r>
          </a:p>
        </p:txBody>
      </p:sp>
      <p:sp>
        <p:nvSpPr>
          <p:cNvPr id="31" name="Chevron 4"/>
          <p:cNvSpPr/>
          <p:nvPr/>
        </p:nvSpPr>
        <p:spPr>
          <a:xfrm>
            <a:off x="4465515" y="3779320"/>
            <a:ext cx="1715135" cy="562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kern="1200" dirty="0"/>
              <a:t>Communicate</a:t>
            </a:r>
          </a:p>
        </p:txBody>
      </p:sp>
      <p:pic>
        <p:nvPicPr>
          <p:cNvPr id="2" name="Picture 1">
            <a:extLst>
              <a:ext uri="{FF2B5EF4-FFF2-40B4-BE49-F238E27FC236}">
                <a16:creationId xmlns:a16="http://schemas.microsoft.com/office/drawing/2014/main" id="{1627471F-0B05-9A5A-2BC3-A3A59A2814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36220"/>
            <a:ext cx="1527715" cy="1031570"/>
          </a:xfrm>
          <a:prstGeom prst="rect">
            <a:avLst/>
          </a:prstGeom>
        </p:spPr>
      </p:pic>
      <p:sp>
        <p:nvSpPr>
          <p:cNvPr id="37" name="Rectangle 36"/>
          <p:cNvSpPr/>
          <p:nvPr/>
        </p:nvSpPr>
        <p:spPr>
          <a:xfrm>
            <a:off x="2571736" y="214296"/>
            <a:ext cx="4429156" cy="523220"/>
          </a:xfrm>
          <a:prstGeom prst="rect">
            <a:avLst/>
          </a:prstGeom>
        </p:spPr>
        <p:txBody>
          <a:bodyPr wrap="square">
            <a:spAutoFit/>
          </a:bodyPr>
          <a:lstStyle/>
          <a:p>
            <a:r>
              <a:rPr lang="en-IN" sz="2800" b="1" dirty="0">
                <a:latin typeface="Times New Roman" pitchFamily="18" charset="0"/>
                <a:cs typeface="Times New Roman" pitchFamily="18" charset="0"/>
              </a:rPr>
              <a:t>PROPOSED SOLUTION</a:t>
            </a:r>
            <a:endParaRPr lang="en-US" sz="2800" dirty="0">
              <a:latin typeface="Times New Roman" pitchFamily="18" charset="0"/>
              <a:cs typeface="Times New Roman" pitchFamily="18" charset="0"/>
            </a:endParaRPr>
          </a:p>
        </p:txBody>
      </p:sp>
      <p:sp>
        <p:nvSpPr>
          <p:cNvPr id="38" name="TextBox 37"/>
          <p:cNvSpPr txBox="1"/>
          <p:nvPr/>
        </p:nvSpPr>
        <p:spPr>
          <a:xfrm>
            <a:off x="147249" y="1346012"/>
            <a:ext cx="9000239" cy="3416320"/>
          </a:xfrm>
          <a:prstGeom prst="rect">
            <a:avLst/>
          </a:prstGeom>
          <a:noFill/>
        </p:spPr>
        <p:txBody>
          <a:bodyPr wrap="square" rtlCol="0">
            <a:spAutoFit/>
          </a:bodyPr>
          <a:lstStyle/>
          <a:p>
            <a:pPr algn="l"/>
            <a:r>
              <a:rPr lang="en-US" b="0" i="0" dirty="0">
                <a:effectLst/>
                <a:latin typeface="Söhne"/>
              </a:rPr>
              <a:t>The app I developed is a comprehensive solution for students preparing for software interviews. It covers various aspects:</a:t>
            </a:r>
            <a:endParaRPr lang="en-IN" dirty="0">
              <a:latin typeface="Söhne"/>
            </a:endParaRPr>
          </a:p>
          <a:p>
            <a:pPr marL="342900" indent="-342900" algn="l">
              <a:buFont typeface="+mj-lt"/>
              <a:buAutoNum type="arabicPeriod"/>
            </a:pPr>
            <a:r>
              <a:rPr lang="en-IN" b="0" i="0" dirty="0">
                <a:effectLst/>
                <a:latin typeface="Söhne"/>
              </a:rPr>
              <a:t>Problem Topics</a:t>
            </a:r>
          </a:p>
          <a:p>
            <a:pPr marL="342900" indent="-342900" algn="l">
              <a:buFont typeface="+mj-lt"/>
              <a:buAutoNum type="arabicPeriod"/>
            </a:pPr>
            <a:r>
              <a:rPr lang="en-IN" dirty="0">
                <a:latin typeface="Söhne"/>
              </a:rPr>
              <a:t>Problem Difficulty</a:t>
            </a:r>
          </a:p>
          <a:p>
            <a:pPr marL="342900" indent="-342900" algn="l">
              <a:buFont typeface="+mj-lt"/>
              <a:buAutoNum type="arabicPeriod"/>
            </a:pPr>
            <a:r>
              <a:rPr lang="en-IN" b="0" i="0" dirty="0">
                <a:effectLst/>
                <a:latin typeface="Söhne"/>
              </a:rPr>
              <a:t>Company wise</a:t>
            </a:r>
          </a:p>
          <a:p>
            <a:pPr marL="342900" indent="-342900" algn="l">
              <a:buFont typeface="+mj-lt"/>
              <a:buAutoNum type="arabicPeriod"/>
            </a:pPr>
            <a:r>
              <a:rPr lang="en-IN" dirty="0">
                <a:latin typeface="Söhne"/>
              </a:rPr>
              <a:t>HR Questions</a:t>
            </a:r>
          </a:p>
          <a:p>
            <a:pPr marL="342900" indent="-342900" algn="l">
              <a:buFont typeface="+mj-lt"/>
              <a:buAutoNum type="arabicPeriod"/>
            </a:pPr>
            <a:r>
              <a:rPr lang="en-IN" b="0" i="0" dirty="0">
                <a:effectLst/>
                <a:latin typeface="Söhne"/>
              </a:rPr>
              <a:t>Data </a:t>
            </a:r>
            <a:r>
              <a:rPr lang="en-IN" dirty="0">
                <a:latin typeface="Söhne"/>
              </a:rPr>
              <a:t>Science</a:t>
            </a:r>
          </a:p>
          <a:p>
            <a:pPr marL="342900" indent="-342900" algn="l">
              <a:buFont typeface="+mj-lt"/>
              <a:buAutoNum type="arabicPeriod"/>
            </a:pPr>
            <a:r>
              <a:rPr lang="en-IN" b="0" i="0" dirty="0">
                <a:effectLst/>
                <a:latin typeface="Söhne"/>
              </a:rPr>
              <a:t>Aptitude</a:t>
            </a:r>
          </a:p>
          <a:p>
            <a:pPr marL="342900" indent="-342900" algn="l">
              <a:buFont typeface="+mj-lt"/>
              <a:buAutoNum type="arabicPeriod"/>
            </a:pPr>
            <a:r>
              <a:rPr lang="en-IN" dirty="0">
                <a:latin typeface="Söhne"/>
              </a:rPr>
              <a:t>Resume</a:t>
            </a:r>
          </a:p>
          <a:p>
            <a:pPr marL="342900" indent="-342900" algn="l">
              <a:buFont typeface="+mj-lt"/>
              <a:buAutoNum type="arabicPeriod"/>
            </a:pPr>
            <a:r>
              <a:rPr lang="en-IN" b="0" i="0" dirty="0">
                <a:effectLst/>
                <a:latin typeface="Söhne"/>
              </a:rPr>
              <a:t>Company Principle</a:t>
            </a:r>
          </a:p>
          <a:p>
            <a:pPr marL="342900" indent="-342900" algn="l">
              <a:buFont typeface="+mj-lt"/>
              <a:buAutoNum type="arabicPeriod"/>
            </a:pPr>
            <a:r>
              <a:rPr lang="en-IN" b="0" i="0" dirty="0">
                <a:effectLst/>
                <a:latin typeface="Söhne"/>
              </a:rPr>
              <a:t>Interview Etiquette</a:t>
            </a:r>
          </a:p>
          <a:p>
            <a:pPr marL="342900" indent="-342900" algn="l">
              <a:buFont typeface="+mj-lt"/>
              <a:buAutoNum type="arabicPeriod"/>
            </a:pPr>
            <a:r>
              <a:rPr lang="en-IN" dirty="0">
                <a:latin typeface="Söhne"/>
              </a:rPr>
              <a:t>Join Community</a:t>
            </a:r>
            <a:endParaRPr lang="en-US" b="0" i="0" dirty="0">
              <a:effectLst/>
              <a:latin typeface="Söhne"/>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8</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SOFTWARE REQUIRED</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8155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19312A76-C546-6572-6C37-10A0E15A5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0" y="-19932"/>
            <a:ext cx="1527715" cy="1031570"/>
          </a:xfrm>
          <a:prstGeom prst="rect">
            <a:avLst/>
          </a:prstGeom>
        </p:spPr>
      </p:pic>
      <p:sp>
        <p:nvSpPr>
          <p:cNvPr id="9" name="TextBox 8"/>
          <p:cNvSpPr txBox="1"/>
          <p:nvPr/>
        </p:nvSpPr>
        <p:spPr>
          <a:xfrm>
            <a:off x="71406" y="1643056"/>
            <a:ext cx="9001188" cy="2031325"/>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1. Laptop</a:t>
            </a:r>
          </a:p>
          <a:p>
            <a:r>
              <a:rPr lang="en-IN" dirty="0">
                <a:latin typeface="Times New Roman" panose="02020603050405020304" pitchFamily="18" charset="0"/>
                <a:cs typeface="Times New Roman" panose="02020603050405020304" pitchFamily="18" charset="0"/>
              </a:rPr>
              <a:t> 2. Android Studio</a:t>
            </a:r>
          </a:p>
          <a:p>
            <a:r>
              <a:rPr lang="en-IN" dirty="0">
                <a:latin typeface="Times New Roman" panose="02020603050405020304" pitchFamily="18" charset="0"/>
                <a:cs typeface="Times New Roman" panose="02020603050405020304" pitchFamily="18" charset="0"/>
              </a:rPr>
              <a:t> 3. Flutter </a:t>
            </a:r>
          </a:p>
          <a:p>
            <a:r>
              <a:rPr lang="en-IN" dirty="0">
                <a:latin typeface="Times New Roman" panose="02020603050405020304" pitchFamily="18" charset="0"/>
                <a:cs typeface="Times New Roman" panose="02020603050405020304" pitchFamily="18" charset="0"/>
              </a:rPr>
              <a:t> 4. Google Play Console </a:t>
            </a:r>
          </a:p>
          <a:p>
            <a:r>
              <a:rPr lang="en-IN" dirty="0">
                <a:latin typeface="Times New Roman" panose="02020603050405020304" pitchFamily="18" charset="0"/>
                <a:cs typeface="Times New Roman" panose="02020603050405020304" pitchFamily="18" charset="0"/>
              </a:rPr>
              <a:t> 5. Figma</a:t>
            </a:r>
            <a:endParaRPr lang="en-IN" b="0" i="0" u="none" strike="noStrike" dirty="0">
              <a:effectLst/>
              <a:latin typeface="arial" panose="020B0604020202020204" pitchFamily="34" charset="0"/>
              <a:hlinkClick r:id="rId5"/>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fontScale="47500" lnSpcReduction="20000"/>
          </a:bodyPr>
          <a:lstStyle/>
          <a:p>
            <a:fld id="{1AD93096-5B34-4342-9326-69289CEAE4C2}" type="slidenum">
              <a:rPr lang="en-US" smtClean="0"/>
              <a:pPr/>
              <a:t>9</a:t>
            </a:fld>
            <a:endParaRPr lang="en-US" dirty="0">
              <a:solidFill>
                <a:srgbClr val="FFFFFF"/>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0"/>
            <a:ext cx="1219200" cy="914400"/>
          </a:xfrm>
          <a:prstGeom prst="rect">
            <a:avLst/>
          </a:prstGeom>
        </p:spPr>
      </p:pic>
      <p:sp>
        <p:nvSpPr>
          <p:cNvPr id="1027" name="Rectangle 3"/>
          <p:cNvSpPr>
            <a:spLocks noChangeArrowheads="1"/>
          </p:cNvSpPr>
          <p:nvPr/>
        </p:nvSpPr>
        <p:spPr bwMode="auto">
          <a:xfrm>
            <a:off x="762000" y="278614"/>
            <a:ext cx="6781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tabLst>
                <a:tab pos="2865438" algn="ctr"/>
                <a:tab pos="4543425" algn="l"/>
              </a:tabLst>
            </a:pPr>
            <a:r>
              <a:rPr lang="en-IN" sz="2800" b="1" dirty="0">
                <a:latin typeface="Times New Roman" pitchFamily="18" charset="0"/>
                <a:cs typeface="Times New Roman" pitchFamily="18" charset="0"/>
              </a:rPr>
              <a:t>BLOCK DIAGRAM </a:t>
            </a:r>
            <a:endParaRPr kumimoji="0" lang="en-US" sz="2800" b="1" i="0" strike="noStrike" cap="none" normalizeH="0" baseline="0" dirty="0">
              <a:ln>
                <a:noFill/>
              </a:ln>
              <a:solidFill>
                <a:schemeClr val="tx1"/>
              </a:solidFill>
              <a:effectLst/>
              <a:latin typeface="Times New Roman" pitchFamily="18" charset="0"/>
              <a:cs typeface="Times New Roman" pitchFamily="18" charset="0"/>
            </a:endParaRPr>
          </a:p>
        </p:txBody>
      </p:sp>
      <p:sp>
        <p:nvSpPr>
          <p:cNvPr id="12" name="Content Placeholder 2"/>
          <p:cNvSpPr txBox="1">
            <a:spLocks/>
          </p:cNvSpPr>
          <p:nvPr/>
        </p:nvSpPr>
        <p:spPr>
          <a:xfrm>
            <a:off x="0" y="4749130"/>
            <a:ext cx="9144000" cy="342900"/>
          </a:xfrm>
          <a:prstGeom prst="rect">
            <a:avLst/>
          </a:prstGeom>
        </p:spPr>
        <p:txBody>
          <a:bodyPr vert="horz">
            <a:noAutofit/>
          </a:bodyPr>
          <a:lstStyle/>
          <a:p>
            <a:pPr algn="ctr"/>
            <a:r>
              <a:rPr lang="en-US" sz="1600" b="1" i="1" dirty="0">
                <a:solidFill>
                  <a:srgbClr val="FF0066"/>
                </a:solidFill>
              </a:rPr>
              <a:t>Career crafter                                                                          CMR College of Engineering &amp; Technology </a:t>
            </a:r>
          </a:p>
          <a:p>
            <a:pPr algn="ctr"/>
            <a:r>
              <a:rPr lang="en-US" sz="1600" b="1" i="1" dirty="0">
                <a:solidFill>
                  <a:srgbClr val="FF0066"/>
                </a:solidFill>
              </a:rPr>
              <a:t> </a:t>
            </a:r>
          </a:p>
        </p:txBody>
      </p:sp>
      <p:pic>
        <p:nvPicPr>
          <p:cNvPr id="2" name="Picture 1">
            <a:extLst>
              <a:ext uri="{FF2B5EF4-FFF2-40B4-BE49-F238E27FC236}">
                <a16:creationId xmlns:a16="http://schemas.microsoft.com/office/drawing/2014/main" id="{733FC7E0-1F3A-C6F6-4B1A-930D7342C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781" t="30230" r="26470" b="43291"/>
          <a:stretch/>
        </p:blipFill>
        <p:spPr>
          <a:xfrm>
            <a:off x="-78057" y="-117170"/>
            <a:ext cx="1527715" cy="1031570"/>
          </a:xfrm>
          <a:prstGeom prst="rect">
            <a:avLst/>
          </a:prstGeom>
        </p:spPr>
      </p:pic>
      <p:sp>
        <p:nvSpPr>
          <p:cNvPr id="14" name="TextBox 13"/>
          <p:cNvSpPr txBox="1"/>
          <p:nvPr/>
        </p:nvSpPr>
        <p:spPr>
          <a:xfrm>
            <a:off x="714348" y="3214692"/>
            <a:ext cx="7429552" cy="369332"/>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39EE3FA1-B14E-DCE4-5F52-7BEE543C7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124" y="1207523"/>
            <a:ext cx="7429552" cy="3471608"/>
          </a:xfrm>
          <a:prstGeom prst="rect">
            <a:avLst/>
          </a:prstGeom>
        </p:spPr>
      </p:pic>
    </p:spTree>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9000B0E-F247-42DE-B4C8-953FA55828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Origin</Template>
  <TotalTime>0</TotalTime>
  <Words>1183</Words>
  <Application>Microsoft Office PowerPoint</Application>
  <PresentationFormat>On-screen Show (16:9)</PresentationFormat>
  <Paragraphs>194</Paragraphs>
  <Slides>19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Calibri</vt:lpstr>
      <vt:lpstr>Constantia</vt:lpstr>
      <vt:lpstr>Söhne</vt:lpstr>
      <vt:lpstr>Times New Roman</vt:lpstr>
      <vt:lpstr>Tw Cen MT</vt:lpstr>
      <vt:lpstr>Wingdings</vt:lpstr>
      <vt:lpstr>Wingdings 2</vt:lpstr>
      <vt:lpstr>Median</vt:lpstr>
      <vt:lpstr>CAREER CRAFTER</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2018-04-19T17:20:36Z</dcterms:created>
  <dcterms:modified xsi:type="dcterms:W3CDTF">2023-12-21T09:59:50Z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