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0" r:id="rId4"/>
    <p:sldId id="259" r:id="rId5"/>
    <p:sldId id="262" r:id="rId6"/>
    <p:sldId id="258"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349C-87E9-402E-90D6-7A99F8BD25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ACCB06-ED91-445F-A751-1C01C39BD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2C0B99-F763-4ADF-B3EA-7C06A4BFBCAC}"/>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5" name="Footer Placeholder 4">
            <a:extLst>
              <a:ext uri="{FF2B5EF4-FFF2-40B4-BE49-F238E27FC236}">
                <a16:creationId xmlns:a16="http://schemas.microsoft.com/office/drawing/2014/main" id="{A50F048D-2360-48C3-9F77-7D77E1D93E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F8EC88-8BBB-4877-920E-FD581448518B}"/>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406017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2C75-3E41-451F-9186-DEFC44F559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6AA0B9-0BD9-49E4-9CA5-AB2F85C6E6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C2F951-997E-451C-95E0-5A65F0C479D8}"/>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5" name="Footer Placeholder 4">
            <a:extLst>
              <a:ext uri="{FF2B5EF4-FFF2-40B4-BE49-F238E27FC236}">
                <a16:creationId xmlns:a16="http://schemas.microsoft.com/office/drawing/2014/main" id="{CB4295CB-C8FA-4CCD-AE0D-C742F0883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7A20F-9CB1-4739-BBFA-AD2C705ECAF3}"/>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297856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1E7E1-678F-4528-84AA-8F4F7B8348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E6DFF4-1DC3-43B5-BC6A-408AC861B8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AC804-1EEA-4C62-92B0-515B392B1928}"/>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5" name="Footer Placeholder 4">
            <a:extLst>
              <a:ext uri="{FF2B5EF4-FFF2-40B4-BE49-F238E27FC236}">
                <a16:creationId xmlns:a16="http://schemas.microsoft.com/office/drawing/2014/main" id="{C4D5E1A3-7E12-4E5C-B3B2-853BF5333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F7E14-0301-46C0-B6AB-107FA87D732A}"/>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201963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CF3F-F928-40F5-87B0-D0CD646CFF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F7F610-8623-4B53-9D2C-EC1141300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A35588-2088-413A-AB16-391742015865}"/>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5" name="Footer Placeholder 4">
            <a:extLst>
              <a:ext uri="{FF2B5EF4-FFF2-40B4-BE49-F238E27FC236}">
                <a16:creationId xmlns:a16="http://schemas.microsoft.com/office/drawing/2014/main" id="{E15BCB18-1760-4BA1-B2A8-2E1257937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734A5-75C5-4E99-963E-33C78EBB1859}"/>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243668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BD7B-84F3-4214-B636-CD2E139B4E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24812E-4EC9-4CA1-9CE7-A0AB691727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9F01BF-C89C-42FF-9501-9A35239BA26B}"/>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5" name="Footer Placeholder 4">
            <a:extLst>
              <a:ext uri="{FF2B5EF4-FFF2-40B4-BE49-F238E27FC236}">
                <a16:creationId xmlns:a16="http://schemas.microsoft.com/office/drawing/2014/main" id="{49411533-F031-4E3F-A582-BAE5C9113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0B2B97-6F2D-4355-830C-9ED30E00DF0D}"/>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44188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6260-F4C4-4AD6-9A15-97F4E43A26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861379-4852-49DD-B016-2F365C5E6B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A1F538-2A7F-45C5-B227-98DDBC6F4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E13B1B-1E03-4361-BAFF-E1EDBA4F3F01}"/>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6" name="Footer Placeholder 5">
            <a:extLst>
              <a:ext uri="{FF2B5EF4-FFF2-40B4-BE49-F238E27FC236}">
                <a16:creationId xmlns:a16="http://schemas.microsoft.com/office/drawing/2014/main" id="{2F52675F-710A-4D60-918F-8CF5F2FC3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BC97F7-BEDC-4579-9E97-7A8620459CDC}"/>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274966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2388-8F39-4269-AFD2-8B81654E00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209D88-7338-4CBC-9424-3449A8D53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1DE2B-C687-44F7-8966-AD27B9E4AC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48FCC9-5C33-4814-943E-F6050B0F41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96B66-D25E-4D37-BCE1-2DD59A8AB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E37BD9-168E-4DEE-9DA7-D2E3B45DAC18}"/>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8" name="Footer Placeholder 7">
            <a:extLst>
              <a:ext uri="{FF2B5EF4-FFF2-40B4-BE49-F238E27FC236}">
                <a16:creationId xmlns:a16="http://schemas.microsoft.com/office/drawing/2014/main" id="{C0C2EF8F-F4E0-45FB-9380-FEF0FBD82B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8D472A-076B-4AF7-87BB-0C9F3915F8AF}"/>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127850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BC79-AEFB-4608-96F9-FF3213664D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A2D76-0149-46F1-87B6-51C01DB67AA1}"/>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4" name="Footer Placeholder 3">
            <a:extLst>
              <a:ext uri="{FF2B5EF4-FFF2-40B4-BE49-F238E27FC236}">
                <a16:creationId xmlns:a16="http://schemas.microsoft.com/office/drawing/2014/main" id="{9A2836AA-36A6-4ED6-881F-3FCD3C45EB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9ABD25-E7C1-4CB2-82FB-AA86341B1DE2}"/>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72724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81A59-B1B7-4128-90DC-2655B944A08A}"/>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3" name="Footer Placeholder 2">
            <a:extLst>
              <a:ext uri="{FF2B5EF4-FFF2-40B4-BE49-F238E27FC236}">
                <a16:creationId xmlns:a16="http://schemas.microsoft.com/office/drawing/2014/main" id="{B96E87C3-B066-45F1-B55E-538091FB95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77BC05-3B72-415D-8517-871F5C525126}"/>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394659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901C-336C-423A-9E4A-CDF929B50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4DEC91-F9C9-40F9-AC01-9F269724E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0FB2C1-9903-4F85-803E-423EA7B52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08E2B-39B7-4604-A061-8FF9F4A987FC}"/>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6" name="Footer Placeholder 5">
            <a:extLst>
              <a:ext uri="{FF2B5EF4-FFF2-40B4-BE49-F238E27FC236}">
                <a16:creationId xmlns:a16="http://schemas.microsoft.com/office/drawing/2014/main" id="{6C3B05B7-B8AF-4814-B341-9F464C5797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E1EBCA-894A-4CED-9787-6A815F979FE0}"/>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173906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212D-6ABB-42A7-883C-3F4B366BC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9E5F68-4877-4044-9C6D-53C572B90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1BF30A-FE8C-4757-87D3-DAC60C76D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07F1C-DBD4-465C-9991-4B0D40EA7618}"/>
              </a:ext>
            </a:extLst>
          </p:cNvPr>
          <p:cNvSpPr>
            <a:spLocks noGrp="1"/>
          </p:cNvSpPr>
          <p:nvPr>
            <p:ph type="dt" sz="half" idx="10"/>
          </p:nvPr>
        </p:nvSpPr>
        <p:spPr/>
        <p:txBody>
          <a:bodyPr/>
          <a:lstStyle/>
          <a:p>
            <a:fld id="{64963709-BC89-4D44-9305-C7EB0E4D1AD8}" type="datetimeFigureOut">
              <a:rPr lang="en-IN" smtClean="0"/>
              <a:t>06-12-2019</a:t>
            </a:fld>
            <a:endParaRPr lang="en-IN"/>
          </a:p>
        </p:txBody>
      </p:sp>
      <p:sp>
        <p:nvSpPr>
          <p:cNvPr id="6" name="Footer Placeholder 5">
            <a:extLst>
              <a:ext uri="{FF2B5EF4-FFF2-40B4-BE49-F238E27FC236}">
                <a16:creationId xmlns:a16="http://schemas.microsoft.com/office/drawing/2014/main" id="{E9D83AAC-6019-4EB2-965B-70E4BCED20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2EDBA1-820C-44C7-A33D-F6E1C659597A}"/>
              </a:ext>
            </a:extLst>
          </p:cNvPr>
          <p:cNvSpPr>
            <a:spLocks noGrp="1"/>
          </p:cNvSpPr>
          <p:nvPr>
            <p:ph type="sldNum" sz="quarter" idx="12"/>
          </p:nvPr>
        </p:nvSpPr>
        <p:spPr/>
        <p:txBody>
          <a:bodyPr/>
          <a:lstStyle/>
          <a:p>
            <a:fld id="{EE4484CA-E328-4498-9702-9F6D0A4D1845}" type="slidenum">
              <a:rPr lang="en-IN" smtClean="0"/>
              <a:t>‹#›</a:t>
            </a:fld>
            <a:endParaRPr lang="en-IN"/>
          </a:p>
        </p:txBody>
      </p:sp>
    </p:spTree>
    <p:extLst>
      <p:ext uri="{BB962C8B-B14F-4D97-AF65-F5344CB8AC3E}">
        <p14:creationId xmlns:p14="http://schemas.microsoft.com/office/powerpoint/2010/main" val="315175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DB7F8-8A22-4AFB-B79F-117FE27C32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B23918-680C-42D0-B5C6-5A595AF5F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A8FC3-3D78-46CA-8602-1B71EF7219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63709-BC89-4D44-9305-C7EB0E4D1AD8}" type="datetimeFigureOut">
              <a:rPr lang="en-IN" smtClean="0"/>
              <a:t>06-12-2019</a:t>
            </a:fld>
            <a:endParaRPr lang="en-IN"/>
          </a:p>
        </p:txBody>
      </p:sp>
      <p:sp>
        <p:nvSpPr>
          <p:cNvPr id="5" name="Footer Placeholder 4">
            <a:extLst>
              <a:ext uri="{FF2B5EF4-FFF2-40B4-BE49-F238E27FC236}">
                <a16:creationId xmlns:a16="http://schemas.microsoft.com/office/drawing/2014/main" id="{6B9947E3-36F2-4A97-B0E5-6998F76443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1CBE12-DF6C-493F-98E0-63A22E484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484CA-E328-4498-9702-9F6D0A4D1845}" type="slidenum">
              <a:rPr lang="en-IN" smtClean="0"/>
              <a:t>‹#›</a:t>
            </a:fld>
            <a:endParaRPr lang="en-IN"/>
          </a:p>
        </p:txBody>
      </p:sp>
    </p:spTree>
    <p:extLst>
      <p:ext uri="{BB962C8B-B14F-4D97-AF65-F5344CB8AC3E}">
        <p14:creationId xmlns:p14="http://schemas.microsoft.com/office/powerpoint/2010/main" val="417943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EB8A-1600-4630-B48C-3D7F920A1638}"/>
              </a:ext>
            </a:extLst>
          </p:cNvPr>
          <p:cNvSpPr>
            <a:spLocks noGrp="1"/>
          </p:cNvSpPr>
          <p:nvPr>
            <p:ph type="title"/>
          </p:nvPr>
        </p:nvSpPr>
        <p:spPr/>
        <p:txBody>
          <a:bodyPr/>
          <a:lstStyle/>
          <a:p>
            <a:r>
              <a:rPr lang="en-US" dirty="0"/>
              <a:t>First Architecture</a:t>
            </a:r>
            <a:endParaRPr lang="en-IN" dirty="0"/>
          </a:p>
        </p:txBody>
      </p:sp>
      <p:pic>
        <p:nvPicPr>
          <p:cNvPr id="7" name="Picture 6">
            <a:extLst>
              <a:ext uri="{FF2B5EF4-FFF2-40B4-BE49-F238E27FC236}">
                <a16:creationId xmlns:a16="http://schemas.microsoft.com/office/drawing/2014/main" id="{25429682-CDEC-47D7-B392-723F5B48BDDE}"/>
              </a:ext>
            </a:extLst>
          </p:cNvPr>
          <p:cNvPicPr>
            <a:picLocks noChangeAspect="1"/>
          </p:cNvPicPr>
          <p:nvPr/>
        </p:nvPicPr>
        <p:blipFill rotWithShape="1">
          <a:blip r:embed="rId2">
            <a:extLst>
              <a:ext uri="{28A0092B-C50C-407E-A947-70E740481C1C}">
                <a14:useLocalDpi xmlns:a14="http://schemas.microsoft.com/office/drawing/2010/main" val="0"/>
              </a:ext>
            </a:extLst>
          </a:blip>
          <a:srcRect t="12114" r="864"/>
          <a:stretch/>
        </p:blipFill>
        <p:spPr>
          <a:xfrm rot="16200000">
            <a:off x="3546459" y="929735"/>
            <a:ext cx="5099081" cy="6027198"/>
          </a:xfrm>
          <a:prstGeom prst="rect">
            <a:avLst/>
          </a:prstGeom>
        </p:spPr>
      </p:pic>
    </p:spTree>
    <p:extLst>
      <p:ext uri="{BB962C8B-B14F-4D97-AF65-F5344CB8AC3E}">
        <p14:creationId xmlns:p14="http://schemas.microsoft.com/office/powerpoint/2010/main" val="134249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A1F638-CF52-4869-BCB1-DBCB039915D2}"/>
              </a:ext>
            </a:extLst>
          </p:cNvPr>
          <p:cNvCxnSpPr/>
          <p:nvPr/>
        </p:nvCxnSpPr>
        <p:spPr>
          <a:xfrm>
            <a:off x="1012054" y="1047565"/>
            <a:ext cx="0" cy="5406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C871283-B329-477F-9126-6AC02C1562BA}"/>
              </a:ext>
            </a:extLst>
          </p:cNvPr>
          <p:cNvCxnSpPr/>
          <p:nvPr/>
        </p:nvCxnSpPr>
        <p:spPr>
          <a:xfrm>
            <a:off x="6233607" y="1047565"/>
            <a:ext cx="0" cy="5406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50B2795-7FB0-40A3-981F-35777D9DD058}"/>
              </a:ext>
            </a:extLst>
          </p:cNvPr>
          <p:cNvCxnSpPr>
            <a:cxnSpLocks/>
          </p:cNvCxnSpPr>
          <p:nvPr/>
        </p:nvCxnSpPr>
        <p:spPr>
          <a:xfrm>
            <a:off x="11348625" y="839849"/>
            <a:ext cx="0" cy="5614217"/>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Image result for Mobile">
            <a:extLst>
              <a:ext uri="{FF2B5EF4-FFF2-40B4-BE49-F238E27FC236}">
                <a16:creationId xmlns:a16="http://schemas.microsoft.com/office/drawing/2014/main" id="{192D13C8-1AB0-4EB0-9BB6-DBDAB79D6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06" y="195309"/>
            <a:ext cx="529296" cy="8522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Mobile">
            <a:extLst>
              <a:ext uri="{FF2B5EF4-FFF2-40B4-BE49-F238E27FC236}">
                <a16:creationId xmlns:a16="http://schemas.microsoft.com/office/drawing/2014/main" id="{EA6F5734-85E0-4FEC-A107-093E11B93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959" y="195309"/>
            <a:ext cx="529296" cy="8522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EBDF3D0-C6E4-4A9F-9234-09D97D5365FB}"/>
              </a:ext>
            </a:extLst>
          </p:cNvPr>
          <p:cNvSpPr txBox="1"/>
          <p:nvPr/>
        </p:nvSpPr>
        <p:spPr>
          <a:xfrm>
            <a:off x="1276702" y="470517"/>
            <a:ext cx="1439865" cy="369332"/>
          </a:xfrm>
          <a:prstGeom prst="rect">
            <a:avLst/>
          </a:prstGeom>
          <a:noFill/>
        </p:spPr>
        <p:txBody>
          <a:bodyPr wrap="square" rtlCol="0">
            <a:spAutoFit/>
          </a:bodyPr>
          <a:lstStyle/>
          <a:p>
            <a:r>
              <a:rPr lang="en-US" dirty="0"/>
              <a:t>Peer Node A</a:t>
            </a:r>
            <a:endParaRPr lang="en-IN" dirty="0"/>
          </a:p>
        </p:txBody>
      </p:sp>
      <p:sp>
        <p:nvSpPr>
          <p:cNvPr id="11" name="TextBox 10">
            <a:extLst>
              <a:ext uri="{FF2B5EF4-FFF2-40B4-BE49-F238E27FC236}">
                <a16:creationId xmlns:a16="http://schemas.microsoft.com/office/drawing/2014/main" id="{23B9998A-F37D-416C-8B07-5542A18E5097}"/>
              </a:ext>
            </a:extLst>
          </p:cNvPr>
          <p:cNvSpPr txBox="1"/>
          <p:nvPr/>
        </p:nvSpPr>
        <p:spPr>
          <a:xfrm>
            <a:off x="6498255" y="470517"/>
            <a:ext cx="1439865" cy="369332"/>
          </a:xfrm>
          <a:prstGeom prst="rect">
            <a:avLst/>
          </a:prstGeom>
          <a:noFill/>
        </p:spPr>
        <p:txBody>
          <a:bodyPr wrap="square" rtlCol="0">
            <a:spAutoFit/>
          </a:bodyPr>
          <a:lstStyle/>
          <a:p>
            <a:r>
              <a:rPr lang="en-US" dirty="0"/>
              <a:t>Peer Node B</a:t>
            </a:r>
            <a:endParaRPr lang="en-IN" dirty="0"/>
          </a:p>
        </p:txBody>
      </p:sp>
      <p:pic>
        <p:nvPicPr>
          <p:cNvPr id="1028" name="Picture 4" descr="Image result for database image">
            <a:extLst>
              <a:ext uri="{FF2B5EF4-FFF2-40B4-BE49-F238E27FC236}">
                <a16:creationId xmlns:a16="http://schemas.microsoft.com/office/drawing/2014/main" id="{686E5092-C9A6-4FF4-874F-9997D1A89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3977" y="354942"/>
            <a:ext cx="529296" cy="5292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070945E-F860-451F-A6B3-59394C6AAF8B}"/>
              </a:ext>
            </a:extLst>
          </p:cNvPr>
          <p:cNvSpPr txBox="1"/>
          <p:nvPr/>
        </p:nvSpPr>
        <p:spPr>
          <a:xfrm>
            <a:off x="9863091" y="470517"/>
            <a:ext cx="1052197" cy="369332"/>
          </a:xfrm>
          <a:prstGeom prst="rect">
            <a:avLst/>
          </a:prstGeom>
          <a:noFill/>
        </p:spPr>
        <p:txBody>
          <a:bodyPr wrap="square" rtlCol="0">
            <a:spAutoFit/>
          </a:bodyPr>
          <a:lstStyle/>
          <a:p>
            <a:r>
              <a:rPr lang="en-US" dirty="0"/>
              <a:t>Database</a:t>
            </a:r>
            <a:endParaRPr lang="en-IN" dirty="0"/>
          </a:p>
        </p:txBody>
      </p:sp>
      <p:cxnSp>
        <p:nvCxnSpPr>
          <p:cNvPr id="19" name="Straight Arrow Connector 18">
            <a:extLst>
              <a:ext uri="{FF2B5EF4-FFF2-40B4-BE49-F238E27FC236}">
                <a16:creationId xmlns:a16="http://schemas.microsoft.com/office/drawing/2014/main" id="{9A7870E8-5CA9-4C4B-A737-17617D69074E}"/>
              </a:ext>
            </a:extLst>
          </p:cNvPr>
          <p:cNvCxnSpPr/>
          <p:nvPr/>
        </p:nvCxnSpPr>
        <p:spPr>
          <a:xfrm flipH="1">
            <a:off x="6233607" y="1358280"/>
            <a:ext cx="51150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E752D78-4DBA-4D0D-8BFC-FC79DDF1DEA2}"/>
              </a:ext>
            </a:extLst>
          </p:cNvPr>
          <p:cNvSpPr txBox="1"/>
          <p:nvPr/>
        </p:nvSpPr>
        <p:spPr>
          <a:xfrm>
            <a:off x="6402297" y="1052918"/>
            <a:ext cx="4788213" cy="307777"/>
          </a:xfrm>
          <a:prstGeom prst="rect">
            <a:avLst/>
          </a:prstGeom>
          <a:noFill/>
        </p:spPr>
        <p:txBody>
          <a:bodyPr wrap="square" rtlCol="0">
            <a:spAutoFit/>
          </a:bodyPr>
          <a:lstStyle/>
          <a:p>
            <a:r>
              <a:rPr lang="en-US" sz="1400" dirty="0"/>
              <a:t>Latest Hash from the database is updated to the Peer Node</a:t>
            </a:r>
            <a:endParaRPr lang="en-IN" sz="1400" dirty="0"/>
          </a:p>
        </p:txBody>
      </p:sp>
      <p:pic>
        <p:nvPicPr>
          <p:cNvPr id="1030" name="Picture 6" descr="Image result for array">
            <a:extLst>
              <a:ext uri="{FF2B5EF4-FFF2-40B4-BE49-F238E27FC236}">
                <a16:creationId xmlns:a16="http://schemas.microsoft.com/office/drawing/2014/main" id="{B379329B-3DE8-40C8-AD7D-6095B5AB1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3748" y="1407443"/>
            <a:ext cx="934736" cy="42488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0A91098D-9F01-4999-8AA8-0BDAF3C30AED}"/>
              </a:ext>
            </a:extLst>
          </p:cNvPr>
          <p:cNvCxnSpPr/>
          <p:nvPr/>
        </p:nvCxnSpPr>
        <p:spPr>
          <a:xfrm>
            <a:off x="1012054" y="1704513"/>
            <a:ext cx="5221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D11D4D-C664-4BA4-B14B-4DE21D7A54C6}"/>
              </a:ext>
            </a:extLst>
          </p:cNvPr>
          <p:cNvSpPr txBox="1"/>
          <p:nvPr/>
        </p:nvSpPr>
        <p:spPr>
          <a:xfrm>
            <a:off x="1145219" y="1287262"/>
            <a:ext cx="4823736" cy="307777"/>
          </a:xfrm>
          <a:prstGeom prst="rect">
            <a:avLst/>
          </a:prstGeom>
          <a:noFill/>
        </p:spPr>
        <p:txBody>
          <a:bodyPr wrap="square" rtlCol="0">
            <a:spAutoFit/>
          </a:bodyPr>
          <a:lstStyle/>
          <a:p>
            <a:r>
              <a:rPr lang="en-US" sz="1400" dirty="0"/>
              <a:t>Opens Blockchain app to read QR Code</a:t>
            </a:r>
            <a:endParaRPr lang="en-IN" sz="1400" dirty="0"/>
          </a:p>
        </p:txBody>
      </p:sp>
      <p:pic>
        <p:nvPicPr>
          <p:cNvPr id="1032" name="Picture 8" descr="Image result for qr code">
            <a:extLst>
              <a:ext uri="{FF2B5EF4-FFF2-40B4-BE49-F238E27FC236}">
                <a16:creationId xmlns:a16="http://schemas.microsoft.com/office/drawing/2014/main" id="{76BDA3B9-BA10-4425-9026-114A28358C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466" y="1072832"/>
            <a:ext cx="599302" cy="599302"/>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07AC1073-F250-407A-870B-A20DD56D02B0}"/>
              </a:ext>
            </a:extLst>
          </p:cNvPr>
          <p:cNvCxnSpPr/>
          <p:nvPr/>
        </p:nvCxnSpPr>
        <p:spPr>
          <a:xfrm flipH="1">
            <a:off x="1012054" y="2112885"/>
            <a:ext cx="5221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BB36C6F-3E8B-49CA-966C-EBF6A5681D1A}"/>
              </a:ext>
            </a:extLst>
          </p:cNvPr>
          <p:cNvSpPr txBox="1"/>
          <p:nvPr/>
        </p:nvSpPr>
        <p:spPr>
          <a:xfrm>
            <a:off x="1145219" y="1759245"/>
            <a:ext cx="4950779" cy="307777"/>
          </a:xfrm>
          <a:prstGeom prst="rect">
            <a:avLst/>
          </a:prstGeom>
          <a:noFill/>
        </p:spPr>
        <p:txBody>
          <a:bodyPr wrap="square" rtlCol="0">
            <a:spAutoFit/>
          </a:bodyPr>
          <a:lstStyle/>
          <a:p>
            <a:r>
              <a:rPr lang="en-US" sz="1400" dirty="0"/>
              <a:t>QR Code is read and returned to the Peer Node A</a:t>
            </a:r>
            <a:endParaRPr lang="en-IN" sz="1400" dirty="0"/>
          </a:p>
        </p:txBody>
      </p:sp>
      <p:cxnSp>
        <p:nvCxnSpPr>
          <p:cNvPr id="30" name="Straight Arrow Connector 29">
            <a:extLst>
              <a:ext uri="{FF2B5EF4-FFF2-40B4-BE49-F238E27FC236}">
                <a16:creationId xmlns:a16="http://schemas.microsoft.com/office/drawing/2014/main" id="{5AB888A0-26A0-4A87-B821-CA4BFD9D03C6}"/>
              </a:ext>
            </a:extLst>
          </p:cNvPr>
          <p:cNvCxnSpPr/>
          <p:nvPr/>
        </p:nvCxnSpPr>
        <p:spPr>
          <a:xfrm>
            <a:off x="1012054" y="3646957"/>
            <a:ext cx="5221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9F01464-FDC8-457A-9AFF-4839B2380062}"/>
              </a:ext>
            </a:extLst>
          </p:cNvPr>
          <p:cNvSpPr txBox="1"/>
          <p:nvPr/>
        </p:nvSpPr>
        <p:spPr>
          <a:xfrm>
            <a:off x="1118590" y="2349268"/>
            <a:ext cx="4919692" cy="1169551"/>
          </a:xfrm>
          <a:prstGeom prst="rect">
            <a:avLst/>
          </a:prstGeom>
          <a:noFill/>
        </p:spPr>
        <p:txBody>
          <a:bodyPr wrap="square" rtlCol="0">
            <a:spAutoFit/>
          </a:bodyPr>
          <a:lstStyle/>
          <a:p>
            <a:r>
              <a:rPr lang="en-US" sz="1400" dirty="0"/>
              <a:t>Peer Node A verifies the QR Code against the Hash of the latest block. In this case, if the Hash encoded in the QR Code matches that of the latest block’s hash, then the Peer Node B is notified that the Hash is correct and the notification has a key as well as the entire block to unlock the second stage of the Application.</a:t>
            </a:r>
            <a:endParaRPr lang="en-IN" sz="1400" dirty="0"/>
          </a:p>
        </p:txBody>
      </p:sp>
      <p:cxnSp>
        <p:nvCxnSpPr>
          <p:cNvPr id="1025" name="Straight Arrow Connector 1024">
            <a:extLst>
              <a:ext uri="{FF2B5EF4-FFF2-40B4-BE49-F238E27FC236}">
                <a16:creationId xmlns:a16="http://schemas.microsoft.com/office/drawing/2014/main" id="{73A0E41B-F606-4B5B-BD15-FF31C414D5B9}"/>
              </a:ext>
            </a:extLst>
          </p:cNvPr>
          <p:cNvCxnSpPr/>
          <p:nvPr/>
        </p:nvCxnSpPr>
        <p:spPr>
          <a:xfrm>
            <a:off x="1012054" y="4323419"/>
            <a:ext cx="103365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7" name="TextBox 1026">
            <a:extLst>
              <a:ext uri="{FF2B5EF4-FFF2-40B4-BE49-F238E27FC236}">
                <a16:creationId xmlns:a16="http://schemas.microsoft.com/office/drawing/2014/main" id="{45880197-DC08-48E3-AD19-E5A64DE788C7}"/>
              </a:ext>
            </a:extLst>
          </p:cNvPr>
          <p:cNvSpPr txBox="1"/>
          <p:nvPr/>
        </p:nvSpPr>
        <p:spPr>
          <a:xfrm>
            <a:off x="1078636" y="3795759"/>
            <a:ext cx="10034723" cy="523220"/>
          </a:xfrm>
          <a:prstGeom prst="rect">
            <a:avLst/>
          </a:prstGeom>
          <a:noFill/>
        </p:spPr>
        <p:txBody>
          <a:bodyPr wrap="square" rtlCol="0">
            <a:spAutoFit/>
          </a:bodyPr>
          <a:lstStyle/>
          <a:p>
            <a:r>
              <a:rPr lang="en-US" sz="1400" dirty="0"/>
              <a:t>The latest block’s hash are sent to the Database so that the next few nodes can update their QR Codes to that containing the corresponding Hash</a:t>
            </a:r>
            <a:endParaRPr lang="en-IN" sz="1400" dirty="0"/>
          </a:p>
        </p:txBody>
      </p:sp>
    </p:spTree>
    <p:extLst>
      <p:ext uri="{BB962C8B-B14F-4D97-AF65-F5344CB8AC3E}">
        <p14:creationId xmlns:p14="http://schemas.microsoft.com/office/powerpoint/2010/main" val="152635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EEF8-DB6C-4674-BBF8-4FF4D19E960F}"/>
              </a:ext>
            </a:extLst>
          </p:cNvPr>
          <p:cNvSpPr>
            <a:spLocks noGrp="1"/>
          </p:cNvSpPr>
          <p:nvPr>
            <p:ph type="title"/>
          </p:nvPr>
        </p:nvSpPr>
        <p:spPr/>
        <p:txBody>
          <a:bodyPr/>
          <a:lstStyle/>
          <a:p>
            <a:r>
              <a:rPr lang="en-US" dirty="0"/>
              <a:t>Pros and Cons</a:t>
            </a:r>
            <a:endParaRPr lang="en-IN" dirty="0"/>
          </a:p>
        </p:txBody>
      </p:sp>
      <p:sp>
        <p:nvSpPr>
          <p:cNvPr id="3" name="Content Placeholder 2">
            <a:extLst>
              <a:ext uri="{FF2B5EF4-FFF2-40B4-BE49-F238E27FC236}">
                <a16:creationId xmlns:a16="http://schemas.microsoft.com/office/drawing/2014/main" id="{1F442839-F85B-4BD3-A82B-49477353876E}"/>
              </a:ext>
            </a:extLst>
          </p:cNvPr>
          <p:cNvSpPr>
            <a:spLocks noGrp="1"/>
          </p:cNvSpPr>
          <p:nvPr>
            <p:ph idx="1"/>
          </p:nvPr>
        </p:nvSpPr>
        <p:spPr/>
        <p:txBody>
          <a:bodyPr/>
          <a:lstStyle/>
          <a:p>
            <a:r>
              <a:rPr lang="en-US" dirty="0"/>
              <a:t>2 Types of architectures are used:</a:t>
            </a:r>
          </a:p>
          <a:p>
            <a:pPr lvl="1"/>
            <a:r>
              <a:rPr lang="en-US" dirty="0"/>
              <a:t>Peer-Peer for the authenticators</a:t>
            </a:r>
          </a:p>
          <a:p>
            <a:pPr lvl="1"/>
            <a:r>
              <a:rPr lang="en-US" dirty="0"/>
              <a:t>Master-Slave, for nodes to be authenticated</a:t>
            </a:r>
          </a:p>
          <a:p>
            <a:r>
              <a:rPr lang="en-US" dirty="0"/>
              <a:t>What happens during Collisions ? Meaning suppose 2 mobile phones are authenticated at the exact same instant. Then what happens to chain ? Who is added and who is dropped ?</a:t>
            </a:r>
            <a:endParaRPr lang="en-IN" dirty="0"/>
          </a:p>
        </p:txBody>
      </p:sp>
    </p:spTree>
    <p:extLst>
      <p:ext uri="{BB962C8B-B14F-4D97-AF65-F5344CB8AC3E}">
        <p14:creationId xmlns:p14="http://schemas.microsoft.com/office/powerpoint/2010/main" val="403794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175C-1FE5-4A2C-9430-21253DD58583}"/>
              </a:ext>
            </a:extLst>
          </p:cNvPr>
          <p:cNvSpPr>
            <a:spLocks noGrp="1"/>
          </p:cNvSpPr>
          <p:nvPr>
            <p:ph type="title"/>
          </p:nvPr>
        </p:nvSpPr>
        <p:spPr/>
        <p:txBody>
          <a:bodyPr/>
          <a:lstStyle/>
          <a:p>
            <a:r>
              <a:rPr lang="en-US" dirty="0"/>
              <a:t>Second Architecture</a:t>
            </a:r>
            <a:endParaRPr lang="en-IN" dirty="0"/>
          </a:p>
        </p:txBody>
      </p:sp>
      <p:pic>
        <p:nvPicPr>
          <p:cNvPr id="4" name="Picture 3">
            <a:extLst>
              <a:ext uri="{FF2B5EF4-FFF2-40B4-BE49-F238E27FC236}">
                <a16:creationId xmlns:a16="http://schemas.microsoft.com/office/drawing/2014/main" id="{957FE6FE-74E3-45E1-8A37-52FB4C1E79AE}"/>
              </a:ext>
            </a:extLst>
          </p:cNvPr>
          <p:cNvPicPr>
            <a:picLocks noChangeAspect="1"/>
          </p:cNvPicPr>
          <p:nvPr/>
        </p:nvPicPr>
        <p:blipFill rotWithShape="1">
          <a:blip r:embed="rId2">
            <a:extLst>
              <a:ext uri="{28A0092B-C50C-407E-A947-70E740481C1C}">
                <a14:useLocalDpi xmlns:a14="http://schemas.microsoft.com/office/drawing/2010/main" val="0"/>
              </a:ext>
            </a:extLst>
          </a:blip>
          <a:srcRect t="5383" r="1629"/>
          <a:stretch/>
        </p:blipFill>
        <p:spPr>
          <a:xfrm rot="16200000">
            <a:off x="3566141" y="718598"/>
            <a:ext cx="5059717" cy="6488837"/>
          </a:xfrm>
          <a:prstGeom prst="rect">
            <a:avLst/>
          </a:prstGeom>
        </p:spPr>
      </p:pic>
    </p:spTree>
    <p:extLst>
      <p:ext uri="{BB962C8B-B14F-4D97-AF65-F5344CB8AC3E}">
        <p14:creationId xmlns:p14="http://schemas.microsoft.com/office/powerpoint/2010/main" val="102193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0173-4AC1-4DA1-BF7B-F1A466265F7A}"/>
              </a:ext>
            </a:extLst>
          </p:cNvPr>
          <p:cNvSpPr>
            <a:spLocks noGrp="1"/>
          </p:cNvSpPr>
          <p:nvPr>
            <p:ph type="title"/>
          </p:nvPr>
        </p:nvSpPr>
        <p:spPr/>
        <p:txBody>
          <a:bodyPr/>
          <a:lstStyle/>
          <a:p>
            <a:r>
              <a:rPr lang="en-US" dirty="0"/>
              <a:t>Pros and Cons</a:t>
            </a:r>
            <a:endParaRPr lang="en-IN" dirty="0"/>
          </a:p>
        </p:txBody>
      </p:sp>
      <p:sp>
        <p:nvSpPr>
          <p:cNvPr id="3" name="Content Placeholder 2">
            <a:extLst>
              <a:ext uri="{FF2B5EF4-FFF2-40B4-BE49-F238E27FC236}">
                <a16:creationId xmlns:a16="http://schemas.microsoft.com/office/drawing/2014/main" id="{B5C1F77F-7FBE-46A4-8E9C-2E95BD58801E}"/>
              </a:ext>
            </a:extLst>
          </p:cNvPr>
          <p:cNvSpPr>
            <a:spLocks noGrp="1"/>
          </p:cNvSpPr>
          <p:nvPr>
            <p:ph idx="1"/>
          </p:nvPr>
        </p:nvSpPr>
        <p:spPr/>
        <p:txBody>
          <a:bodyPr/>
          <a:lstStyle/>
          <a:p>
            <a:r>
              <a:rPr lang="en-US" dirty="0"/>
              <a:t>Prior Setup is needed :</a:t>
            </a:r>
          </a:p>
          <a:p>
            <a:pPr lvl="1"/>
            <a:r>
              <a:rPr lang="en-US" dirty="0"/>
              <a:t>Entire chain needs to be sent to first peer</a:t>
            </a:r>
          </a:p>
          <a:p>
            <a:pPr lvl="1"/>
            <a:r>
              <a:rPr lang="en-US" dirty="0"/>
              <a:t>Each node should get the hash based on which the QR Code needs to be displayed.</a:t>
            </a:r>
          </a:p>
          <a:p>
            <a:r>
              <a:rPr lang="en-US" dirty="0" err="1"/>
              <a:t>MiTM</a:t>
            </a:r>
            <a:r>
              <a:rPr lang="en-US" dirty="0"/>
              <a:t> attacks can cripple the entire system</a:t>
            </a:r>
          </a:p>
          <a:p>
            <a:r>
              <a:rPr lang="en-US" dirty="0"/>
              <a:t>Truly Peer-Peer Connection System.</a:t>
            </a:r>
          </a:p>
          <a:p>
            <a:r>
              <a:rPr lang="en-US" dirty="0"/>
              <a:t>Entire chain needs to be scanned for every iteration of the authentication.</a:t>
            </a:r>
            <a:endParaRPr lang="en-IN" dirty="0"/>
          </a:p>
        </p:txBody>
      </p:sp>
    </p:spTree>
    <p:extLst>
      <p:ext uri="{BB962C8B-B14F-4D97-AF65-F5344CB8AC3E}">
        <p14:creationId xmlns:p14="http://schemas.microsoft.com/office/powerpoint/2010/main" val="357513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184E-F236-484B-ABBD-B9CC42AC28DE}"/>
              </a:ext>
            </a:extLst>
          </p:cNvPr>
          <p:cNvSpPr>
            <a:spLocks noGrp="1"/>
          </p:cNvSpPr>
          <p:nvPr>
            <p:ph type="title"/>
          </p:nvPr>
        </p:nvSpPr>
        <p:spPr/>
        <p:txBody>
          <a:bodyPr/>
          <a:lstStyle/>
          <a:p>
            <a:r>
              <a:rPr lang="en-US" dirty="0"/>
              <a:t>Third Architecture</a:t>
            </a:r>
            <a:endParaRPr lang="en-IN" dirty="0"/>
          </a:p>
        </p:txBody>
      </p:sp>
      <p:pic>
        <p:nvPicPr>
          <p:cNvPr id="4" name="Picture 3">
            <a:extLst>
              <a:ext uri="{FF2B5EF4-FFF2-40B4-BE49-F238E27FC236}">
                <a16:creationId xmlns:a16="http://schemas.microsoft.com/office/drawing/2014/main" id="{6FD34AF5-A5CD-41F9-A45C-859151230258}"/>
              </a:ext>
            </a:extLst>
          </p:cNvPr>
          <p:cNvPicPr>
            <a:picLocks noChangeAspect="1"/>
          </p:cNvPicPr>
          <p:nvPr/>
        </p:nvPicPr>
        <p:blipFill rotWithShape="1">
          <a:blip r:embed="rId2">
            <a:extLst>
              <a:ext uri="{28A0092B-C50C-407E-A947-70E740481C1C}">
                <a14:useLocalDpi xmlns:a14="http://schemas.microsoft.com/office/drawing/2010/main" val="0"/>
              </a:ext>
            </a:extLst>
          </a:blip>
          <a:srcRect t="4477" r="3279" b="2579"/>
          <a:stretch/>
        </p:blipFill>
        <p:spPr>
          <a:xfrm rot="16200000">
            <a:off x="3608602" y="818392"/>
            <a:ext cx="4974795" cy="6374170"/>
          </a:xfrm>
          <a:prstGeom prst="rect">
            <a:avLst/>
          </a:prstGeom>
        </p:spPr>
      </p:pic>
    </p:spTree>
    <p:extLst>
      <p:ext uri="{BB962C8B-B14F-4D97-AF65-F5344CB8AC3E}">
        <p14:creationId xmlns:p14="http://schemas.microsoft.com/office/powerpoint/2010/main" val="165759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46A4-89F9-4A50-AE39-27DC56A1C8D1}"/>
              </a:ext>
            </a:extLst>
          </p:cNvPr>
          <p:cNvSpPr>
            <a:spLocks noGrp="1"/>
          </p:cNvSpPr>
          <p:nvPr>
            <p:ph type="title"/>
          </p:nvPr>
        </p:nvSpPr>
        <p:spPr/>
        <p:txBody>
          <a:bodyPr/>
          <a:lstStyle/>
          <a:p>
            <a:r>
              <a:rPr lang="en-US" dirty="0"/>
              <a:t>Pros and Cons</a:t>
            </a:r>
            <a:endParaRPr lang="en-IN" dirty="0"/>
          </a:p>
        </p:txBody>
      </p:sp>
      <p:sp>
        <p:nvSpPr>
          <p:cNvPr id="3" name="Content Placeholder 2">
            <a:extLst>
              <a:ext uri="{FF2B5EF4-FFF2-40B4-BE49-F238E27FC236}">
                <a16:creationId xmlns:a16="http://schemas.microsoft.com/office/drawing/2014/main" id="{6EE5A636-9BF6-4B6B-B021-C36B5F4B4C82}"/>
              </a:ext>
            </a:extLst>
          </p:cNvPr>
          <p:cNvSpPr>
            <a:spLocks noGrp="1"/>
          </p:cNvSpPr>
          <p:nvPr>
            <p:ph idx="1"/>
          </p:nvPr>
        </p:nvSpPr>
        <p:spPr/>
        <p:txBody>
          <a:bodyPr/>
          <a:lstStyle/>
          <a:p>
            <a:r>
              <a:rPr lang="en-US" dirty="0"/>
              <a:t>Prior setup is needed only on one end. Entire </a:t>
            </a:r>
            <a:r>
              <a:rPr lang="en-US" dirty="0" err="1"/>
              <a:t>Blockchin</a:t>
            </a:r>
            <a:r>
              <a:rPr lang="en-US" dirty="0"/>
              <a:t> needs to be sent once only.</a:t>
            </a:r>
          </a:p>
          <a:p>
            <a:r>
              <a:rPr lang="en-US" dirty="0" err="1"/>
              <a:t>MiTM</a:t>
            </a:r>
            <a:r>
              <a:rPr lang="en-US" dirty="0"/>
              <a:t> attacks can cripple entire system.</a:t>
            </a:r>
          </a:p>
          <a:p>
            <a:r>
              <a:rPr lang="en-US" dirty="0"/>
              <a:t>Peer-Peer for authenticator nodes. Pull Request for nodes undergoing authentication.</a:t>
            </a:r>
          </a:p>
          <a:p>
            <a:r>
              <a:rPr lang="en-US" dirty="0"/>
              <a:t>Entire chain needs to be scanned for every iteration of authentication.</a:t>
            </a:r>
            <a:endParaRPr lang="en-IN" dirty="0"/>
          </a:p>
        </p:txBody>
      </p:sp>
    </p:spTree>
    <p:extLst>
      <p:ext uri="{BB962C8B-B14F-4D97-AF65-F5344CB8AC3E}">
        <p14:creationId xmlns:p14="http://schemas.microsoft.com/office/powerpoint/2010/main" val="79261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1D14-059B-4A1A-8E1D-7179100D6623}"/>
              </a:ext>
            </a:extLst>
          </p:cNvPr>
          <p:cNvSpPr>
            <a:spLocks noGrp="1"/>
          </p:cNvSpPr>
          <p:nvPr>
            <p:ph type="title"/>
          </p:nvPr>
        </p:nvSpPr>
        <p:spPr/>
        <p:txBody>
          <a:bodyPr/>
          <a:lstStyle/>
          <a:p>
            <a:r>
              <a:rPr lang="en-US" dirty="0"/>
              <a:t>Next Steps of action</a:t>
            </a:r>
            <a:endParaRPr lang="en-IN" dirty="0"/>
          </a:p>
        </p:txBody>
      </p:sp>
      <p:sp>
        <p:nvSpPr>
          <p:cNvPr id="3" name="Content Placeholder 2">
            <a:extLst>
              <a:ext uri="{FF2B5EF4-FFF2-40B4-BE49-F238E27FC236}">
                <a16:creationId xmlns:a16="http://schemas.microsoft.com/office/drawing/2014/main" id="{168114B9-3136-4D92-B780-FF9A7AA1122E}"/>
              </a:ext>
            </a:extLst>
          </p:cNvPr>
          <p:cNvSpPr>
            <a:spLocks noGrp="1"/>
          </p:cNvSpPr>
          <p:nvPr>
            <p:ph idx="1"/>
          </p:nvPr>
        </p:nvSpPr>
        <p:spPr/>
        <p:txBody>
          <a:bodyPr/>
          <a:lstStyle/>
          <a:p>
            <a:r>
              <a:rPr lang="en-US" dirty="0"/>
              <a:t>Based on the architecture chosen, I can proceed and build the system peripherals.</a:t>
            </a:r>
          </a:p>
          <a:p>
            <a:r>
              <a:rPr lang="en-US" dirty="0"/>
              <a:t>Need more mobile devices to make it truly peer-peer</a:t>
            </a:r>
          </a:p>
          <a:p>
            <a:r>
              <a:rPr lang="en-US" dirty="0"/>
              <a:t>Need some information on what to write in the Report.</a:t>
            </a:r>
          </a:p>
          <a:p>
            <a:r>
              <a:rPr lang="en-US" dirty="0"/>
              <a:t>You feedback on current progress</a:t>
            </a:r>
          </a:p>
          <a:p>
            <a:pPr lvl="1"/>
            <a:r>
              <a:rPr lang="en-US" dirty="0"/>
              <a:t>Pace of Work</a:t>
            </a:r>
          </a:p>
          <a:p>
            <a:pPr lvl="1"/>
            <a:r>
              <a:rPr lang="en-US" dirty="0"/>
              <a:t>Quality of Work</a:t>
            </a:r>
          </a:p>
          <a:p>
            <a:pPr lvl="1"/>
            <a:r>
              <a:rPr lang="en-US" dirty="0"/>
              <a:t>Areas that have been done well</a:t>
            </a:r>
          </a:p>
          <a:p>
            <a:pPr lvl="1"/>
            <a:r>
              <a:rPr lang="en-US" dirty="0"/>
              <a:t>Areas to improve</a:t>
            </a:r>
          </a:p>
        </p:txBody>
      </p:sp>
    </p:spTree>
    <p:extLst>
      <p:ext uri="{BB962C8B-B14F-4D97-AF65-F5344CB8AC3E}">
        <p14:creationId xmlns:p14="http://schemas.microsoft.com/office/powerpoint/2010/main" val="1577187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359</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First Architecture</vt:lpstr>
      <vt:lpstr>PowerPoint Presentation</vt:lpstr>
      <vt:lpstr>Pros and Cons</vt:lpstr>
      <vt:lpstr>Second Architecture</vt:lpstr>
      <vt:lpstr>Pros and Cons</vt:lpstr>
      <vt:lpstr>Third Architecture</vt:lpstr>
      <vt:lpstr>Pros and Cons</vt:lpstr>
      <vt:lpstr>Next Steps of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Architecture</dc:title>
  <dc:creator>Sharath S Chellappa</dc:creator>
  <cp:lastModifiedBy>Sharath S Chellappa</cp:lastModifiedBy>
  <cp:revision>13</cp:revision>
  <dcterms:created xsi:type="dcterms:W3CDTF">2019-11-06T14:37:01Z</dcterms:created>
  <dcterms:modified xsi:type="dcterms:W3CDTF">2019-12-07T01:01:20Z</dcterms:modified>
</cp:coreProperties>
</file>