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Montserrat Classic Bold" charset="1" panose="00000800000000000000"/>
      <p:regular r:id="rId19"/>
    </p:embeddedFont>
    <p:embeddedFont>
      <p:font typeface="Montserrat Classic" charset="1" panose="00000500000000000000"/>
      <p:regular r:id="rId20"/>
    </p:embeddedFont>
    <p:embeddedFont>
      <p:font typeface="Canva Sans Bold" charset="1" panose="020B0803030501040103"/>
      <p:regular r:id="rId21"/>
    </p:embeddedFont>
    <p:embeddedFont>
      <p:font typeface="Canva Sans" charset="1" panose="020B0503030501040103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2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https://www.sciencedirect.com/science/article/abs/pii/S0026271420309008" TargetMode="External" Type="http://schemas.openxmlformats.org/officeDocument/2006/relationships/hyperlink"/><Relationship Id="rId5" Target="https://www.sciencedirect.com/science/article/pii/0038110194001342?ref=pdf_download&amp;fr=RR-2&amp;rr=886ccc833f458aff" TargetMode="External" Type="http://schemas.openxmlformats.org/officeDocument/2006/relationships/hyperlink"/><Relationship Id="rId6" Target="https://www.sciencedirect.com/topics/computer-science/critical-charge#:~:text=expressed%20in%20FIT.-,Critical%20charge%20or%20Qcrit%20is%20the%20minimum%20charge%20that%20must,sensitive%20nodes%20of%20a%20circuit." TargetMode="External" Type="http://schemas.openxmlformats.org/officeDocument/2006/relationships/hyperlink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1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4.png" Type="http://schemas.openxmlformats.org/officeDocument/2006/relationships/image"/><Relationship Id="rId5" Target="../media/image15.png" Type="http://schemas.openxmlformats.org/officeDocument/2006/relationships/image"/><Relationship Id="rId6" Target="../media/image16.png" Type="http://schemas.openxmlformats.org/officeDocument/2006/relationships/image"/><Relationship Id="rId7" Target="../media/image1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1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png" Type="http://schemas.openxmlformats.org/officeDocument/2006/relationships/image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21.png" Type="http://schemas.openxmlformats.org/officeDocument/2006/relationships/image"/><Relationship Id="rId9" Target="../media/image2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2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25.png" Type="http://schemas.openxmlformats.org/officeDocument/2006/relationships/image"/><Relationship Id="rId7" Target="../media/image26.png" Type="http://schemas.openxmlformats.org/officeDocument/2006/relationships/image"/><Relationship Id="rId8" Target="../media/image27.png" Type="http://schemas.openxmlformats.org/officeDocument/2006/relationships/image"/><Relationship Id="rId9" Target="../media/image2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111642">
            <a:off x="11857414" y="-906797"/>
            <a:ext cx="10171000" cy="8266249"/>
          </a:xfrm>
          <a:custGeom>
            <a:avLst/>
            <a:gdLst/>
            <a:ahLst/>
            <a:cxnLst/>
            <a:rect r="r" b="b" t="t" l="l"/>
            <a:pathLst>
              <a:path h="8266249" w="10171000">
                <a:moveTo>
                  <a:pt x="0" y="0"/>
                </a:moveTo>
                <a:lnTo>
                  <a:pt x="10171001" y="0"/>
                </a:lnTo>
                <a:lnTo>
                  <a:pt x="10171001" y="8266250"/>
                </a:lnTo>
                <a:lnTo>
                  <a:pt x="0" y="82662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817777" y="9258300"/>
            <a:ext cx="10073579" cy="3217559"/>
          </a:xfrm>
          <a:custGeom>
            <a:avLst/>
            <a:gdLst/>
            <a:ahLst/>
            <a:cxnLst/>
            <a:rect r="r" b="b" t="t" l="l"/>
            <a:pathLst>
              <a:path h="3217559" w="10073579">
                <a:moveTo>
                  <a:pt x="0" y="0"/>
                </a:moveTo>
                <a:lnTo>
                  <a:pt x="10073579" y="0"/>
                </a:lnTo>
                <a:lnTo>
                  <a:pt x="10073579" y="3217559"/>
                </a:lnTo>
                <a:lnTo>
                  <a:pt x="0" y="32175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57250" y="1200150"/>
            <a:ext cx="11289667" cy="3404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12"/>
              </a:lnSpc>
            </a:pPr>
            <a:r>
              <a:rPr lang="en-US" sz="8901">
                <a:solidFill>
                  <a:srgbClr val="004AAD"/>
                </a:solidFill>
                <a:latin typeface="Montserrat Classic Bold"/>
              </a:rPr>
              <a:t> RELIABILITY ANALYSIS IN DIGITAL CIRCUITS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31910" y="5694138"/>
            <a:ext cx="5211026" cy="1944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79"/>
              </a:lnSpc>
            </a:pPr>
            <a:r>
              <a:rPr lang="en-US" sz="3699" spc="184">
                <a:solidFill>
                  <a:srgbClr val="2E2E2E"/>
                </a:solidFill>
                <a:latin typeface="Montserrat Classic Bold"/>
              </a:rPr>
              <a:t>Mentor :</a:t>
            </a:r>
          </a:p>
          <a:p>
            <a:pPr algn="l">
              <a:lnSpc>
                <a:spcPts val="5179"/>
              </a:lnSpc>
            </a:pPr>
            <a:r>
              <a:rPr lang="en-US" sz="3699" spc="184">
                <a:solidFill>
                  <a:srgbClr val="2E2E2E"/>
                </a:solidFill>
                <a:latin typeface="Montserrat Classic Bold"/>
              </a:rPr>
              <a:t>Dr.Pushpa Raikwal</a:t>
            </a:r>
          </a:p>
          <a:p>
            <a:pPr algn="l">
              <a:lnSpc>
                <a:spcPts val="517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1463219" y="6415094"/>
            <a:ext cx="7417220" cy="4451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3599" spc="179">
                <a:solidFill>
                  <a:srgbClr val="2E2E2E"/>
                </a:solidFill>
                <a:latin typeface="Montserrat Classic"/>
              </a:rPr>
              <a:t>Presented by:</a:t>
            </a:r>
          </a:p>
          <a:p>
            <a:pPr algn="l">
              <a:lnSpc>
                <a:spcPts val="5039"/>
              </a:lnSpc>
            </a:pPr>
            <a:r>
              <a:rPr lang="en-US" sz="3599" spc="179">
                <a:solidFill>
                  <a:srgbClr val="2E2E2E"/>
                </a:solidFill>
                <a:latin typeface="Montserrat Classic"/>
              </a:rPr>
              <a:t>B. Rakesh(20BEC026)</a:t>
            </a:r>
          </a:p>
          <a:p>
            <a:pPr algn="l">
              <a:lnSpc>
                <a:spcPts val="5039"/>
              </a:lnSpc>
            </a:pPr>
            <a:r>
              <a:rPr lang="en-US" sz="3599" spc="179">
                <a:solidFill>
                  <a:srgbClr val="2E2E2E"/>
                </a:solidFill>
                <a:latin typeface="Montserrat Classic"/>
              </a:rPr>
              <a:t>B. Sharath Naik(20BEC028)</a:t>
            </a:r>
          </a:p>
          <a:p>
            <a:pPr algn="l">
              <a:lnSpc>
                <a:spcPts val="5039"/>
              </a:lnSpc>
            </a:pPr>
            <a:r>
              <a:rPr lang="en-US" sz="3599" spc="179">
                <a:solidFill>
                  <a:srgbClr val="2E2E2E"/>
                </a:solidFill>
                <a:latin typeface="Montserrat Classic"/>
              </a:rPr>
              <a:t>R. Narahari(20BEC088)</a:t>
            </a:r>
          </a:p>
          <a:p>
            <a:pPr algn="l">
              <a:lnSpc>
                <a:spcPts val="5039"/>
              </a:lnSpc>
            </a:pPr>
            <a:r>
              <a:rPr lang="en-US" sz="3599" spc="179">
                <a:solidFill>
                  <a:srgbClr val="2E2E2E"/>
                </a:solidFill>
                <a:latin typeface="Montserrat Classic"/>
              </a:rPr>
              <a:t>V S S Sainath Sanapala(20BME061)</a:t>
            </a:r>
          </a:p>
          <a:p>
            <a:pPr algn="l">
              <a:lnSpc>
                <a:spcPts val="5039"/>
              </a:lnSpc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6144593">
            <a:off x="8023448" y="-2009860"/>
            <a:ext cx="17617704" cy="17617704"/>
          </a:xfrm>
          <a:custGeom>
            <a:avLst/>
            <a:gdLst/>
            <a:ahLst/>
            <a:cxnLst/>
            <a:rect r="r" b="b" t="t" l="l"/>
            <a:pathLst>
              <a:path h="17617704" w="17617704">
                <a:moveTo>
                  <a:pt x="0" y="0"/>
                </a:moveTo>
                <a:lnTo>
                  <a:pt x="17617704" y="0"/>
                </a:lnTo>
                <a:lnTo>
                  <a:pt x="17617704" y="17617704"/>
                </a:lnTo>
                <a:lnTo>
                  <a:pt x="0" y="176177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4662819">
            <a:off x="8489744" y="-2841143"/>
            <a:ext cx="12794948" cy="8828634"/>
          </a:xfrm>
          <a:custGeom>
            <a:avLst/>
            <a:gdLst/>
            <a:ahLst/>
            <a:cxnLst/>
            <a:rect r="r" b="b" t="t" l="l"/>
            <a:pathLst>
              <a:path h="8828634" w="12794948">
                <a:moveTo>
                  <a:pt x="0" y="0"/>
                </a:moveTo>
                <a:lnTo>
                  <a:pt x="12794949" y="0"/>
                </a:lnTo>
                <a:lnTo>
                  <a:pt x="12794949" y="8828633"/>
                </a:lnTo>
                <a:lnTo>
                  <a:pt x="0" y="88286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8905814">
            <a:off x="-4266374" y="6074235"/>
            <a:ext cx="11300655" cy="9184351"/>
          </a:xfrm>
          <a:custGeom>
            <a:avLst/>
            <a:gdLst/>
            <a:ahLst/>
            <a:cxnLst/>
            <a:rect r="r" b="b" t="t" l="l"/>
            <a:pathLst>
              <a:path h="9184351" w="11300655">
                <a:moveTo>
                  <a:pt x="11300655" y="0"/>
                </a:moveTo>
                <a:lnTo>
                  <a:pt x="0" y="0"/>
                </a:lnTo>
                <a:lnTo>
                  <a:pt x="0" y="9184351"/>
                </a:lnTo>
                <a:lnTo>
                  <a:pt x="11300655" y="9184351"/>
                </a:lnTo>
                <a:lnTo>
                  <a:pt x="11300655" y="0"/>
                </a:lnTo>
                <a:close/>
              </a:path>
            </a:pathLst>
          </a:custGeom>
          <a:blipFill>
            <a:blip r:embed="rId6">
              <a:alphaModFix amt="5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696516" y="2566068"/>
            <a:ext cx="12190703" cy="6386597"/>
          </a:xfrm>
          <a:custGeom>
            <a:avLst/>
            <a:gdLst/>
            <a:ahLst/>
            <a:cxnLst/>
            <a:rect r="r" b="b" t="t" l="l"/>
            <a:pathLst>
              <a:path h="6386597" w="12190703">
                <a:moveTo>
                  <a:pt x="0" y="0"/>
                </a:moveTo>
                <a:lnTo>
                  <a:pt x="12190702" y="0"/>
                </a:lnTo>
                <a:lnTo>
                  <a:pt x="12190702" y="6386597"/>
                </a:lnTo>
                <a:lnTo>
                  <a:pt x="0" y="638659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933450"/>
            <a:ext cx="11518463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Leakage Current Comparison Graph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6144593">
            <a:off x="11783564" y="7780632"/>
            <a:ext cx="17617704" cy="17617704"/>
          </a:xfrm>
          <a:custGeom>
            <a:avLst/>
            <a:gdLst/>
            <a:ahLst/>
            <a:cxnLst/>
            <a:rect r="r" b="b" t="t" l="l"/>
            <a:pathLst>
              <a:path h="17617704" w="17617704">
                <a:moveTo>
                  <a:pt x="0" y="0"/>
                </a:moveTo>
                <a:lnTo>
                  <a:pt x="17617704" y="0"/>
                </a:lnTo>
                <a:lnTo>
                  <a:pt x="17617704" y="17617703"/>
                </a:lnTo>
                <a:lnTo>
                  <a:pt x="0" y="176177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1347907" y="2351851"/>
          <a:ext cx="15473943" cy="5670268"/>
        </p:xfrm>
        <a:graphic>
          <a:graphicData uri="http://schemas.openxmlformats.org/drawingml/2006/table">
            <a:tbl>
              <a:tblPr/>
              <a:tblGrid>
                <a:gridCol w="3189616"/>
                <a:gridCol w="3071082"/>
                <a:gridCol w="3071082"/>
                <a:gridCol w="3071082"/>
                <a:gridCol w="3071082"/>
              </a:tblGrid>
              <a:tr h="151513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Montserrat Classic Bold"/>
                        </a:rPr>
                        <a:t>CMOS INVERTER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Montserrat Classic Bold"/>
                        </a:rPr>
                        <a:t>SCHMITT TRIGGER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Montserrat Classic Bold"/>
                        </a:rPr>
                        <a:t>VOLTAGE BOOTSTRAPPING SCHMITT TRIGGER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Montserrat Classic Bold"/>
                        </a:rPr>
                        <a:t>FinFET based Inverter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551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Montserrat Classic Bold"/>
                        </a:rPr>
                        <a:t>Time Delay(ps)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Montserrat Classic"/>
                        </a:rPr>
                        <a:t>1.8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Montserrat Classic"/>
                        </a:rPr>
                        <a:t>8.1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Montserrat Classic"/>
                        </a:rPr>
                        <a:t>1.1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Montserrat Classic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654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Montserrat Classic Bold"/>
                        </a:rPr>
                        <a:t>SNM(mV)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Montserrat Classic"/>
                        </a:rPr>
                        <a:t>207.2135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Montserrat Classic"/>
                        </a:rPr>
                        <a:t>317.3734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Montserrat Classic"/>
                        </a:rPr>
                        <a:t>117.3734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Montserrat Classic"/>
                        </a:rPr>
                        <a:t>398.3584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654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Montserrat Classic Bold"/>
                        </a:rPr>
                        <a:t>Critical Charge(fC)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Montserrat Classic"/>
                        </a:rPr>
                        <a:t>1.6708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Montserrat Classic"/>
                        </a:rPr>
                        <a:t>2.9276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Montserrat Classic"/>
                        </a:rPr>
                        <a:t>2.9050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Montserrat Classic"/>
                        </a:rPr>
                        <a:t>3.0101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654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Montserrat Classic Bold"/>
                        </a:rPr>
                        <a:t>Leakage Current(uA)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Montserrat Classic"/>
                        </a:rPr>
                        <a:t>6.99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Montserrat Classic"/>
                        </a:rPr>
                        <a:t>16.17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Montserrat Classic"/>
                        </a:rPr>
                        <a:t>30.46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Montserrat Classic"/>
                        </a:rPr>
                        <a:t>0.139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4" id="4"/>
          <p:cNvSpPr/>
          <p:nvPr/>
        </p:nvSpPr>
        <p:spPr>
          <a:xfrm flipH="false" flipV="false" rot="-4932809">
            <a:off x="-12465623" y="-13870116"/>
            <a:ext cx="17617704" cy="17617704"/>
          </a:xfrm>
          <a:custGeom>
            <a:avLst/>
            <a:gdLst/>
            <a:ahLst/>
            <a:cxnLst/>
            <a:rect r="r" b="b" t="t" l="l"/>
            <a:pathLst>
              <a:path h="17617704" w="17617704">
                <a:moveTo>
                  <a:pt x="0" y="0"/>
                </a:moveTo>
                <a:lnTo>
                  <a:pt x="17617703" y="0"/>
                </a:lnTo>
                <a:lnTo>
                  <a:pt x="17617703" y="17617704"/>
                </a:lnTo>
                <a:lnTo>
                  <a:pt x="0" y="176177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201713" y="1244774"/>
            <a:ext cx="380642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Conclusion: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8699756">
            <a:off x="-3168385" y="7218539"/>
            <a:ext cx="8063091" cy="6553094"/>
          </a:xfrm>
          <a:custGeom>
            <a:avLst/>
            <a:gdLst/>
            <a:ahLst/>
            <a:cxnLst/>
            <a:rect r="r" b="b" t="t" l="l"/>
            <a:pathLst>
              <a:path h="6553094" w="8063091">
                <a:moveTo>
                  <a:pt x="8063091" y="0"/>
                </a:moveTo>
                <a:lnTo>
                  <a:pt x="0" y="0"/>
                </a:lnTo>
                <a:lnTo>
                  <a:pt x="0" y="6553094"/>
                </a:lnTo>
                <a:lnTo>
                  <a:pt x="8063091" y="6553094"/>
                </a:lnTo>
                <a:lnTo>
                  <a:pt x="8063091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-511636">
            <a:off x="14925082" y="-1971171"/>
            <a:ext cx="8063091" cy="6553094"/>
          </a:xfrm>
          <a:custGeom>
            <a:avLst/>
            <a:gdLst/>
            <a:ahLst/>
            <a:cxnLst/>
            <a:rect r="r" b="b" t="t" l="l"/>
            <a:pathLst>
              <a:path h="6553094" w="8063091">
                <a:moveTo>
                  <a:pt x="8063091" y="0"/>
                </a:moveTo>
                <a:lnTo>
                  <a:pt x="0" y="0"/>
                </a:lnTo>
                <a:lnTo>
                  <a:pt x="0" y="6553094"/>
                </a:lnTo>
                <a:lnTo>
                  <a:pt x="8063091" y="6553094"/>
                </a:lnTo>
                <a:lnTo>
                  <a:pt x="8063091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768466"/>
            <a:ext cx="381607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References: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3257928"/>
            <a:ext cx="15804904" cy="158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2" indent="-323851" lvl="1">
              <a:lnSpc>
                <a:spcPts val="4200"/>
              </a:lnSpc>
              <a:buAutoNum type="arabicPeriod" startAt="1"/>
            </a:pPr>
            <a:r>
              <a:rPr lang="en-US" sz="3000" u="sng">
                <a:solidFill>
                  <a:srgbClr val="000000"/>
                </a:solidFill>
                <a:latin typeface="Canva Sans"/>
                <a:hlinkClick r:id="rId4" tooltip="https://www.sciencedirect.com/science/article/abs/pii/S0026271420309008"/>
              </a:rPr>
              <a:t>Neha Gupta, A P Shah, R S Kumar, Gopal Raut, Soft error hardened voltage bootstrapped Schmmit trigger design for reliable circuits, microelectronics reliability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81696" y="5086350"/>
            <a:ext cx="12413813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</a:rPr>
              <a:t>2. </a:t>
            </a:r>
            <a:r>
              <a:rPr lang="en-US" sz="3000" u="sng">
                <a:solidFill>
                  <a:srgbClr val="000000"/>
                </a:solidFill>
                <a:latin typeface="Canva Sans"/>
                <a:hlinkClick r:id="rId5" tooltip="https://www.sciencedirect.com/science/article/pii/0038110194001342?ref=pdf_download&amp;fr=RR-2&amp;rr=886ccc833f458aff"/>
              </a:rPr>
              <a:t>Sumio Tanaka, Theory of drain leakage current in silicon MOSFETs</a:t>
            </a:r>
          </a:p>
          <a:p>
            <a:pPr algn="ctr">
              <a:lnSpc>
                <a:spcPts val="420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281696" y="5848350"/>
            <a:ext cx="9781223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</a:rPr>
              <a:t>3. </a:t>
            </a:r>
            <a:r>
              <a:rPr lang="en-US" sz="3000" u="sng">
                <a:solidFill>
                  <a:srgbClr val="000000"/>
                </a:solidFill>
                <a:latin typeface="Canva Sans"/>
                <a:hlinkClick r:id="rId6" tooltip="https://www.sciencedirect.com/topics/computer-science/critical-charge#:~:text=expressed%20in%20FIT.-,Critical%20charge%20or%20Qcrit%20is%20the%20minimum%20charge%20that%20must,sensitive%20nodes%20of%20a%20circuit."/>
              </a:rPr>
              <a:t>Critical charge, Architecture Design for soft errors</a:t>
            </a:r>
            <a:r>
              <a:rPr lang="en-US" sz="3000">
                <a:solidFill>
                  <a:srgbClr val="000000"/>
                </a:solidFill>
                <a:latin typeface="Canva Sans"/>
              </a:rPr>
              <a:t>  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8699756">
            <a:off x="-3168385" y="7218539"/>
            <a:ext cx="8063091" cy="6553094"/>
          </a:xfrm>
          <a:custGeom>
            <a:avLst/>
            <a:gdLst/>
            <a:ahLst/>
            <a:cxnLst/>
            <a:rect r="r" b="b" t="t" l="l"/>
            <a:pathLst>
              <a:path h="6553094" w="8063091">
                <a:moveTo>
                  <a:pt x="8063091" y="0"/>
                </a:moveTo>
                <a:lnTo>
                  <a:pt x="0" y="0"/>
                </a:lnTo>
                <a:lnTo>
                  <a:pt x="0" y="6553094"/>
                </a:lnTo>
                <a:lnTo>
                  <a:pt x="8063091" y="6553094"/>
                </a:lnTo>
                <a:lnTo>
                  <a:pt x="8063091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-511636">
            <a:off x="14925082" y="-1971171"/>
            <a:ext cx="8063091" cy="6553094"/>
          </a:xfrm>
          <a:custGeom>
            <a:avLst/>
            <a:gdLst/>
            <a:ahLst/>
            <a:cxnLst/>
            <a:rect r="r" b="b" t="t" l="l"/>
            <a:pathLst>
              <a:path h="6553094" w="8063091">
                <a:moveTo>
                  <a:pt x="8063091" y="0"/>
                </a:moveTo>
                <a:lnTo>
                  <a:pt x="0" y="0"/>
                </a:lnTo>
                <a:lnTo>
                  <a:pt x="0" y="6553094"/>
                </a:lnTo>
                <a:lnTo>
                  <a:pt x="8063091" y="6553094"/>
                </a:lnTo>
                <a:lnTo>
                  <a:pt x="8063091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009399" y="3633285"/>
            <a:ext cx="8269202" cy="1865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374"/>
              </a:lnSpc>
            </a:pPr>
            <a:r>
              <a:rPr lang="en-US" sz="10981">
                <a:solidFill>
                  <a:srgbClr val="5CE1E6"/>
                </a:solidFill>
                <a:latin typeface="Canva Sans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95375"/>
            <a:ext cx="4910848" cy="4840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13"/>
              </a:lnSpc>
            </a:pPr>
            <a:r>
              <a:rPr lang="en-US" sz="3613">
                <a:solidFill>
                  <a:srgbClr val="004AAD"/>
                </a:solidFill>
                <a:latin typeface="Montserrat Classic Bold"/>
              </a:rPr>
              <a:t>INTRODUCTION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95206" y="2194786"/>
            <a:ext cx="8448794" cy="4437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39"/>
              </a:lnSpc>
            </a:pPr>
            <a:r>
              <a:rPr lang="en-US" sz="2462">
                <a:solidFill>
                  <a:srgbClr val="2E2E2E"/>
                </a:solidFill>
                <a:latin typeface="Montserrat Classic Light"/>
              </a:rPr>
              <a:t>Lifetime Reliability is a significant concern</a:t>
            </a:r>
          </a:p>
          <a:p>
            <a:pPr algn="l">
              <a:lnSpc>
                <a:spcPts val="3939"/>
              </a:lnSpc>
            </a:pPr>
            <a:r>
              <a:rPr lang="en-US" sz="2462">
                <a:solidFill>
                  <a:srgbClr val="2E2E2E"/>
                </a:solidFill>
                <a:latin typeface="Montserrat Classic Light"/>
              </a:rPr>
              <a:t> with downscaling of CMOS technology.</a:t>
            </a:r>
          </a:p>
          <a:p>
            <a:pPr algn="l">
              <a:lnSpc>
                <a:spcPts val="3939"/>
              </a:lnSpc>
            </a:pPr>
            <a:r>
              <a:rPr lang="en-US" sz="2462">
                <a:solidFill>
                  <a:srgbClr val="2E2E2E"/>
                </a:solidFill>
                <a:latin typeface="Montserrat Classic Light"/>
              </a:rPr>
              <a:t>There are many phenomenon that degrades the circuit performance.</a:t>
            </a:r>
          </a:p>
          <a:p>
            <a:pPr algn="l">
              <a:lnSpc>
                <a:spcPts val="3939"/>
              </a:lnSpc>
            </a:pPr>
            <a:r>
              <a:rPr lang="en-US" sz="2462">
                <a:solidFill>
                  <a:srgbClr val="2E2E2E"/>
                </a:solidFill>
                <a:latin typeface="Montserrat Classic Light"/>
              </a:rPr>
              <a:t>As time passes and temperature vary, these phenomenon come into effect</a:t>
            </a:r>
          </a:p>
          <a:p>
            <a:pPr algn="l">
              <a:lnSpc>
                <a:spcPts val="3939"/>
              </a:lnSpc>
            </a:pPr>
            <a:r>
              <a:rPr lang="en-US" sz="2462">
                <a:solidFill>
                  <a:srgbClr val="2E2E2E"/>
                </a:solidFill>
                <a:latin typeface="Montserrat Classic Light"/>
              </a:rPr>
              <a:t>We study the effects and propose a efficient circuit which performs well.</a:t>
            </a:r>
          </a:p>
          <a:p>
            <a:pPr algn="l">
              <a:lnSpc>
                <a:spcPts val="3939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-1625759">
            <a:off x="11760536" y="-6108126"/>
            <a:ext cx="9495369" cy="7717145"/>
          </a:xfrm>
          <a:custGeom>
            <a:avLst/>
            <a:gdLst/>
            <a:ahLst/>
            <a:cxnLst/>
            <a:rect r="r" b="b" t="t" l="l"/>
            <a:pathLst>
              <a:path h="7717145" w="9495369">
                <a:moveTo>
                  <a:pt x="0" y="0"/>
                </a:moveTo>
                <a:lnTo>
                  <a:pt x="9495369" y="0"/>
                </a:lnTo>
                <a:lnTo>
                  <a:pt x="9495369" y="7717146"/>
                </a:lnTo>
                <a:lnTo>
                  <a:pt x="0" y="77171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359440" y="1083623"/>
            <a:ext cx="6329760" cy="4840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13"/>
              </a:lnSpc>
            </a:pPr>
            <a:r>
              <a:rPr lang="en-US" sz="3613">
                <a:solidFill>
                  <a:srgbClr val="004AAD"/>
                </a:solidFill>
                <a:latin typeface="Montserrat Classic Bold"/>
              </a:rPr>
              <a:t>RELIABILITY PARAMETERS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524107" y="2080277"/>
            <a:ext cx="4910848" cy="446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3313">
                <a:solidFill>
                  <a:srgbClr val="004AAD"/>
                </a:solidFill>
                <a:latin typeface="Montserrat Classic Bold"/>
              </a:rPr>
              <a:t>TIME DELAY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540419" y="2712369"/>
            <a:ext cx="5967802" cy="954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22"/>
              </a:lnSpc>
            </a:pPr>
            <a:r>
              <a:rPr lang="en-US" sz="1639">
                <a:solidFill>
                  <a:srgbClr val="2E2E2E"/>
                </a:solidFill>
                <a:latin typeface="Montserrat Classic"/>
              </a:rPr>
              <a:t>Time delay is defined as the time taken to a signal to propagate through the input to output. For a circuit to be more reliable, it should have the least time delay.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524107" y="4019756"/>
            <a:ext cx="5967802" cy="446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3313">
                <a:solidFill>
                  <a:srgbClr val="004AAD"/>
                </a:solidFill>
                <a:latin typeface="Montserrat Classic Bold"/>
              </a:rPr>
              <a:t>LEAKAGE CURRENT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524107" y="4690508"/>
            <a:ext cx="5967802" cy="12788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22"/>
              </a:lnSpc>
            </a:pPr>
            <a:r>
              <a:rPr lang="en-US" sz="1639">
                <a:solidFill>
                  <a:srgbClr val="2E2E2E"/>
                </a:solidFill>
                <a:latin typeface="Montserrat Classic"/>
              </a:rPr>
              <a:t>Leakage current is the current that flows through the circuit even when it is in off state. It can also be defined as off state current of a circuit. Leakage current should be less for a circuit to be more reliable.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524107" y="6437706"/>
            <a:ext cx="5967802" cy="446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3313">
                <a:solidFill>
                  <a:srgbClr val="004AAD"/>
                </a:solidFill>
                <a:latin typeface="Montserrat Classic Bold"/>
              </a:rPr>
              <a:t>CRITICAL CHARGE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533632" y="7226726"/>
            <a:ext cx="5967802" cy="12788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22"/>
              </a:lnSpc>
            </a:pPr>
            <a:r>
              <a:rPr lang="en-US" sz="1639">
                <a:solidFill>
                  <a:srgbClr val="2E2E2E"/>
                </a:solidFill>
                <a:latin typeface="Montserrat Classic"/>
              </a:rPr>
              <a:t>Critical charge is the minimum amount of charge that must be deposited by a particle strike to cause a circuit to malfunction. More the critical charge more is the circuit reliability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-1625759">
            <a:off x="11912936" y="-5955726"/>
            <a:ext cx="9495369" cy="7717145"/>
          </a:xfrm>
          <a:custGeom>
            <a:avLst/>
            <a:gdLst/>
            <a:ahLst/>
            <a:cxnLst/>
            <a:rect r="r" b="b" t="t" l="l"/>
            <a:pathLst>
              <a:path h="7717145" w="9495369">
                <a:moveTo>
                  <a:pt x="0" y="0"/>
                </a:moveTo>
                <a:lnTo>
                  <a:pt x="9495369" y="0"/>
                </a:lnTo>
                <a:lnTo>
                  <a:pt x="9495369" y="7717146"/>
                </a:lnTo>
                <a:lnTo>
                  <a:pt x="0" y="77171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9119907">
            <a:off x="-810154" y="7576897"/>
            <a:ext cx="8588557" cy="6980154"/>
          </a:xfrm>
          <a:custGeom>
            <a:avLst/>
            <a:gdLst/>
            <a:ahLst/>
            <a:cxnLst/>
            <a:rect r="r" b="b" t="t" l="l"/>
            <a:pathLst>
              <a:path h="6980154" w="8588557">
                <a:moveTo>
                  <a:pt x="0" y="0"/>
                </a:moveTo>
                <a:lnTo>
                  <a:pt x="8588557" y="0"/>
                </a:lnTo>
                <a:lnTo>
                  <a:pt x="8588557" y="6980155"/>
                </a:lnTo>
                <a:lnTo>
                  <a:pt x="0" y="69801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54725" y="894534"/>
            <a:ext cx="4114269" cy="3926669"/>
          </a:xfrm>
          <a:custGeom>
            <a:avLst/>
            <a:gdLst/>
            <a:ahLst/>
            <a:cxnLst/>
            <a:rect r="r" b="b" t="t" l="l"/>
            <a:pathLst>
              <a:path h="3926669" w="4114269">
                <a:moveTo>
                  <a:pt x="0" y="0"/>
                </a:moveTo>
                <a:lnTo>
                  <a:pt x="4114270" y="0"/>
                </a:lnTo>
                <a:lnTo>
                  <a:pt x="4114270" y="3926669"/>
                </a:lnTo>
                <a:lnTo>
                  <a:pt x="0" y="39266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732139" y="5132034"/>
            <a:ext cx="4908463" cy="4545237"/>
          </a:xfrm>
          <a:custGeom>
            <a:avLst/>
            <a:gdLst/>
            <a:ahLst/>
            <a:cxnLst/>
            <a:rect r="r" b="b" t="t" l="l"/>
            <a:pathLst>
              <a:path h="4545237" w="4908463">
                <a:moveTo>
                  <a:pt x="0" y="0"/>
                </a:moveTo>
                <a:lnTo>
                  <a:pt x="4908463" y="0"/>
                </a:lnTo>
                <a:lnTo>
                  <a:pt x="4908463" y="4545236"/>
                </a:lnTo>
                <a:lnTo>
                  <a:pt x="0" y="45452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015414" y="627762"/>
            <a:ext cx="4625188" cy="3815616"/>
          </a:xfrm>
          <a:custGeom>
            <a:avLst/>
            <a:gdLst/>
            <a:ahLst/>
            <a:cxnLst/>
            <a:rect r="r" b="b" t="t" l="l"/>
            <a:pathLst>
              <a:path h="3815616" w="4625188">
                <a:moveTo>
                  <a:pt x="0" y="0"/>
                </a:moveTo>
                <a:lnTo>
                  <a:pt x="4625188" y="0"/>
                </a:lnTo>
                <a:lnTo>
                  <a:pt x="4625188" y="3815616"/>
                </a:lnTo>
                <a:lnTo>
                  <a:pt x="0" y="38156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541" t="0" r="-7244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5490147"/>
            <a:ext cx="5842658" cy="4187123"/>
          </a:xfrm>
          <a:custGeom>
            <a:avLst/>
            <a:gdLst/>
            <a:ahLst/>
            <a:cxnLst/>
            <a:rect r="r" b="b" t="t" l="l"/>
            <a:pathLst>
              <a:path h="4187123" w="5842658">
                <a:moveTo>
                  <a:pt x="0" y="0"/>
                </a:moveTo>
                <a:lnTo>
                  <a:pt x="5842658" y="0"/>
                </a:lnTo>
                <a:lnTo>
                  <a:pt x="5842658" y="4187123"/>
                </a:lnTo>
                <a:lnTo>
                  <a:pt x="0" y="418712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412159" y="59190"/>
            <a:ext cx="5319980" cy="6464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3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Montserrat Classic Bold"/>
              </a:rPr>
              <a:t>CIRCUIT DIAGRAMS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610463" y="9582020"/>
            <a:ext cx="5030140" cy="473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Montserrat Classic Bold"/>
              </a:rPr>
              <a:t>FINFET  BASED INVERTER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270874" y="4348128"/>
            <a:ext cx="4114269" cy="473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Montserrat Classic Bold"/>
              </a:rPr>
              <a:t>SCHMITT TRIGGER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54725" y="4725953"/>
            <a:ext cx="4114269" cy="473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Montserrat Classic Bold"/>
              </a:rPr>
              <a:t>CMOS INVERTER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-191957" y="9582020"/>
            <a:ext cx="9484508" cy="473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Montserrat Classic Bold"/>
              </a:rPr>
              <a:t>VOLTAGE BOOTSTRAPPING SCHMITT TRIGGER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6144593">
            <a:off x="8023448" y="-2009860"/>
            <a:ext cx="17617704" cy="17617704"/>
          </a:xfrm>
          <a:custGeom>
            <a:avLst/>
            <a:gdLst/>
            <a:ahLst/>
            <a:cxnLst/>
            <a:rect r="r" b="b" t="t" l="l"/>
            <a:pathLst>
              <a:path h="17617704" w="17617704">
                <a:moveTo>
                  <a:pt x="0" y="0"/>
                </a:moveTo>
                <a:lnTo>
                  <a:pt x="17617704" y="0"/>
                </a:lnTo>
                <a:lnTo>
                  <a:pt x="17617704" y="17617704"/>
                </a:lnTo>
                <a:lnTo>
                  <a:pt x="0" y="176177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4662819">
            <a:off x="8489744" y="-2841143"/>
            <a:ext cx="12794948" cy="8828634"/>
          </a:xfrm>
          <a:custGeom>
            <a:avLst/>
            <a:gdLst/>
            <a:ahLst/>
            <a:cxnLst/>
            <a:rect r="r" b="b" t="t" l="l"/>
            <a:pathLst>
              <a:path h="8828634" w="12794948">
                <a:moveTo>
                  <a:pt x="0" y="0"/>
                </a:moveTo>
                <a:lnTo>
                  <a:pt x="12794949" y="0"/>
                </a:lnTo>
                <a:lnTo>
                  <a:pt x="12794949" y="8828633"/>
                </a:lnTo>
                <a:lnTo>
                  <a:pt x="0" y="88286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8905814">
            <a:off x="-4189414" y="5694825"/>
            <a:ext cx="11300655" cy="9184351"/>
          </a:xfrm>
          <a:custGeom>
            <a:avLst/>
            <a:gdLst/>
            <a:ahLst/>
            <a:cxnLst/>
            <a:rect r="r" b="b" t="t" l="l"/>
            <a:pathLst>
              <a:path h="9184351" w="11300655">
                <a:moveTo>
                  <a:pt x="11300655" y="0"/>
                </a:moveTo>
                <a:lnTo>
                  <a:pt x="0" y="0"/>
                </a:lnTo>
                <a:lnTo>
                  <a:pt x="0" y="9184350"/>
                </a:lnTo>
                <a:lnTo>
                  <a:pt x="11300655" y="9184350"/>
                </a:lnTo>
                <a:lnTo>
                  <a:pt x="11300655" y="0"/>
                </a:lnTo>
                <a:close/>
              </a:path>
            </a:pathLst>
          </a:custGeom>
          <a:blipFill>
            <a:blip r:embed="rId6">
              <a:alphaModFix amt="5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497788" y="2371076"/>
            <a:ext cx="9429704" cy="6887224"/>
          </a:xfrm>
          <a:custGeom>
            <a:avLst/>
            <a:gdLst/>
            <a:ahLst/>
            <a:cxnLst/>
            <a:rect r="r" b="b" t="t" l="l"/>
            <a:pathLst>
              <a:path h="6887224" w="9429704">
                <a:moveTo>
                  <a:pt x="0" y="0"/>
                </a:moveTo>
                <a:lnTo>
                  <a:pt x="9429704" y="0"/>
                </a:lnTo>
                <a:lnTo>
                  <a:pt x="9429704" y="6887224"/>
                </a:lnTo>
                <a:lnTo>
                  <a:pt x="0" y="688722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933450"/>
            <a:ext cx="10091863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Time Delay Comparison Graph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9750360" y="-3812514"/>
            <a:ext cx="14345355" cy="14345355"/>
          </a:xfrm>
          <a:custGeom>
            <a:avLst/>
            <a:gdLst/>
            <a:ahLst/>
            <a:cxnLst/>
            <a:rect r="r" b="b" t="t" l="l"/>
            <a:pathLst>
              <a:path h="14345355" w="14345355">
                <a:moveTo>
                  <a:pt x="0" y="0"/>
                </a:moveTo>
                <a:lnTo>
                  <a:pt x="14345355" y="0"/>
                </a:lnTo>
                <a:lnTo>
                  <a:pt x="14345355" y="14345355"/>
                </a:lnTo>
                <a:lnTo>
                  <a:pt x="0" y="143453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085749">
            <a:off x="-5690637" y="-3861861"/>
            <a:ext cx="14345355" cy="14345355"/>
          </a:xfrm>
          <a:custGeom>
            <a:avLst/>
            <a:gdLst/>
            <a:ahLst/>
            <a:cxnLst/>
            <a:rect r="r" b="b" t="t" l="l"/>
            <a:pathLst>
              <a:path h="14345355" w="14345355">
                <a:moveTo>
                  <a:pt x="0" y="0"/>
                </a:moveTo>
                <a:lnTo>
                  <a:pt x="14345355" y="0"/>
                </a:lnTo>
                <a:lnTo>
                  <a:pt x="14345355" y="14345355"/>
                </a:lnTo>
                <a:lnTo>
                  <a:pt x="0" y="143453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267098" y="1609332"/>
            <a:ext cx="4676344" cy="3501664"/>
            <a:chOff x="0" y="0"/>
            <a:chExt cx="6235126" cy="4668885"/>
          </a:xfrm>
        </p:grpSpPr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4"/>
            <a:srcRect l="0" t="1529" r="0" b="1529"/>
            <a:stretch>
              <a:fillRect/>
            </a:stretch>
          </p:blipFill>
          <p:spPr>
            <a:xfrm flipH="false" flipV="false">
              <a:off x="0" y="0"/>
              <a:ext cx="6235126" cy="4668885"/>
            </a:xfrm>
            <a:prstGeom prst="rect">
              <a:avLst/>
            </a:prstGeom>
          </p:spPr>
        </p:pic>
      </p:grpSp>
      <p:grpSp>
        <p:nvGrpSpPr>
          <p:cNvPr name="Group 6" id="6"/>
          <p:cNvGrpSpPr/>
          <p:nvPr/>
        </p:nvGrpSpPr>
        <p:grpSpPr>
          <a:xfrm rot="0">
            <a:off x="11539613" y="6152198"/>
            <a:ext cx="5074710" cy="3618181"/>
            <a:chOff x="0" y="0"/>
            <a:chExt cx="6766279" cy="4824241"/>
          </a:xfrm>
        </p:grpSpPr>
        <p:pic>
          <p:nvPicPr>
            <p:cNvPr name="Picture 7" id="7"/>
            <p:cNvPicPr>
              <a:picLocks noChangeAspect="true"/>
            </p:cNvPicPr>
            <p:nvPr/>
          </p:nvPicPr>
          <p:blipFill>
            <a:blip r:embed="rId5"/>
            <a:srcRect l="0" t="3508" r="0" b="3508"/>
            <a:stretch>
              <a:fillRect/>
            </a:stretch>
          </p:blipFill>
          <p:spPr>
            <a:xfrm flipH="false" flipV="false">
              <a:off x="0" y="0"/>
              <a:ext cx="6766279" cy="4824241"/>
            </a:xfrm>
            <a:prstGeom prst="rect">
              <a:avLst/>
            </a:prstGeom>
          </p:spPr>
        </p:pic>
      </p:grpSp>
      <p:grpSp>
        <p:nvGrpSpPr>
          <p:cNvPr name="Group 8" id="8"/>
          <p:cNvGrpSpPr/>
          <p:nvPr/>
        </p:nvGrpSpPr>
        <p:grpSpPr>
          <a:xfrm rot="0">
            <a:off x="11074998" y="1609332"/>
            <a:ext cx="5539325" cy="3749684"/>
            <a:chOff x="0" y="0"/>
            <a:chExt cx="7385766" cy="4999578"/>
          </a:xfrm>
        </p:grpSpPr>
        <p:pic>
          <p:nvPicPr>
            <p:cNvPr name="Picture 9" id="9"/>
            <p:cNvPicPr>
              <a:picLocks noChangeAspect="true"/>
            </p:cNvPicPr>
            <p:nvPr/>
          </p:nvPicPr>
          <p:blipFill>
            <a:blip r:embed="rId6"/>
            <a:srcRect l="0" t="5742" r="0" b="5742"/>
            <a:stretch>
              <a:fillRect/>
            </a:stretch>
          </p:blipFill>
          <p:spPr>
            <a:xfrm flipH="false" flipV="false">
              <a:off x="0" y="0"/>
              <a:ext cx="7385766" cy="4999578"/>
            </a:xfrm>
            <a:prstGeom prst="rect">
              <a:avLst/>
            </a:prstGeom>
          </p:spPr>
        </p:pic>
      </p:grpSp>
      <p:grpSp>
        <p:nvGrpSpPr>
          <p:cNvPr name="Group 10" id="10"/>
          <p:cNvGrpSpPr/>
          <p:nvPr/>
        </p:nvGrpSpPr>
        <p:grpSpPr>
          <a:xfrm rot="0">
            <a:off x="1050204" y="5914073"/>
            <a:ext cx="5110132" cy="3818988"/>
            <a:chOff x="0" y="0"/>
            <a:chExt cx="6813510" cy="5091984"/>
          </a:xfrm>
        </p:grpSpPr>
        <p:pic>
          <p:nvPicPr>
            <p:cNvPr name="Picture 11" id="11"/>
            <p:cNvPicPr>
              <a:picLocks noChangeAspect="true"/>
            </p:cNvPicPr>
            <p:nvPr/>
          </p:nvPicPr>
          <p:blipFill>
            <a:blip r:embed="rId7"/>
            <a:srcRect l="0" t="947" r="0" b="947"/>
            <a:stretch>
              <a:fillRect/>
            </a:stretch>
          </p:blipFill>
          <p:spPr>
            <a:xfrm flipH="false" flipV="false">
              <a:off x="0" y="0"/>
              <a:ext cx="6813510" cy="5091984"/>
            </a:xfrm>
            <a:prstGeom prst="rect">
              <a:avLst/>
            </a:prstGeom>
          </p:spPr>
        </p:pic>
      </p:grpSp>
      <p:sp>
        <p:nvSpPr>
          <p:cNvPr name="TextBox 12" id="12"/>
          <p:cNvSpPr txBox="true"/>
          <p:nvPr/>
        </p:nvSpPr>
        <p:spPr>
          <a:xfrm rot="0">
            <a:off x="1828525" y="5189002"/>
            <a:ext cx="307669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CMOS Inverter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605270" y="488408"/>
            <a:ext cx="10572086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STATIC NOISE MARGIN(SNM)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816625" y="9602382"/>
            <a:ext cx="110049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VBST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419715" y="5333683"/>
            <a:ext cx="319385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Schmitt Trigger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859668" y="9602382"/>
            <a:ext cx="475465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FinFET based Inverter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6144593">
            <a:off x="8023448" y="-2009860"/>
            <a:ext cx="17617704" cy="17617704"/>
          </a:xfrm>
          <a:custGeom>
            <a:avLst/>
            <a:gdLst/>
            <a:ahLst/>
            <a:cxnLst/>
            <a:rect r="r" b="b" t="t" l="l"/>
            <a:pathLst>
              <a:path h="17617704" w="17617704">
                <a:moveTo>
                  <a:pt x="0" y="0"/>
                </a:moveTo>
                <a:lnTo>
                  <a:pt x="17617704" y="0"/>
                </a:lnTo>
                <a:lnTo>
                  <a:pt x="17617704" y="17617704"/>
                </a:lnTo>
                <a:lnTo>
                  <a:pt x="0" y="176177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4662819">
            <a:off x="8489744" y="-2841143"/>
            <a:ext cx="12794948" cy="8828634"/>
          </a:xfrm>
          <a:custGeom>
            <a:avLst/>
            <a:gdLst/>
            <a:ahLst/>
            <a:cxnLst/>
            <a:rect r="r" b="b" t="t" l="l"/>
            <a:pathLst>
              <a:path h="8828634" w="12794948">
                <a:moveTo>
                  <a:pt x="0" y="0"/>
                </a:moveTo>
                <a:lnTo>
                  <a:pt x="12794949" y="0"/>
                </a:lnTo>
                <a:lnTo>
                  <a:pt x="12794949" y="8828633"/>
                </a:lnTo>
                <a:lnTo>
                  <a:pt x="0" y="88286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8905814">
            <a:off x="-4266374" y="6074235"/>
            <a:ext cx="11300655" cy="9184351"/>
          </a:xfrm>
          <a:custGeom>
            <a:avLst/>
            <a:gdLst/>
            <a:ahLst/>
            <a:cxnLst/>
            <a:rect r="r" b="b" t="t" l="l"/>
            <a:pathLst>
              <a:path h="9184351" w="11300655">
                <a:moveTo>
                  <a:pt x="11300655" y="0"/>
                </a:moveTo>
                <a:lnTo>
                  <a:pt x="0" y="0"/>
                </a:lnTo>
                <a:lnTo>
                  <a:pt x="0" y="9184351"/>
                </a:lnTo>
                <a:lnTo>
                  <a:pt x="11300655" y="9184351"/>
                </a:lnTo>
                <a:lnTo>
                  <a:pt x="11300655" y="0"/>
                </a:lnTo>
                <a:close/>
              </a:path>
            </a:pathLst>
          </a:custGeom>
          <a:blipFill>
            <a:blip r:embed="rId6">
              <a:alphaModFix amt="5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248191" y="2529258"/>
            <a:ext cx="9791619" cy="6729042"/>
          </a:xfrm>
          <a:custGeom>
            <a:avLst/>
            <a:gdLst/>
            <a:ahLst/>
            <a:cxnLst/>
            <a:rect r="r" b="b" t="t" l="l"/>
            <a:pathLst>
              <a:path h="6729042" w="9791619">
                <a:moveTo>
                  <a:pt x="0" y="0"/>
                </a:moveTo>
                <a:lnTo>
                  <a:pt x="9791618" y="0"/>
                </a:lnTo>
                <a:lnTo>
                  <a:pt x="9791618" y="6729042"/>
                </a:lnTo>
                <a:lnTo>
                  <a:pt x="0" y="672904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933450"/>
            <a:ext cx="12613331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Static Noise Margin(SNM) comparison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930669">
            <a:off x="-7971294" y="-10725049"/>
            <a:ext cx="18539921" cy="18539921"/>
          </a:xfrm>
          <a:custGeom>
            <a:avLst/>
            <a:gdLst/>
            <a:ahLst/>
            <a:cxnLst/>
            <a:rect r="r" b="b" t="t" l="l"/>
            <a:pathLst>
              <a:path h="18539921" w="18539921">
                <a:moveTo>
                  <a:pt x="0" y="0"/>
                </a:moveTo>
                <a:lnTo>
                  <a:pt x="18539921" y="0"/>
                </a:lnTo>
                <a:lnTo>
                  <a:pt x="18539921" y="18539921"/>
                </a:lnTo>
                <a:lnTo>
                  <a:pt x="0" y="185399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5242519">
            <a:off x="-1042019" y="8240279"/>
            <a:ext cx="8063091" cy="6553094"/>
          </a:xfrm>
          <a:custGeom>
            <a:avLst/>
            <a:gdLst/>
            <a:ahLst/>
            <a:cxnLst/>
            <a:rect r="r" b="b" t="t" l="l"/>
            <a:pathLst>
              <a:path h="6553094" w="8063091">
                <a:moveTo>
                  <a:pt x="8063091" y="0"/>
                </a:moveTo>
                <a:lnTo>
                  <a:pt x="0" y="0"/>
                </a:lnTo>
                <a:lnTo>
                  <a:pt x="0" y="6553094"/>
                </a:lnTo>
                <a:lnTo>
                  <a:pt x="8063091" y="6553094"/>
                </a:lnTo>
                <a:lnTo>
                  <a:pt x="8063091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655155" y="2516384"/>
            <a:ext cx="8894230" cy="1140286"/>
            <a:chOff x="0" y="0"/>
            <a:chExt cx="11858973" cy="152038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1858973" cy="1520381"/>
            </a:xfrm>
            <a:custGeom>
              <a:avLst/>
              <a:gdLst/>
              <a:ahLst/>
              <a:cxnLst/>
              <a:rect r="r" b="b" t="t" l="l"/>
              <a:pathLst>
                <a:path h="1520381" w="11858973">
                  <a:moveTo>
                    <a:pt x="0" y="0"/>
                  </a:moveTo>
                  <a:lnTo>
                    <a:pt x="11858973" y="0"/>
                  </a:lnTo>
                  <a:lnTo>
                    <a:pt x="11858973" y="1520381"/>
                  </a:lnTo>
                  <a:lnTo>
                    <a:pt x="0" y="15203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10039029">
            <a:off x="12097717" y="5844662"/>
            <a:ext cx="8422738" cy="8422738"/>
          </a:xfrm>
          <a:custGeom>
            <a:avLst/>
            <a:gdLst/>
            <a:ahLst/>
            <a:cxnLst/>
            <a:rect r="r" b="b" t="t" l="l"/>
            <a:pathLst>
              <a:path h="8422738" w="8422738">
                <a:moveTo>
                  <a:pt x="0" y="0"/>
                </a:moveTo>
                <a:lnTo>
                  <a:pt x="8422737" y="0"/>
                </a:lnTo>
                <a:lnTo>
                  <a:pt x="8422737" y="8422737"/>
                </a:lnTo>
                <a:lnTo>
                  <a:pt x="0" y="84227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834819" y="4432197"/>
            <a:ext cx="3881074" cy="1181197"/>
            <a:chOff x="0" y="0"/>
            <a:chExt cx="5174766" cy="157492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174766" cy="1574929"/>
            </a:xfrm>
            <a:custGeom>
              <a:avLst/>
              <a:gdLst/>
              <a:ahLst/>
              <a:cxnLst/>
              <a:rect r="r" b="b" t="t" l="l"/>
              <a:pathLst>
                <a:path h="1574929" w="5174766">
                  <a:moveTo>
                    <a:pt x="0" y="0"/>
                  </a:moveTo>
                  <a:lnTo>
                    <a:pt x="5174766" y="0"/>
                  </a:lnTo>
                  <a:lnTo>
                    <a:pt x="5174766" y="1574929"/>
                  </a:lnTo>
                  <a:lnTo>
                    <a:pt x="0" y="15749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10909367" y="2762994"/>
            <a:ext cx="634418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Tr = Rise Time, Tf = Fall Time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55155" y="933450"/>
            <a:ext cx="4791789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Critical Charge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5446945" y="5696882"/>
            <a:ext cx="12280072" cy="4210079"/>
            <a:chOff x="0" y="0"/>
            <a:chExt cx="16373429" cy="5613438"/>
          </a:xfrm>
        </p:grpSpPr>
        <p:pic>
          <p:nvPicPr>
            <p:cNvPr name="Picture 12" id="12"/>
            <p:cNvPicPr>
              <a:picLocks noChangeAspect="true"/>
            </p:cNvPicPr>
            <p:nvPr/>
          </p:nvPicPr>
          <p:blipFill>
            <a:blip r:embed="rId10"/>
            <a:srcRect l="0" t="13485" r="0" b="13485"/>
            <a:stretch>
              <a:fillRect/>
            </a:stretch>
          </p:blipFill>
          <p:spPr>
            <a:xfrm flipH="false" flipV="false">
              <a:off x="0" y="0"/>
              <a:ext cx="16373429" cy="561343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930669">
            <a:off x="-7971294" y="-10725049"/>
            <a:ext cx="18539921" cy="18539921"/>
          </a:xfrm>
          <a:custGeom>
            <a:avLst/>
            <a:gdLst/>
            <a:ahLst/>
            <a:cxnLst/>
            <a:rect r="r" b="b" t="t" l="l"/>
            <a:pathLst>
              <a:path h="18539921" w="18539921">
                <a:moveTo>
                  <a:pt x="0" y="0"/>
                </a:moveTo>
                <a:lnTo>
                  <a:pt x="18539921" y="0"/>
                </a:lnTo>
                <a:lnTo>
                  <a:pt x="18539921" y="18539921"/>
                </a:lnTo>
                <a:lnTo>
                  <a:pt x="0" y="185399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5242519">
            <a:off x="-1042019" y="8240279"/>
            <a:ext cx="8063091" cy="6553094"/>
          </a:xfrm>
          <a:custGeom>
            <a:avLst/>
            <a:gdLst/>
            <a:ahLst/>
            <a:cxnLst/>
            <a:rect r="r" b="b" t="t" l="l"/>
            <a:pathLst>
              <a:path h="6553094" w="8063091">
                <a:moveTo>
                  <a:pt x="8063091" y="0"/>
                </a:moveTo>
                <a:lnTo>
                  <a:pt x="0" y="0"/>
                </a:lnTo>
                <a:lnTo>
                  <a:pt x="0" y="6553094"/>
                </a:lnTo>
                <a:lnTo>
                  <a:pt x="8063091" y="6553094"/>
                </a:lnTo>
                <a:lnTo>
                  <a:pt x="8063091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10039029">
            <a:off x="12097717" y="5844662"/>
            <a:ext cx="8422738" cy="8422738"/>
          </a:xfrm>
          <a:custGeom>
            <a:avLst/>
            <a:gdLst/>
            <a:ahLst/>
            <a:cxnLst/>
            <a:rect r="r" b="b" t="t" l="l"/>
            <a:pathLst>
              <a:path h="8422738" w="8422738">
                <a:moveTo>
                  <a:pt x="0" y="0"/>
                </a:moveTo>
                <a:lnTo>
                  <a:pt x="8422737" y="0"/>
                </a:lnTo>
                <a:lnTo>
                  <a:pt x="8422737" y="8422737"/>
                </a:lnTo>
                <a:lnTo>
                  <a:pt x="0" y="84227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330951" y="2298319"/>
            <a:ext cx="11626099" cy="6232933"/>
          </a:xfrm>
          <a:custGeom>
            <a:avLst/>
            <a:gdLst/>
            <a:ahLst/>
            <a:cxnLst/>
            <a:rect r="r" b="b" t="t" l="l"/>
            <a:pathLst>
              <a:path h="6232933" w="11626099">
                <a:moveTo>
                  <a:pt x="0" y="0"/>
                </a:moveTo>
                <a:lnTo>
                  <a:pt x="11626098" y="0"/>
                </a:lnTo>
                <a:lnTo>
                  <a:pt x="11626098" y="6232932"/>
                </a:lnTo>
                <a:lnTo>
                  <a:pt x="0" y="623293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933450"/>
            <a:ext cx="906940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Critical Charge comparison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4073461">
            <a:off x="-9281995" y="-5154521"/>
            <a:ext cx="17617704" cy="17617704"/>
          </a:xfrm>
          <a:custGeom>
            <a:avLst/>
            <a:gdLst/>
            <a:ahLst/>
            <a:cxnLst/>
            <a:rect r="r" b="b" t="t" l="l"/>
            <a:pathLst>
              <a:path h="17617704" w="17617704">
                <a:moveTo>
                  <a:pt x="0" y="0"/>
                </a:moveTo>
                <a:lnTo>
                  <a:pt x="17617703" y="0"/>
                </a:lnTo>
                <a:lnTo>
                  <a:pt x="17617703" y="17617703"/>
                </a:lnTo>
                <a:lnTo>
                  <a:pt x="0" y="176177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-5400000">
            <a:off x="8778703" y="-4549008"/>
            <a:ext cx="8063091" cy="6553094"/>
          </a:xfrm>
          <a:custGeom>
            <a:avLst/>
            <a:gdLst/>
            <a:ahLst/>
            <a:cxnLst/>
            <a:rect r="r" b="b" t="t" l="l"/>
            <a:pathLst>
              <a:path h="6553094" w="8063091">
                <a:moveTo>
                  <a:pt x="8063091" y="0"/>
                </a:moveTo>
                <a:lnTo>
                  <a:pt x="0" y="0"/>
                </a:lnTo>
                <a:lnTo>
                  <a:pt x="0" y="6553094"/>
                </a:lnTo>
                <a:lnTo>
                  <a:pt x="8063091" y="6553094"/>
                </a:lnTo>
                <a:lnTo>
                  <a:pt x="8063091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39628" y="5487460"/>
            <a:ext cx="8801888" cy="4191813"/>
          </a:xfrm>
          <a:custGeom>
            <a:avLst/>
            <a:gdLst/>
            <a:ahLst/>
            <a:cxnLst/>
            <a:rect r="r" b="b" t="t" l="l"/>
            <a:pathLst>
              <a:path h="4191813" w="8801888">
                <a:moveTo>
                  <a:pt x="0" y="0"/>
                </a:moveTo>
                <a:lnTo>
                  <a:pt x="8801888" y="0"/>
                </a:lnTo>
                <a:lnTo>
                  <a:pt x="8801888" y="4191813"/>
                </a:lnTo>
                <a:lnTo>
                  <a:pt x="0" y="419181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533702" y="723424"/>
            <a:ext cx="8391833" cy="3985243"/>
          </a:xfrm>
          <a:custGeom>
            <a:avLst/>
            <a:gdLst/>
            <a:ahLst/>
            <a:cxnLst/>
            <a:rect r="r" b="b" t="t" l="l"/>
            <a:pathLst>
              <a:path h="3985243" w="8391833">
                <a:moveTo>
                  <a:pt x="0" y="0"/>
                </a:moveTo>
                <a:lnTo>
                  <a:pt x="8391833" y="0"/>
                </a:lnTo>
                <a:lnTo>
                  <a:pt x="8391833" y="3985243"/>
                </a:lnTo>
                <a:lnTo>
                  <a:pt x="0" y="398524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39628" y="723424"/>
            <a:ext cx="8512760" cy="4071320"/>
          </a:xfrm>
          <a:custGeom>
            <a:avLst/>
            <a:gdLst/>
            <a:ahLst/>
            <a:cxnLst/>
            <a:rect r="r" b="b" t="t" l="l"/>
            <a:pathLst>
              <a:path h="4071320" w="8512760">
                <a:moveTo>
                  <a:pt x="0" y="0"/>
                </a:moveTo>
                <a:lnTo>
                  <a:pt x="8512760" y="0"/>
                </a:lnTo>
                <a:lnTo>
                  <a:pt x="8512760" y="4071320"/>
                </a:lnTo>
                <a:lnTo>
                  <a:pt x="0" y="407132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856973" y="5487460"/>
            <a:ext cx="8061316" cy="4084630"/>
          </a:xfrm>
          <a:custGeom>
            <a:avLst/>
            <a:gdLst/>
            <a:ahLst/>
            <a:cxnLst/>
            <a:rect r="r" b="b" t="t" l="l"/>
            <a:pathLst>
              <a:path h="4084630" w="8061316">
                <a:moveTo>
                  <a:pt x="0" y="0"/>
                </a:moveTo>
                <a:lnTo>
                  <a:pt x="8061316" y="0"/>
                </a:lnTo>
                <a:lnTo>
                  <a:pt x="8061316" y="4084630"/>
                </a:lnTo>
                <a:lnTo>
                  <a:pt x="0" y="408463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3459" t="0" r="-3459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035657" y="9295099"/>
            <a:ext cx="9525" cy="384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00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2127292" y="4814887"/>
            <a:ext cx="3520678" cy="552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Canva Sans"/>
              </a:rPr>
              <a:t>Schmitt Trigger(ST)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883373" y="4804269"/>
            <a:ext cx="2714506" cy="552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Canva Sans"/>
              </a:rPr>
              <a:t>CMOS Inverter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39628" y="8891873"/>
            <a:ext cx="8801888" cy="561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Montserrat Classic"/>
              </a:rPr>
              <a:t>Voltage BootstrappingSchmitt trigger(VBST)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0" y="39528"/>
            <a:ext cx="4696008" cy="6838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9"/>
              </a:lnSpc>
              <a:spcBef>
                <a:spcPct val="0"/>
              </a:spcBef>
            </a:pPr>
            <a:r>
              <a:rPr lang="en-US" sz="3599">
                <a:solidFill>
                  <a:srgbClr val="000000"/>
                </a:solidFill>
                <a:latin typeface="Montserrat Classic Bold"/>
              </a:rPr>
              <a:t>Leakage Current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16647" y="9596724"/>
            <a:ext cx="8266509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</a:rPr>
              <a:t>Voltage Bootstrapping Schmitt Trigger(VBST)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526940" y="9540209"/>
            <a:ext cx="7241085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</a:rPr>
              <a:t>FinFET based Inverter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DAGFyxH1j6Q</dc:identifier>
  <dcterms:modified xsi:type="dcterms:W3CDTF">2011-08-01T06:04:30Z</dcterms:modified>
  <cp:revision>1</cp:revision>
  <dc:title>Modern and Minimal Company Profile Presentation</dc:title>
</cp:coreProperties>
</file>