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24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1" y="2562896"/>
            <a:ext cx="967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JDBC with MySQL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87647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244699"/>
            <a:ext cx="94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Select a </a:t>
            </a:r>
            <a:r>
              <a:rPr lang="en-GB" sz="3200" dirty="0"/>
              <a:t> </a:t>
            </a:r>
            <a:r>
              <a:rPr lang="en-GB" sz="3200" dirty="0" smtClean="0"/>
              <a:t>particular database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34485" y="1043188"/>
            <a:ext cx="80686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 are two ways to select a particular database –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By  USE command.</a:t>
            </a:r>
          </a:p>
          <a:p>
            <a:pPr marL="800100" lvl="1" indent="-342900">
              <a:buAutoNum type="arabicPeriod"/>
            </a:pPr>
            <a:r>
              <a:rPr lang="en-GB" dirty="0" smtClean="0"/>
              <a:t>Syntax : </a:t>
            </a:r>
          </a:p>
          <a:p>
            <a:pPr lvl="2"/>
            <a:r>
              <a:rPr lang="en-GB" dirty="0" smtClean="0"/>
              <a:t>USE &lt;</a:t>
            </a:r>
            <a:r>
              <a:rPr lang="en-GB" dirty="0" err="1" smtClean="0"/>
              <a:t>database_name</a:t>
            </a:r>
            <a:r>
              <a:rPr lang="en-GB" dirty="0" smtClean="0"/>
              <a:t>&gt;</a:t>
            </a:r>
          </a:p>
          <a:p>
            <a:pPr marL="800100" lvl="1" indent="-342900">
              <a:buAutoNum type="arabicPeriod"/>
            </a:pPr>
            <a:endParaRPr lang="en-GB" dirty="0" smtClean="0"/>
          </a:p>
          <a:p>
            <a:pPr marL="800100" lvl="1" indent="-342900">
              <a:buAutoNum type="arabicPeriod"/>
            </a:pPr>
            <a:r>
              <a:rPr lang="en-GB" dirty="0" smtClean="0"/>
              <a:t>Example :</a:t>
            </a:r>
          </a:p>
          <a:p>
            <a:pPr lvl="2"/>
            <a:r>
              <a:rPr lang="en-GB" dirty="0" smtClean="0"/>
              <a:t>USE </a:t>
            </a:r>
            <a:r>
              <a:rPr lang="en-GB" dirty="0" err="1"/>
              <a:t>employeedb</a:t>
            </a:r>
            <a:r>
              <a:rPr lang="en-GB" dirty="0" smtClean="0"/>
              <a:t>;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By CONNECT command.</a:t>
            </a:r>
          </a:p>
          <a:p>
            <a:pPr marL="800100" lvl="1" indent="-342900">
              <a:buAutoNum type="arabicPeriod"/>
            </a:pPr>
            <a:r>
              <a:rPr lang="en-GB" dirty="0" smtClean="0"/>
              <a:t>Syntax : </a:t>
            </a:r>
          </a:p>
          <a:p>
            <a:pPr lvl="2"/>
            <a:r>
              <a:rPr lang="en-GB" dirty="0" smtClean="0"/>
              <a:t>CONNECT &lt;</a:t>
            </a:r>
            <a:r>
              <a:rPr lang="en-GB" dirty="0" err="1" smtClean="0"/>
              <a:t>database_name</a:t>
            </a:r>
            <a:r>
              <a:rPr lang="en-GB" dirty="0" smtClean="0"/>
              <a:t>&gt;</a:t>
            </a:r>
            <a:endParaRPr lang="en-GB" dirty="0"/>
          </a:p>
          <a:p>
            <a:pPr marL="800100" lvl="1" indent="-342900">
              <a:buAutoNum type="arabicPeriod"/>
            </a:pPr>
            <a:endParaRPr lang="en-GB" dirty="0" smtClean="0"/>
          </a:p>
          <a:p>
            <a:pPr marL="800100" lvl="1" indent="-342900">
              <a:buAutoNum type="arabicPeriod"/>
            </a:pPr>
            <a:r>
              <a:rPr lang="en-GB" dirty="0" smtClean="0"/>
              <a:t>Example : </a:t>
            </a:r>
          </a:p>
          <a:p>
            <a:pPr lvl="2"/>
            <a:r>
              <a:rPr lang="en-GB" dirty="0" smtClean="0"/>
              <a:t>CONNECT </a:t>
            </a:r>
            <a:r>
              <a:rPr lang="en-GB" dirty="0" err="1"/>
              <a:t>employeedb</a:t>
            </a:r>
            <a:r>
              <a:rPr lang="en-GB" dirty="0" smtClean="0"/>
              <a:t>;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0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7" y="231819"/>
            <a:ext cx="910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Delete a particular database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56455" y="1481071"/>
            <a:ext cx="700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: </a:t>
            </a:r>
          </a:p>
          <a:p>
            <a:r>
              <a:rPr lang="en-GB" dirty="0"/>
              <a:t>	</a:t>
            </a:r>
            <a:r>
              <a:rPr lang="en-GB" dirty="0" smtClean="0"/>
              <a:t>DROP DATABASE &lt;</a:t>
            </a:r>
            <a:r>
              <a:rPr lang="en-GB" dirty="0" err="1" smtClean="0"/>
              <a:t>database_name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: </a:t>
            </a:r>
          </a:p>
          <a:p>
            <a:r>
              <a:rPr lang="en-GB" dirty="0"/>
              <a:t>	</a:t>
            </a:r>
            <a:r>
              <a:rPr lang="en-GB" dirty="0" smtClean="0"/>
              <a:t>DROP DATABASE </a:t>
            </a:r>
            <a:r>
              <a:rPr lang="en-GB" dirty="0" err="1"/>
              <a:t>employeedb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44" y="321971"/>
            <a:ext cx="967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Create a Table in MySQL Database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92816" y="1725768"/>
            <a:ext cx="8113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TABLE command is used to create a new Table in database.</a:t>
            </a:r>
          </a:p>
          <a:p>
            <a:endParaRPr lang="en-GB" dirty="0"/>
          </a:p>
          <a:p>
            <a:r>
              <a:rPr lang="en-GB" dirty="0" smtClean="0"/>
              <a:t>To create a table we required mainly 3 things – </a:t>
            </a:r>
          </a:p>
          <a:p>
            <a:r>
              <a:rPr lang="en-GB" dirty="0"/>
              <a:t>	</a:t>
            </a:r>
            <a:r>
              <a:rPr lang="en-GB" dirty="0" smtClean="0"/>
              <a:t>1. Name of the table</a:t>
            </a:r>
          </a:p>
          <a:p>
            <a:r>
              <a:rPr lang="en-GB" dirty="0"/>
              <a:t>	</a:t>
            </a:r>
            <a:r>
              <a:rPr lang="en-GB" dirty="0" smtClean="0"/>
              <a:t>2. Name of the columns in the table.</a:t>
            </a:r>
          </a:p>
          <a:p>
            <a:r>
              <a:rPr lang="en-GB" dirty="0"/>
              <a:t>	</a:t>
            </a:r>
            <a:r>
              <a:rPr lang="en-GB" dirty="0" smtClean="0"/>
              <a:t>3. Definition of each columns.</a:t>
            </a:r>
          </a:p>
        </p:txBody>
      </p:sp>
    </p:spTree>
    <p:extLst>
      <p:ext uri="{BB962C8B-B14F-4D97-AF65-F5344CB8AC3E}">
        <p14:creationId xmlns:p14="http://schemas.microsoft.com/office/powerpoint/2010/main" val="9973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124" y="137014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Create an employee table -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CREATE TABLE </a:t>
            </a:r>
            <a:r>
              <a:rPr lang="en-GB" dirty="0"/>
              <a:t>employee(</a:t>
            </a:r>
          </a:p>
          <a:p>
            <a:r>
              <a:rPr lang="en-GB" dirty="0"/>
              <a:t>_id INT PRIMARY KEY AUTO_INCREMENT,</a:t>
            </a:r>
          </a:p>
          <a:p>
            <a:r>
              <a:rPr lang="en-GB" dirty="0"/>
              <a:t>name VARCHAR(55),</a:t>
            </a:r>
          </a:p>
          <a:p>
            <a:r>
              <a:rPr lang="en-GB" dirty="0"/>
              <a:t>username VARCHAR(55),</a:t>
            </a:r>
          </a:p>
          <a:p>
            <a:r>
              <a:rPr lang="en-GB" dirty="0"/>
              <a:t>password VARCHAR(55),</a:t>
            </a:r>
          </a:p>
          <a:p>
            <a:r>
              <a:rPr lang="en-GB" dirty="0"/>
              <a:t>dob DATE</a:t>
            </a:r>
          </a:p>
          <a:p>
            <a:r>
              <a:rPr lang="en-GB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0726" y="283334"/>
            <a:ext cx="555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Example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4927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404" y="1360246"/>
            <a:ext cx="8822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PRIMARY KEY command to make any column as primary key.</a:t>
            </a:r>
          </a:p>
          <a:p>
            <a:endParaRPr lang="en-GB" dirty="0"/>
          </a:p>
          <a:p>
            <a:r>
              <a:rPr lang="en-GB" dirty="0" smtClean="0"/>
              <a:t>Use AUTO_INCREMENT command to make a column as auto increment.</a:t>
            </a:r>
          </a:p>
          <a:p>
            <a:endParaRPr lang="en-GB" dirty="0"/>
          </a:p>
          <a:p>
            <a:r>
              <a:rPr lang="en-GB" dirty="0" smtClean="0"/>
              <a:t>Column name starts with  _ (Underscore) indicates that column is primary key.</a:t>
            </a:r>
          </a:p>
          <a:p>
            <a:endParaRPr lang="en-GB" dirty="0"/>
          </a:p>
          <a:p>
            <a:r>
              <a:rPr lang="en-GB" dirty="0" smtClean="0"/>
              <a:t>Size of INT type is optional. By default size of INT data type is 11 character.</a:t>
            </a:r>
          </a:p>
          <a:p>
            <a:endParaRPr lang="en-GB" dirty="0"/>
          </a:p>
          <a:p>
            <a:r>
              <a:rPr lang="en-GB" dirty="0" smtClean="0"/>
              <a:t>Indexing of Columns starts with 1. </a:t>
            </a:r>
          </a:p>
          <a:p>
            <a:r>
              <a:rPr lang="en-GB" dirty="0" smtClean="0"/>
              <a:t>i.e. 	_id having index 1, </a:t>
            </a:r>
          </a:p>
          <a:p>
            <a:r>
              <a:rPr lang="en-GB" dirty="0"/>
              <a:t>	</a:t>
            </a:r>
            <a:r>
              <a:rPr lang="en-GB" dirty="0" smtClean="0"/>
              <a:t>name having index 2 </a:t>
            </a:r>
          </a:p>
          <a:p>
            <a:r>
              <a:rPr lang="en-GB" dirty="0"/>
              <a:t>	</a:t>
            </a:r>
            <a:r>
              <a:rPr lang="en-GB" dirty="0" smtClean="0"/>
              <a:t>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404" y="218942"/>
            <a:ext cx="882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Note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902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194" y="309094"/>
            <a:ext cx="859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Insert data in the MySQL Table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80880" y="1352282"/>
            <a:ext cx="9018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INSERT INTO employee (_id, name, username, password, dob) 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		VALUES(1001</a:t>
            </a:r>
            <a:r>
              <a:rPr lang="en-GB" sz="2000" dirty="0"/>
              <a:t>, 'Manish', 'admin', '12345', '1992-09-24</a:t>
            </a:r>
            <a:r>
              <a:rPr lang="en-GB" sz="2000" dirty="0" smtClean="0"/>
              <a:t>')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NOTE : </a:t>
            </a:r>
          </a:p>
          <a:p>
            <a:r>
              <a:rPr lang="en-GB" sz="2000" dirty="0" smtClean="0"/>
              <a:t>If we want to insert data into all the columns then specifying each column name is optional.</a:t>
            </a:r>
          </a:p>
          <a:p>
            <a:endParaRPr lang="en-GB" sz="2000" dirty="0" smtClean="0"/>
          </a:p>
          <a:p>
            <a:r>
              <a:rPr lang="en-GB" sz="2000" dirty="0" smtClean="0"/>
              <a:t>Hence above query can also be written as - </a:t>
            </a:r>
            <a:endParaRPr lang="en-GB" sz="2000" dirty="0"/>
          </a:p>
          <a:p>
            <a:r>
              <a:rPr lang="en-GB" sz="2000" dirty="0"/>
              <a:t>insert into employee </a:t>
            </a:r>
            <a:r>
              <a:rPr lang="en-GB" sz="2000" dirty="0" smtClean="0"/>
              <a:t>values(1001</a:t>
            </a:r>
            <a:r>
              <a:rPr lang="en-GB" sz="2000" dirty="0"/>
              <a:t>, 'Manish', 'admin', '12345', '1992-09-24</a:t>
            </a:r>
            <a:r>
              <a:rPr lang="en-GB" sz="2000" dirty="0" smtClean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5587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6" y="347730"/>
            <a:ext cx="941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Handling with AUTO_INCREMENT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9098" y="1442434"/>
            <a:ext cx="9929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AUTO_INCREMENT is the column that increments its value to one automatically when a new record is inserted.</a:t>
            </a:r>
          </a:p>
          <a:p>
            <a:endParaRPr lang="en-GB" dirty="0" smtClean="0"/>
          </a:p>
          <a:p>
            <a:r>
              <a:rPr lang="en-GB" dirty="0" smtClean="0"/>
              <a:t>In this case specify those columns which are not auto increment while inserting records.</a:t>
            </a:r>
          </a:p>
          <a:p>
            <a:endParaRPr lang="en-GB" dirty="0" smtClean="0"/>
          </a:p>
          <a:p>
            <a:r>
              <a:rPr lang="en-GB" dirty="0" smtClean="0"/>
              <a:t>Example :  </a:t>
            </a:r>
          </a:p>
          <a:p>
            <a:endParaRPr lang="en-GB" dirty="0" smtClean="0"/>
          </a:p>
          <a:p>
            <a:r>
              <a:rPr lang="en-GB" dirty="0" smtClean="0"/>
              <a:t>INSERT INTO </a:t>
            </a:r>
            <a:r>
              <a:rPr lang="en-GB" dirty="0"/>
              <a:t>employee(name, username, password, dob)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VALUES(</a:t>
            </a:r>
            <a:r>
              <a:rPr lang="en-GB" dirty="0"/>
              <a:t>'</a:t>
            </a:r>
            <a:r>
              <a:rPr lang="en-GB" dirty="0" err="1"/>
              <a:t>Vikash</a:t>
            </a:r>
            <a:r>
              <a:rPr lang="en-GB" dirty="0"/>
              <a:t>', 'admin', </a:t>
            </a:r>
            <a:r>
              <a:rPr lang="en-GB" dirty="0" smtClean="0"/>
              <a:t>‘54321', '1993-04-12');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41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3319" y="257578"/>
            <a:ext cx="922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Inserting Multiple Records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1618446" y="1425040"/>
            <a:ext cx="9148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insert multiple records then separate each record with comma (,).</a:t>
            </a:r>
          </a:p>
          <a:p>
            <a:endParaRPr lang="en-GB" dirty="0"/>
          </a:p>
          <a:p>
            <a:r>
              <a:rPr lang="en-GB" dirty="0" smtClean="0"/>
              <a:t>INSERT INTO </a:t>
            </a:r>
            <a:r>
              <a:rPr lang="en-GB" dirty="0"/>
              <a:t>employee(name, username, password, dob) </a:t>
            </a:r>
            <a:endParaRPr lang="en-GB" dirty="0" smtClean="0"/>
          </a:p>
          <a:p>
            <a:r>
              <a:rPr lang="en-GB" dirty="0" smtClean="0"/>
              <a:t>	VALUES(</a:t>
            </a:r>
            <a:r>
              <a:rPr lang="en-GB" dirty="0"/>
              <a:t>'</a:t>
            </a:r>
            <a:r>
              <a:rPr lang="en-GB" dirty="0" err="1"/>
              <a:t>Vikash</a:t>
            </a:r>
            <a:r>
              <a:rPr lang="en-GB" dirty="0"/>
              <a:t>', 'admin', '12345', '1993-09-24'), </a:t>
            </a:r>
            <a:endParaRPr lang="en-GB" dirty="0" smtClean="0"/>
          </a:p>
          <a:p>
            <a:r>
              <a:rPr lang="en-GB" dirty="0" smtClean="0"/>
              <a:t>			(</a:t>
            </a:r>
            <a:r>
              <a:rPr lang="en-GB" dirty="0"/>
              <a:t>'</a:t>
            </a:r>
            <a:r>
              <a:rPr lang="en-GB" dirty="0" err="1"/>
              <a:t>Rakesh</a:t>
            </a:r>
            <a:r>
              <a:rPr lang="en-GB" dirty="0"/>
              <a:t>', 'admin', '12345', '1994-09-24</a:t>
            </a:r>
            <a:r>
              <a:rPr lang="en-GB" dirty="0" smtClean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6964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1" y="321972"/>
            <a:ext cx="913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Show All Records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98124" y="1468191"/>
            <a:ext cx="623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the following query – </a:t>
            </a:r>
          </a:p>
          <a:p>
            <a:endParaRPr lang="en-GB" dirty="0"/>
          </a:p>
          <a:p>
            <a:r>
              <a:rPr lang="en-GB" dirty="0" smtClean="0"/>
              <a:t>SELECT * FROM employee;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1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48" y="270457"/>
            <a:ext cx="909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Delete a particular Record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91494" y="1751527"/>
            <a:ext cx="6497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DELETE Command.</a:t>
            </a:r>
          </a:p>
          <a:p>
            <a:endParaRPr lang="en-GB" dirty="0"/>
          </a:p>
          <a:p>
            <a:r>
              <a:rPr lang="en-GB" dirty="0" smtClean="0"/>
              <a:t>DELETE FROM employee WHERE _id = 1001;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DELETE FROM employee WHERE name = ‘</a:t>
            </a:r>
            <a:r>
              <a:rPr lang="en-GB" dirty="0" err="1" smtClean="0"/>
              <a:t>Vikash</a:t>
            </a:r>
            <a:r>
              <a:rPr lang="en-GB" dirty="0" smtClean="0"/>
              <a:t>’;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6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2135" y="167425"/>
            <a:ext cx="7933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SQL	- Structured Query Language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17053" y="1171978"/>
            <a:ext cx="9723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is a standard language for access and manipulate databases.</a:t>
            </a:r>
          </a:p>
          <a:p>
            <a:endParaRPr lang="en-GB" dirty="0"/>
          </a:p>
          <a:p>
            <a:r>
              <a:rPr lang="en-GB" dirty="0" smtClean="0"/>
              <a:t>There are many database systems at present – </a:t>
            </a:r>
          </a:p>
          <a:p>
            <a:r>
              <a:rPr lang="en-GB" dirty="0"/>
              <a:t>	</a:t>
            </a:r>
            <a:r>
              <a:rPr lang="en-GB" dirty="0" smtClean="0"/>
              <a:t>MySQL</a:t>
            </a:r>
          </a:p>
          <a:p>
            <a:r>
              <a:rPr lang="en-GB" dirty="0"/>
              <a:t>	</a:t>
            </a:r>
            <a:r>
              <a:rPr lang="en-GB" dirty="0" smtClean="0"/>
              <a:t>SQL Server</a:t>
            </a:r>
          </a:p>
          <a:p>
            <a:r>
              <a:rPr lang="en-GB" dirty="0"/>
              <a:t>	</a:t>
            </a:r>
            <a:r>
              <a:rPr lang="en-GB" dirty="0" smtClean="0"/>
              <a:t>Access</a:t>
            </a:r>
          </a:p>
          <a:p>
            <a:r>
              <a:rPr lang="en-GB" dirty="0"/>
              <a:t>	</a:t>
            </a:r>
            <a:r>
              <a:rPr lang="en-GB" dirty="0" smtClean="0"/>
              <a:t>Oracle</a:t>
            </a:r>
          </a:p>
          <a:p>
            <a:r>
              <a:rPr lang="en-GB" dirty="0"/>
              <a:t>	</a:t>
            </a:r>
            <a:r>
              <a:rPr lang="en-GB" dirty="0" smtClean="0"/>
              <a:t>Sybase</a:t>
            </a:r>
          </a:p>
          <a:p>
            <a:r>
              <a:rPr lang="en-GB" dirty="0"/>
              <a:t>	</a:t>
            </a:r>
            <a:r>
              <a:rPr lang="en-GB" dirty="0" smtClean="0"/>
              <a:t>DB2</a:t>
            </a:r>
          </a:p>
          <a:p>
            <a:r>
              <a:rPr lang="en-GB" dirty="0"/>
              <a:t>	</a:t>
            </a:r>
            <a:r>
              <a:rPr lang="en-GB" dirty="0" smtClean="0"/>
              <a:t>etc.</a:t>
            </a:r>
          </a:p>
          <a:p>
            <a:endParaRPr lang="en-GB" dirty="0"/>
          </a:p>
          <a:p>
            <a:r>
              <a:rPr lang="en-GB" dirty="0" smtClean="0"/>
              <a:t>If we want to interact with these databases then we require a language that language is SQL.</a:t>
            </a:r>
          </a:p>
          <a:p>
            <a:endParaRPr lang="en-GB" dirty="0"/>
          </a:p>
          <a:p>
            <a:r>
              <a:rPr lang="en-GB" dirty="0" smtClean="0"/>
              <a:t>SQL is an ANSI (American National Standards Institute) standards.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77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313" y="218941"/>
            <a:ext cx="891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Delete all records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88654" y="1584101"/>
            <a:ext cx="66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DELETE FROM employee;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86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707" y="244699"/>
            <a:ext cx="870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Delete a table from the Database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32974" y="1378040"/>
            <a:ext cx="567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– </a:t>
            </a:r>
          </a:p>
          <a:p>
            <a:r>
              <a:rPr lang="en-GB" dirty="0"/>
              <a:t>	</a:t>
            </a:r>
            <a:r>
              <a:rPr lang="en-GB" dirty="0" smtClean="0"/>
              <a:t>DROP TABLE &lt;</a:t>
            </a:r>
            <a:r>
              <a:rPr lang="en-GB" dirty="0" err="1" smtClean="0"/>
              <a:t>table_name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</a:t>
            </a:r>
          </a:p>
          <a:p>
            <a:r>
              <a:rPr lang="en-GB" dirty="0" smtClean="0"/>
              <a:t>	DROP TABLE employee;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4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4" y="283334"/>
            <a:ext cx="897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Delete a column from the table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326525"/>
            <a:ext cx="683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ALTER TABLE DROP COLUMN &lt;</a:t>
            </a:r>
            <a:r>
              <a:rPr lang="en-GB" dirty="0" err="1" smtClean="0"/>
              <a:t>column_name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</a:t>
            </a:r>
          </a:p>
          <a:p>
            <a:r>
              <a:rPr lang="en-GB" dirty="0" smtClean="0"/>
              <a:t>ALTER TABLE DROP COLUMN dob;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67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708" y="218941"/>
            <a:ext cx="905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Rename a table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46986" y="1210615"/>
            <a:ext cx="7199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ALTER TABLE &lt;</a:t>
            </a:r>
            <a:r>
              <a:rPr lang="en-GB" dirty="0" err="1" smtClean="0"/>
              <a:t>table_name</a:t>
            </a:r>
            <a:r>
              <a:rPr lang="en-GB" dirty="0" smtClean="0"/>
              <a:t>&gt; RENAME TO &lt;</a:t>
            </a:r>
            <a:r>
              <a:rPr lang="en-GB" dirty="0" err="1" smtClean="0"/>
              <a:t>new_table_name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</a:t>
            </a:r>
          </a:p>
          <a:p>
            <a:endParaRPr lang="en-GB" dirty="0"/>
          </a:p>
          <a:p>
            <a:r>
              <a:rPr lang="en-GB" dirty="0" smtClean="0"/>
              <a:t>ALTER TABLE employee RENAME TO </a:t>
            </a:r>
            <a:r>
              <a:rPr lang="en-GB" dirty="0" err="1" smtClean="0"/>
              <a:t>newemployee</a:t>
            </a:r>
            <a:r>
              <a:rPr lang="en-GB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439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4862" y="244699"/>
            <a:ext cx="815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Rename a column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22360" y="1352281"/>
            <a:ext cx="8577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ALTER TABLE &lt;</a:t>
            </a:r>
            <a:r>
              <a:rPr lang="en-GB" dirty="0" err="1" smtClean="0"/>
              <a:t>table_name</a:t>
            </a:r>
            <a:r>
              <a:rPr lang="en-GB" dirty="0" smtClean="0"/>
              <a:t>&gt; CHANGE COLUMN </a:t>
            </a:r>
            <a:r>
              <a:rPr lang="en-GB" dirty="0"/>
              <a:t>&lt;</a:t>
            </a:r>
            <a:r>
              <a:rPr lang="en-GB" dirty="0" err="1" smtClean="0"/>
              <a:t>column_name</a:t>
            </a:r>
            <a:r>
              <a:rPr lang="en-GB" dirty="0" smtClean="0"/>
              <a:t>&gt; &lt;</a:t>
            </a:r>
            <a:r>
              <a:rPr lang="en-GB" dirty="0" err="1" smtClean="0"/>
              <a:t>new_column_name</a:t>
            </a:r>
            <a:r>
              <a:rPr lang="en-GB" dirty="0" smtClean="0"/>
              <a:t>&gt; &lt;</a:t>
            </a:r>
            <a:r>
              <a:rPr lang="en-GB" dirty="0" err="1" smtClean="0"/>
              <a:t>datatype</a:t>
            </a:r>
            <a:r>
              <a:rPr lang="en-GB" dirty="0" smtClean="0"/>
              <a:t>&gt;(&lt;size&gt;)</a:t>
            </a:r>
          </a:p>
          <a:p>
            <a:endParaRPr lang="en-GB" dirty="0"/>
          </a:p>
          <a:p>
            <a:r>
              <a:rPr lang="en-GB" dirty="0" smtClean="0"/>
              <a:t>Example – </a:t>
            </a:r>
          </a:p>
          <a:p>
            <a:endParaRPr lang="en-GB" dirty="0" smtClean="0"/>
          </a:p>
          <a:p>
            <a:r>
              <a:rPr lang="en-GB" dirty="0"/>
              <a:t>ALTER TABLE employee CHANGE COLUMN dob </a:t>
            </a:r>
            <a:r>
              <a:rPr lang="en-GB" dirty="0" err="1"/>
              <a:t>dateOfBirth</a:t>
            </a:r>
            <a:r>
              <a:rPr lang="en-GB" dirty="0"/>
              <a:t> VARCHAR(55);</a:t>
            </a:r>
          </a:p>
        </p:txBody>
      </p:sp>
    </p:spTree>
    <p:extLst>
      <p:ext uri="{BB962C8B-B14F-4D97-AF65-F5344CB8AC3E}">
        <p14:creationId xmlns:p14="http://schemas.microsoft.com/office/powerpoint/2010/main" val="29335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29" y="2756079"/>
            <a:ext cx="537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JDBC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1915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293" y="2172411"/>
            <a:ext cx="1003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java </a:t>
            </a:r>
            <a:r>
              <a:rPr lang="en-IN" dirty="0">
                <a:solidFill>
                  <a:srgbClr val="00B0F0"/>
                </a:solidFill>
              </a:rPr>
              <a:t>JDBC API</a:t>
            </a:r>
            <a:r>
              <a:rPr lang="en-IN" dirty="0"/>
              <a:t> enables java applications to connect to </a:t>
            </a:r>
            <a:r>
              <a:rPr lang="en-IN" dirty="0" smtClean="0">
                <a:solidFill>
                  <a:srgbClr val="00B0F0"/>
                </a:solidFill>
              </a:rPr>
              <a:t>Relational </a:t>
            </a:r>
            <a:r>
              <a:rPr lang="en-IN" dirty="0">
                <a:solidFill>
                  <a:srgbClr val="00B0F0"/>
                </a:solidFill>
              </a:rPr>
              <a:t>D</a:t>
            </a:r>
            <a:r>
              <a:rPr lang="en-IN" dirty="0" smtClean="0">
                <a:solidFill>
                  <a:srgbClr val="00B0F0"/>
                </a:solidFill>
              </a:rPr>
              <a:t>atabases</a:t>
            </a:r>
            <a:r>
              <a:rPr lang="en-IN" dirty="0" smtClean="0"/>
              <a:t> so that </a:t>
            </a:r>
          </a:p>
          <a:p>
            <a:endParaRPr lang="en-IN" dirty="0"/>
          </a:p>
          <a:p>
            <a:r>
              <a:rPr lang="en-IN" dirty="0" smtClean="0"/>
              <a:t>java application </a:t>
            </a:r>
            <a:r>
              <a:rPr lang="en-IN" dirty="0"/>
              <a:t>become independent of the </a:t>
            </a:r>
            <a:r>
              <a:rPr lang="en-IN" dirty="0" smtClean="0"/>
              <a:t>Database.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80324" y="155750"/>
            <a:ext cx="490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JDBC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91293" y="1256413"/>
            <a:ext cx="7456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Data Base Connectivity.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05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1120462"/>
            <a:ext cx="9942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JDBC Driver </a:t>
            </a:r>
            <a:r>
              <a:rPr lang="en-IN" dirty="0"/>
              <a:t>is a collection of java classes that enables you to connect to a certain databases.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A </a:t>
            </a:r>
            <a:r>
              <a:rPr lang="en-IN" dirty="0"/>
              <a:t>JDBC </a:t>
            </a:r>
            <a:r>
              <a:rPr lang="en-IN" dirty="0" smtClean="0"/>
              <a:t>Driver </a:t>
            </a:r>
            <a:r>
              <a:rPr lang="en-IN" dirty="0"/>
              <a:t>(MySQL, Oracle or ..) implements a lot of the JDBC interfaces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JDBC </a:t>
            </a:r>
            <a:r>
              <a:rPr lang="en-IN" dirty="0" smtClean="0"/>
              <a:t>Driver </a:t>
            </a:r>
            <a:r>
              <a:rPr lang="en-IN" dirty="0"/>
              <a:t>is set of classes which </a:t>
            </a:r>
            <a:r>
              <a:rPr lang="en-IN" dirty="0" smtClean="0"/>
              <a:t>implements </a:t>
            </a:r>
            <a:r>
              <a:rPr lang="en-IN" dirty="0"/>
              <a:t>JDBC </a:t>
            </a:r>
            <a:r>
              <a:rPr lang="en-IN" dirty="0" smtClean="0"/>
              <a:t>API.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And </a:t>
            </a:r>
            <a:r>
              <a:rPr lang="en-IN" dirty="0"/>
              <a:t>JDBC driver is made by the DB </a:t>
            </a:r>
            <a:r>
              <a:rPr lang="en-IN" dirty="0" smtClean="0"/>
              <a:t>vendor.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JDBC API </a:t>
            </a:r>
            <a:r>
              <a:rPr lang="en-IN" dirty="0"/>
              <a:t>are made by Java Technology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JDBC APIs are present in </a:t>
            </a:r>
            <a:r>
              <a:rPr lang="en-IN" dirty="0" err="1" smtClean="0">
                <a:solidFill>
                  <a:srgbClr val="00B0F0"/>
                </a:solidFill>
              </a:rPr>
              <a:t>java.sql</a:t>
            </a:r>
            <a:r>
              <a:rPr lang="en-IN" dirty="0" smtClean="0"/>
              <a:t> package.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87132" y="231820"/>
            <a:ext cx="81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</a:rPr>
              <a:t>JDBC Driver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3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425003"/>
            <a:ext cx="864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Types of JDBC Driver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6839" y="1571222"/>
            <a:ext cx="5821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4 Types of JDBC Driver</a:t>
            </a:r>
          </a:p>
          <a:p>
            <a:endParaRPr lang="en-IN" dirty="0"/>
          </a:p>
          <a:p>
            <a:r>
              <a:rPr lang="en-IN" dirty="0" smtClean="0"/>
              <a:t>Type 1	– 	JDBC – ODBC Bridge Driver.</a:t>
            </a:r>
          </a:p>
          <a:p>
            <a:endParaRPr lang="en-IN" dirty="0"/>
          </a:p>
          <a:p>
            <a:r>
              <a:rPr lang="en-IN" dirty="0" smtClean="0"/>
              <a:t>Type 2 	–	JDBC Native Driver.</a:t>
            </a:r>
          </a:p>
          <a:p>
            <a:endParaRPr lang="en-IN" dirty="0" smtClean="0"/>
          </a:p>
          <a:p>
            <a:r>
              <a:rPr lang="en-IN" dirty="0" smtClean="0"/>
              <a:t>Type 3 	- 	Network Protocol Driver.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Type 4 	– 	Pure java Driver or </a:t>
            </a:r>
            <a:r>
              <a:rPr lang="en-IN" dirty="0" smtClean="0">
                <a:solidFill>
                  <a:srgbClr val="00B0F0"/>
                </a:solidFill>
              </a:rPr>
              <a:t>Thin Driver.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79" y="936823"/>
            <a:ext cx="8152327" cy="5515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0237" y="283335"/>
            <a:ext cx="852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JDBC Connectivity using Type 4 Driver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257577"/>
            <a:ext cx="924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What we can do using SQL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15932" y="1287887"/>
            <a:ext cx="5434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data into database.</a:t>
            </a:r>
          </a:p>
          <a:p>
            <a:endParaRPr lang="en-GB" dirty="0"/>
          </a:p>
          <a:p>
            <a:r>
              <a:rPr lang="en-GB" dirty="0" smtClean="0"/>
              <a:t>Select data from the database.</a:t>
            </a:r>
          </a:p>
          <a:p>
            <a:endParaRPr lang="en-GB" dirty="0"/>
          </a:p>
          <a:p>
            <a:r>
              <a:rPr lang="en-GB" dirty="0" smtClean="0"/>
              <a:t>Update data into the database.</a:t>
            </a:r>
          </a:p>
          <a:p>
            <a:endParaRPr lang="en-GB" dirty="0"/>
          </a:p>
          <a:p>
            <a:r>
              <a:rPr lang="en-GB" dirty="0" smtClean="0"/>
              <a:t>Delete data from the database.</a:t>
            </a:r>
          </a:p>
          <a:p>
            <a:endParaRPr lang="en-GB" dirty="0"/>
          </a:p>
          <a:p>
            <a:r>
              <a:rPr lang="en-GB" dirty="0" smtClean="0"/>
              <a:t>Create a new Database.</a:t>
            </a:r>
          </a:p>
          <a:p>
            <a:endParaRPr lang="en-GB" dirty="0"/>
          </a:p>
          <a:p>
            <a:r>
              <a:rPr lang="en-GB" dirty="0" smtClean="0"/>
              <a:t>Create a new Table in the database.</a:t>
            </a:r>
          </a:p>
          <a:p>
            <a:endParaRPr lang="en-GB" dirty="0"/>
          </a:p>
          <a:p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90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914" y="1416675"/>
            <a:ext cx="5563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 </a:t>
            </a:r>
            <a:r>
              <a:rPr lang="en-IN" dirty="0" smtClean="0"/>
              <a:t>Loading </a:t>
            </a:r>
            <a:r>
              <a:rPr lang="en-IN" dirty="0"/>
              <a:t>the JDBC Driver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Connection to the DBMS</a:t>
            </a:r>
            <a:r>
              <a:rPr lang="en-IN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Creating and executing a statement</a:t>
            </a:r>
            <a:r>
              <a:rPr lang="en-IN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Processing data returned by the DBMS</a:t>
            </a:r>
            <a:r>
              <a:rPr lang="en-IN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Terminate the connection with the DBMS</a:t>
            </a:r>
            <a:r>
              <a:rPr lang="en-I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157" y="270456"/>
            <a:ext cx="1018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B0F0"/>
                </a:solidFill>
              </a:rPr>
              <a:t>Steps for connecting Java program to Data Base.</a:t>
            </a:r>
          </a:p>
        </p:txBody>
      </p:sp>
    </p:spTree>
    <p:extLst>
      <p:ext uri="{BB962C8B-B14F-4D97-AF65-F5344CB8AC3E}">
        <p14:creationId xmlns:p14="http://schemas.microsoft.com/office/powerpoint/2010/main" val="2422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412123"/>
            <a:ext cx="735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800" dirty="0" smtClean="0">
                <a:solidFill>
                  <a:srgbClr val="00B0F0"/>
                </a:solidFill>
              </a:rPr>
              <a:t>Step 1 : Loading </a:t>
            </a:r>
            <a:r>
              <a:rPr lang="en-IN" sz="2800" dirty="0">
                <a:solidFill>
                  <a:srgbClr val="00B0F0"/>
                </a:solidFill>
              </a:rPr>
              <a:t>the JDBC Driver</a:t>
            </a:r>
            <a:r>
              <a:rPr lang="en-IN" sz="2800" dirty="0" smtClean="0">
                <a:solidFill>
                  <a:srgbClr val="00B0F0"/>
                </a:solidFill>
              </a:rPr>
              <a:t>.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101" y="1468191"/>
            <a:ext cx="9890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</a:t>
            </a:r>
            <a:r>
              <a:rPr lang="en-IN" dirty="0">
                <a:solidFill>
                  <a:srgbClr val="00B0F0"/>
                </a:solidFill>
              </a:rPr>
              <a:t>JDBC </a:t>
            </a:r>
            <a:r>
              <a:rPr lang="en-IN" dirty="0" smtClean="0">
                <a:solidFill>
                  <a:srgbClr val="00B0F0"/>
                </a:solidFill>
              </a:rPr>
              <a:t>Driver</a:t>
            </a:r>
            <a:r>
              <a:rPr lang="en-IN" dirty="0" smtClean="0"/>
              <a:t> </a:t>
            </a:r>
            <a:r>
              <a:rPr lang="en-IN" dirty="0"/>
              <a:t>has a </a:t>
            </a:r>
            <a:r>
              <a:rPr lang="en-IN" b="1" dirty="0">
                <a:solidFill>
                  <a:srgbClr val="00B0F0"/>
                </a:solidFill>
              </a:rPr>
              <a:t>P</a:t>
            </a:r>
            <a:r>
              <a:rPr lang="en-IN" b="1" dirty="0" smtClean="0">
                <a:solidFill>
                  <a:srgbClr val="00B0F0"/>
                </a:solidFill>
              </a:rPr>
              <a:t>rimary </a:t>
            </a:r>
            <a:r>
              <a:rPr lang="en-IN" b="1" dirty="0">
                <a:solidFill>
                  <a:srgbClr val="00B0F0"/>
                </a:solidFill>
              </a:rPr>
              <a:t>D</a:t>
            </a:r>
            <a:r>
              <a:rPr lang="en-IN" b="1" dirty="0" smtClean="0">
                <a:solidFill>
                  <a:srgbClr val="00B0F0"/>
                </a:solidFill>
              </a:rPr>
              <a:t>river </a:t>
            </a:r>
            <a:r>
              <a:rPr lang="en-IN" b="1" dirty="0">
                <a:solidFill>
                  <a:srgbClr val="00B0F0"/>
                </a:solidFill>
              </a:rPr>
              <a:t>class</a:t>
            </a:r>
            <a:r>
              <a:rPr lang="en-IN" dirty="0"/>
              <a:t> that initializes the driver when it is loaded.</a:t>
            </a:r>
          </a:p>
          <a:p>
            <a:r>
              <a:rPr lang="en-IN" dirty="0"/>
              <a:t> </a:t>
            </a:r>
          </a:p>
          <a:p>
            <a:r>
              <a:rPr lang="en-IN" dirty="0" smtClean="0"/>
              <a:t>Primary Driver class for MySQL is </a:t>
            </a:r>
            <a:r>
              <a:rPr lang="en-IN" b="1" dirty="0" smtClean="0">
                <a:solidFill>
                  <a:srgbClr val="00B0F0"/>
                </a:solidFill>
              </a:rPr>
              <a:t>Driver</a:t>
            </a:r>
            <a:r>
              <a:rPr lang="en-IN" b="1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Primary Driver class for Oracle is </a:t>
            </a:r>
            <a:r>
              <a:rPr lang="en-IN" b="1" dirty="0" err="1" smtClean="0">
                <a:solidFill>
                  <a:srgbClr val="00B0F0"/>
                </a:solidFill>
              </a:rPr>
              <a:t>OracleDriver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pPr lvl="0"/>
            <a:r>
              <a:rPr lang="en-IN" dirty="0">
                <a:solidFill>
                  <a:srgbClr val="00B0F0"/>
                </a:solidFill>
              </a:rPr>
              <a:t>To load </a:t>
            </a:r>
            <a:r>
              <a:rPr lang="en-IN" dirty="0" smtClean="0">
                <a:solidFill>
                  <a:srgbClr val="00B0F0"/>
                </a:solidFill>
              </a:rPr>
              <a:t>Primary Driver </a:t>
            </a:r>
            <a:r>
              <a:rPr lang="en-IN" dirty="0">
                <a:solidFill>
                  <a:srgbClr val="00B0F0"/>
                </a:solidFill>
              </a:rPr>
              <a:t>class use </a:t>
            </a:r>
            <a:endParaRPr lang="en-IN" dirty="0" smtClean="0">
              <a:solidFill>
                <a:srgbClr val="00B0F0"/>
              </a:solidFill>
            </a:endParaRPr>
          </a:p>
          <a:p>
            <a:pPr lvl="0"/>
            <a:endParaRPr lang="en-IN" dirty="0"/>
          </a:p>
          <a:p>
            <a:pPr lvl="0"/>
            <a:r>
              <a:rPr lang="en-IN" dirty="0"/>
              <a:t>	</a:t>
            </a:r>
            <a:r>
              <a:rPr lang="en-IN" dirty="0" err="1"/>
              <a:t>forName</a:t>
            </a:r>
            <a:r>
              <a:rPr lang="en-IN" dirty="0"/>
              <a:t>(String </a:t>
            </a:r>
            <a:r>
              <a:rPr lang="en-IN" dirty="0" err="1"/>
              <a:t>url</a:t>
            </a:r>
            <a:r>
              <a:rPr lang="en-IN" dirty="0"/>
              <a:t>) method of </a:t>
            </a:r>
            <a:r>
              <a:rPr lang="en-IN" dirty="0" err="1" smtClean="0">
                <a:solidFill>
                  <a:srgbClr val="00B0F0"/>
                </a:solidFill>
              </a:rPr>
              <a:t>java.lang.Class</a:t>
            </a:r>
            <a:r>
              <a:rPr lang="en-IN" dirty="0" smtClean="0"/>
              <a:t> </a:t>
            </a:r>
            <a:r>
              <a:rPr lang="en-IN" dirty="0"/>
              <a:t>class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	</a:t>
            </a:r>
            <a:r>
              <a:rPr lang="en-IN" dirty="0" smtClean="0"/>
              <a:t>		or</a:t>
            </a:r>
            <a:endParaRPr lang="en-IN" dirty="0"/>
          </a:p>
          <a:p>
            <a:pPr lvl="0"/>
            <a:r>
              <a:rPr lang="en-IN" dirty="0"/>
              <a:t>	</a:t>
            </a:r>
            <a:r>
              <a:rPr lang="en-IN" dirty="0" err="1"/>
              <a:t>registerDriver</a:t>
            </a:r>
            <a:r>
              <a:rPr lang="en-IN" dirty="0"/>
              <a:t>(new &lt;</a:t>
            </a:r>
            <a:r>
              <a:rPr lang="en-IN" dirty="0" err="1"/>
              <a:t>DriverName</a:t>
            </a:r>
            <a:r>
              <a:rPr lang="en-IN" dirty="0"/>
              <a:t>&gt;()) method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B0F0"/>
                </a:solidFill>
              </a:rPr>
              <a:t>java.sql.DriverManager</a:t>
            </a:r>
            <a:r>
              <a:rPr lang="en-IN" dirty="0" smtClean="0"/>
              <a:t> </a:t>
            </a:r>
            <a:r>
              <a:rPr lang="en-IN" dirty="0"/>
              <a:t>class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211" y="399245"/>
            <a:ext cx="725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How to load MySQL Driver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21604" y="1558344"/>
            <a:ext cx="712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Class.forName</a:t>
            </a:r>
            <a:r>
              <a:rPr lang="en-IN" dirty="0" smtClean="0"/>
              <a:t>(“</a:t>
            </a:r>
            <a:r>
              <a:rPr lang="en-IN" dirty="0" err="1" smtClean="0">
                <a:solidFill>
                  <a:srgbClr val="00B0F0"/>
                </a:solidFill>
              </a:rPr>
              <a:t>com.mysql.jdbc.Driver</a:t>
            </a:r>
            <a:r>
              <a:rPr lang="en-IN" dirty="0" smtClean="0"/>
              <a:t>”);</a:t>
            </a:r>
          </a:p>
          <a:p>
            <a:endParaRPr lang="en-IN" dirty="0"/>
          </a:p>
          <a:p>
            <a:r>
              <a:rPr lang="en-IN" dirty="0" smtClean="0"/>
              <a:t>		OR</a:t>
            </a:r>
          </a:p>
          <a:p>
            <a:endParaRPr lang="en-IN" dirty="0"/>
          </a:p>
          <a:p>
            <a:pPr lvl="0"/>
            <a:r>
              <a:rPr lang="en-IN" dirty="0" err="1"/>
              <a:t>DriverManager.registerDriver</a:t>
            </a:r>
            <a:r>
              <a:rPr lang="en-IN" dirty="0"/>
              <a:t>(new </a:t>
            </a:r>
            <a:r>
              <a:rPr lang="en-IN" dirty="0" err="1" smtClean="0"/>
              <a:t>com.mysql.jdbc.Driver</a:t>
            </a:r>
            <a:r>
              <a:rPr lang="en-IN" dirty="0" smtClean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3346" y="515155"/>
            <a:ext cx="72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How to Load Oracle Driver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8039" y="1815921"/>
            <a:ext cx="8809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err="1" smtClean="0"/>
              <a:t>Class.forName</a:t>
            </a:r>
            <a:r>
              <a:rPr lang="en-IN" dirty="0"/>
              <a:t>("</a:t>
            </a:r>
            <a:r>
              <a:rPr lang="en-IN" dirty="0" err="1">
                <a:solidFill>
                  <a:srgbClr val="00B0F0"/>
                </a:solidFill>
              </a:rPr>
              <a:t>oracle.jdbc.driver.OracleDriver</a:t>
            </a:r>
            <a:r>
              <a:rPr lang="en-IN" dirty="0" smtClean="0"/>
              <a:t>");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		OR</a:t>
            </a:r>
          </a:p>
          <a:p>
            <a:pPr lvl="0"/>
            <a:endParaRPr lang="en-IN" dirty="0"/>
          </a:p>
          <a:p>
            <a:pPr lvl="0"/>
            <a:r>
              <a:rPr lang="en-IN" dirty="0" err="1"/>
              <a:t>DriverManager.registerDriver</a:t>
            </a:r>
            <a:r>
              <a:rPr lang="en-IN" dirty="0"/>
              <a:t>(new </a:t>
            </a:r>
            <a:r>
              <a:rPr lang="en-IN" dirty="0" err="1"/>
              <a:t>oracle.jdbc.driver.OracleDriver</a:t>
            </a:r>
            <a:r>
              <a:rPr lang="en-IN" dirty="0" smtClean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347730"/>
            <a:ext cx="754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200" dirty="0" smtClean="0"/>
              <a:t>Step 2 : Connection </a:t>
            </a:r>
            <a:r>
              <a:rPr lang="en-IN" sz="3200" dirty="0"/>
              <a:t>to the </a:t>
            </a:r>
            <a:r>
              <a:rPr lang="en-IN" sz="3200" dirty="0" smtClean="0"/>
              <a:t>DBMS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91673" y="1455313"/>
            <a:ext cx="10315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open a </a:t>
            </a:r>
            <a:r>
              <a:rPr lang="en-IN" dirty="0" smtClean="0"/>
              <a:t>Database </a:t>
            </a:r>
            <a:r>
              <a:rPr lang="en-IN" dirty="0"/>
              <a:t>connection use </a:t>
            </a:r>
            <a:r>
              <a:rPr lang="en-IN" dirty="0" err="1">
                <a:solidFill>
                  <a:srgbClr val="00B0F0"/>
                </a:solidFill>
              </a:rPr>
              <a:t>getConnection</a:t>
            </a:r>
            <a:r>
              <a:rPr lang="en-IN" dirty="0" smtClean="0">
                <a:solidFill>
                  <a:srgbClr val="00B0F0"/>
                </a:solidFill>
              </a:rPr>
              <a:t>()</a:t>
            </a:r>
            <a:r>
              <a:rPr lang="en-IN" dirty="0" smtClean="0"/>
              <a:t> method of  </a:t>
            </a:r>
            <a:r>
              <a:rPr lang="en-IN" dirty="0" err="1">
                <a:solidFill>
                  <a:srgbClr val="00B0F0"/>
                </a:solidFill>
              </a:rPr>
              <a:t>java.sql.DriverManager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There are </a:t>
            </a:r>
            <a:r>
              <a:rPr lang="en-IN" dirty="0">
                <a:solidFill>
                  <a:srgbClr val="00B0F0"/>
                </a:solidFill>
              </a:rPr>
              <a:t>3 overloaded </a:t>
            </a:r>
            <a:r>
              <a:rPr lang="en-IN" dirty="0" err="1">
                <a:solidFill>
                  <a:srgbClr val="00B0F0"/>
                </a:solidFill>
              </a:rPr>
              <a:t>DriverManager.getConnection</a:t>
            </a:r>
            <a:r>
              <a:rPr lang="en-IN" dirty="0">
                <a:solidFill>
                  <a:srgbClr val="00B0F0"/>
                </a:solidFill>
              </a:rPr>
              <a:t>() </a:t>
            </a:r>
            <a:r>
              <a:rPr lang="en-IN" dirty="0" smtClean="0"/>
              <a:t>methods-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err="1"/>
              <a:t>getConnection</a:t>
            </a:r>
            <a:r>
              <a:rPr lang="en-IN" dirty="0"/>
              <a:t>(String </a:t>
            </a:r>
            <a:r>
              <a:rPr lang="en-IN" dirty="0" err="1"/>
              <a:t>url</a:t>
            </a:r>
            <a:r>
              <a:rPr lang="en-I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err="1"/>
              <a:t>getConnection</a:t>
            </a:r>
            <a:r>
              <a:rPr lang="en-IN" dirty="0"/>
              <a:t>(String </a:t>
            </a:r>
            <a:r>
              <a:rPr lang="en-IN" dirty="0" err="1"/>
              <a:t>url</a:t>
            </a:r>
            <a:r>
              <a:rPr lang="en-IN" dirty="0"/>
              <a:t>, Properties prop</a:t>
            </a:r>
            <a:r>
              <a:rPr lang="en-I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err="1"/>
              <a:t>getConnection</a:t>
            </a:r>
            <a:r>
              <a:rPr lang="en-IN" dirty="0"/>
              <a:t>(String </a:t>
            </a:r>
            <a:r>
              <a:rPr lang="en-IN" dirty="0" err="1"/>
              <a:t>url</a:t>
            </a:r>
            <a:r>
              <a:rPr lang="en-IN" dirty="0"/>
              <a:t>, String user, String password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0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5922" y="1169694"/>
            <a:ext cx="9195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/>
              <a:t>= "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err="1"/>
              <a:t>localhost</a:t>
            </a:r>
            <a:r>
              <a:rPr lang="en-IN" dirty="0"/>
              <a:t>/</a:t>
            </a:r>
            <a:r>
              <a:rPr lang="en-IN" dirty="0" err="1">
                <a:solidFill>
                  <a:srgbClr val="00B0F0"/>
                </a:solidFill>
              </a:rPr>
              <a:t>studentDB</a:t>
            </a:r>
            <a:r>
              <a:rPr lang="en-IN" dirty="0"/>
              <a:t>?" + "user=root &amp; password=root";</a:t>
            </a:r>
          </a:p>
          <a:p>
            <a:r>
              <a:rPr lang="en-IN" dirty="0"/>
              <a:t>Connection </a:t>
            </a:r>
            <a:r>
              <a:rPr lang="en-IN" dirty="0" smtClean="0"/>
              <a:t>con </a:t>
            </a:r>
            <a:r>
              <a:rPr lang="en-IN" dirty="0"/>
              <a:t>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 smtClean="0"/>
              <a:t>Here </a:t>
            </a:r>
            <a:r>
              <a:rPr lang="en-IN" dirty="0" err="1" smtClean="0">
                <a:solidFill>
                  <a:srgbClr val="00B0F0"/>
                </a:solidFill>
              </a:rPr>
              <a:t>stuentDB</a:t>
            </a:r>
            <a:r>
              <a:rPr lang="en-IN" dirty="0" smtClean="0"/>
              <a:t> is the name of the Database.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root</a:t>
            </a:r>
            <a:r>
              <a:rPr lang="en-IN" dirty="0" smtClean="0"/>
              <a:t> is the user name (fixed for MySQL).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root</a:t>
            </a:r>
            <a:r>
              <a:rPr lang="en-IN" dirty="0" smtClean="0"/>
              <a:t> is the password also( May be different).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5108" y="3747960"/>
            <a:ext cx="1034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Note : </a:t>
            </a:r>
          </a:p>
          <a:p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These two statements can also be written as : </a:t>
            </a:r>
          </a:p>
          <a:p>
            <a:endParaRPr lang="en-IN" dirty="0"/>
          </a:p>
          <a:p>
            <a:r>
              <a:rPr lang="en-IN" dirty="0" smtClean="0"/>
              <a:t>Connection con 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/>
              <a:t>"</a:t>
            </a:r>
            <a:r>
              <a:rPr lang="en-IN" dirty="0" err="1">
                <a:solidFill>
                  <a:srgbClr val="00B0F0"/>
                </a:solidFill>
              </a:rPr>
              <a:t>jdbc:mysql</a:t>
            </a:r>
            <a:r>
              <a:rPr lang="en-IN" dirty="0">
                <a:solidFill>
                  <a:srgbClr val="00B0F0"/>
                </a:solidFill>
              </a:rPr>
              <a:t>://</a:t>
            </a:r>
            <a:r>
              <a:rPr lang="en-IN" dirty="0" err="1">
                <a:solidFill>
                  <a:srgbClr val="00B0F0"/>
                </a:solidFill>
              </a:rPr>
              <a:t>localhost</a:t>
            </a:r>
            <a:r>
              <a:rPr lang="en-IN" dirty="0">
                <a:solidFill>
                  <a:srgbClr val="00B0F0"/>
                </a:solidFill>
              </a:rPr>
              <a:t>/</a:t>
            </a:r>
            <a:r>
              <a:rPr lang="en-IN" dirty="0" err="1">
                <a:solidFill>
                  <a:srgbClr val="00B0F0"/>
                </a:solidFill>
              </a:rPr>
              <a:t>studentDB</a:t>
            </a:r>
            <a:r>
              <a:rPr lang="en-IN" dirty="0">
                <a:solidFill>
                  <a:srgbClr val="00B0F0"/>
                </a:solidFill>
              </a:rPr>
              <a:t>?" + "user=root &amp; password=root</a:t>
            </a:r>
            <a:r>
              <a:rPr lang="en-IN" dirty="0" smtClean="0"/>
              <a:t>");</a:t>
            </a:r>
          </a:p>
          <a:p>
            <a:endParaRPr lang="en-IN" dirty="0"/>
          </a:p>
          <a:p>
            <a:r>
              <a:rPr lang="en-IN" dirty="0"/>
              <a:t>Note : No space is allowed before or after ? </a:t>
            </a:r>
            <a:r>
              <a:rPr lang="en-IN" dirty="0" smtClean="0"/>
              <a:t>in </a:t>
            </a:r>
            <a:r>
              <a:rPr lang="en-IN" dirty="0"/>
              <a:t>the </a:t>
            </a:r>
            <a:r>
              <a:rPr lang="en-IN" dirty="0" smtClean="0"/>
              <a:t>URL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33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Connection to MySQL DBMS using </a:t>
            </a:r>
            <a:r>
              <a:rPr lang="en-IN" sz="3200" dirty="0" err="1" smtClean="0"/>
              <a:t>getConnection</a:t>
            </a:r>
            <a:r>
              <a:rPr lang="en-IN" sz="3200" dirty="0" smtClean="0"/>
              <a:t>(String </a:t>
            </a:r>
            <a:r>
              <a:rPr lang="en-IN" sz="3200" dirty="0" err="1" smtClean="0"/>
              <a:t>url</a:t>
            </a:r>
            <a:r>
              <a:rPr lang="en-IN" sz="3200" dirty="0" smtClean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8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594" y="1237049"/>
            <a:ext cx="8100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String 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smtClean="0"/>
              <a:t>localhost:3306/</a:t>
            </a:r>
            <a:r>
              <a:rPr lang="en-IN" dirty="0" err="1" smtClean="0"/>
              <a:t>studentDB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r>
              <a:rPr lang="en-IN" dirty="0"/>
              <a:t>		Properties prop = new Properties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prop.put</a:t>
            </a:r>
            <a:r>
              <a:rPr lang="en-IN" dirty="0"/>
              <a:t>("</a:t>
            </a:r>
            <a:r>
              <a:rPr lang="en-IN" dirty="0" err="1"/>
              <a:t>user","root</a:t>
            </a:r>
            <a:r>
              <a:rPr lang="en-IN" dirty="0" smtClean="0"/>
              <a:t>");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prop.put</a:t>
            </a:r>
            <a:r>
              <a:rPr lang="en-IN" dirty="0"/>
              <a:t>("</a:t>
            </a:r>
            <a:r>
              <a:rPr lang="en-IN" dirty="0" err="1"/>
              <a:t>password","root</a:t>
            </a:r>
            <a:r>
              <a:rPr lang="en-IN" dirty="0" smtClean="0"/>
              <a:t>");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smtClean="0"/>
              <a:t>Connection con </a:t>
            </a:r>
            <a:r>
              <a:rPr lang="en-IN" dirty="0"/>
              <a:t>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prop);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172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Connection to MySQL DBMS using </a:t>
            </a:r>
            <a:r>
              <a:rPr lang="en-IN" sz="2400" dirty="0" err="1" smtClean="0"/>
              <a:t>getConnection</a:t>
            </a:r>
            <a:r>
              <a:rPr lang="en-IN" sz="2400" dirty="0" smtClean="0"/>
              <a:t>(String </a:t>
            </a:r>
            <a:r>
              <a:rPr lang="en-IN" sz="2400" dirty="0" err="1" smtClean="0"/>
              <a:t>url</a:t>
            </a:r>
            <a:r>
              <a:rPr lang="en-IN" sz="2400" dirty="0" smtClean="0"/>
              <a:t>, Properties prop)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45594" y="4436031"/>
            <a:ext cx="8489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Note: </a:t>
            </a:r>
            <a:endParaRPr lang="en-IN" sz="2800" dirty="0" smtClean="0"/>
          </a:p>
          <a:p>
            <a:endParaRPr lang="en-IN" dirty="0" smtClean="0"/>
          </a:p>
          <a:p>
            <a:r>
              <a:rPr lang="en-IN" dirty="0" smtClean="0"/>
              <a:t>Properties </a:t>
            </a:r>
            <a:r>
              <a:rPr lang="en-IN" dirty="0"/>
              <a:t>is a class in </a:t>
            </a:r>
            <a:r>
              <a:rPr lang="en-IN" dirty="0" err="1"/>
              <a:t>java.util</a:t>
            </a:r>
            <a:r>
              <a:rPr lang="en-IN" dirty="0"/>
              <a:t> package.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subclass of </a:t>
            </a:r>
            <a:r>
              <a:rPr lang="en-IN" dirty="0" err="1"/>
              <a:t>Hastable</a:t>
            </a:r>
            <a:r>
              <a:rPr lang="en-IN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688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9150" y="1365161"/>
            <a:ext cx="9813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/>
              <a:t>= "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smtClean="0"/>
              <a:t>localhost:3306/</a:t>
            </a:r>
            <a:r>
              <a:rPr lang="en-IN" dirty="0" err="1" smtClean="0"/>
              <a:t>StudentDB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smtClean="0"/>
              <a:t>user </a:t>
            </a:r>
            <a:r>
              <a:rPr lang="en-IN" dirty="0"/>
              <a:t>= </a:t>
            </a:r>
            <a:r>
              <a:rPr lang="en-IN" dirty="0" smtClean="0"/>
              <a:t>“root”;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smtClean="0"/>
              <a:t>password </a:t>
            </a:r>
            <a:r>
              <a:rPr lang="en-IN" dirty="0"/>
              <a:t>= </a:t>
            </a:r>
            <a:r>
              <a:rPr lang="en-IN" dirty="0" smtClean="0"/>
              <a:t>“root”;</a:t>
            </a:r>
          </a:p>
          <a:p>
            <a:endParaRPr lang="en-IN" dirty="0"/>
          </a:p>
          <a:p>
            <a:r>
              <a:rPr lang="en-IN" dirty="0"/>
              <a:t>Connection c = </a:t>
            </a:r>
            <a:r>
              <a:rPr lang="en-IN" dirty="0" err="1"/>
              <a:t>DriverManager.getConnection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, user, password);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" y="3606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Connection to DBMS using </a:t>
            </a:r>
            <a:r>
              <a:rPr lang="en-IN" sz="2400" dirty="0" err="1" smtClean="0"/>
              <a:t>getConnection</a:t>
            </a:r>
            <a:r>
              <a:rPr lang="en-IN" sz="2400" dirty="0" smtClean="0"/>
              <a:t>(String URL, String user, String password)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9150" y="4237148"/>
            <a:ext cx="6800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Note : </a:t>
            </a:r>
          </a:p>
          <a:p>
            <a:endParaRPr lang="en-IN" dirty="0" smtClean="0"/>
          </a:p>
          <a:p>
            <a:r>
              <a:rPr lang="en-IN" dirty="0" smtClean="0"/>
              <a:t>This approach is the most convenience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4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965916"/>
            <a:ext cx="95303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>
                <a:solidFill>
                  <a:srgbClr val="00B0F0"/>
                </a:solidFill>
              </a:rPr>
              <a:t>Using </a:t>
            </a:r>
            <a:r>
              <a:rPr lang="en-IN" dirty="0" err="1">
                <a:solidFill>
                  <a:srgbClr val="00B0F0"/>
                </a:solidFill>
              </a:rPr>
              <a:t>getConnection</a:t>
            </a:r>
            <a:r>
              <a:rPr lang="en-IN" dirty="0">
                <a:solidFill>
                  <a:srgbClr val="00B0F0"/>
                </a:solidFill>
              </a:rPr>
              <a:t>(String </a:t>
            </a:r>
            <a:r>
              <a:rPr lang="en-IN" dirty="0" err="1">
                <a:solidFill>
                  <a:srgbClr val="00B0F0"/>
                </a:solidFill>
              </a:rPr>
              <a:t>url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String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/>
              <a:t>= "</a:t>
            </a:r>
            <a:r>
              <a:rPr lang="en-IN" dirty="0" err="1" smtClean="0"/>
              <a:t>jdbc:oracle:thin:username</a:t>
            </a:r>
            <a:r>
              <a:rPr lang="en-IN" dirty="0" smtClean="0"/>
              <a:t>/password@locahost:1521:EMP";</a:t>
            </a:r>
          </a:p>
          <a:p>
            <a:r>
              <a:rPr lang="en-IN" dirty="0" smtClean="0"/>
              <a:t>Connection con </a:t>
            </a:r>
            <a:r>
              <a:rPr lang="en-IN" dirty="0"/>
              <a:t>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pPr lvl="0"/>
            <a:r>
              <a:rPr lang="en-IN" dirty="0">
                <a:solidFill>
                  <a:srgbClr val="00B0F0"/>
                </a:solidFill>
              </a:rPr>
              <a:t>Using Properties</a:t>
            </a:r>
          </a:p>
          <a:p>
            <a:r>
              <a:rPr lang="en-IN" dirty="0"/>
              <a:t>String </a:t>
            </a:r>
            <a:r>
              <a:rPr lang="en-IN" dirty="0" err="1" smtClean="0"/>
              <a:t>url</a:t>
            </a:r>
            <a:r>
              <a:rPr lang="en-IN" dirty="0" smtClean="0"/>
              <a:t>= </a:t>
            </a: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:@localhost:1521:XE";</a:t>
            </a:r>
          </a:p>
          <a:p>
            <a:r>
              <a:rPr lang="en-IN" dirty="0"/>
              <a:t>Properties info = new Properties ();</a:t>
            </a:r>
          </a:p>
          <a:p>
            <a:r>
              <a:rPr lang="en-IN" dirty="0" err="1"/>
              <a:t>info.put</a:t>
            </a:r>
            <a:r>
              <a:rPr lang="en-IN" dirty="0"/>
              <a:t>(“</a:t>
            </a:r>
            <a:r>
              <a:rPr lang="en-IN" dirty="0" err="1"/>
              <a:t>user</a:t>
            </a:r>
            <a:r>
              <a:rPr lang="en-IN" dirty="0" err="1" smtClean="0"/>
              <a:t>”,”system</a:t>
            </a:r>
            <a:r>
              <a:rPr lang="en-IN" dirty="0" smtClean="0"/>
              <a:t>”);</a:t>
            </a:r>
            <a:endParaRPr lang="en-IN" dirty="0"/>
          </a:p>
          <a:p>
            <a:r>
              <a:rPr lang="en-IN" dirty="0" err="1"/>
              <a:t>info.put</a:t>
            </a:r>
            <a:r>
              <a:rPr lang="en-IN" dirty="0"/>
              <a:t>(“password</a:t>
            </a:r>
            <a:r>
              <a:rPr lang="en-IN" dirty="0" smtClean="0"/>
              <a:t>”,”1234”);</a:t>
            </a:r>
            <a:endParaRPr lang="en-IN" dirty="0"/>
          </a:p>
          <a:p>
            <a:r>
              <a:rPr lang="en-IN" dirty="0" smtClean="0"/>
              <a:t>Connection con 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 </a:t>
            </a:r>
            <a:r>
              <a:rPr lang="en-IN" dirty="0" err="1" smtClean="0"/>
              <a:t>url</a:t>
            </a:r>
            <a:r>
              <a:rPr lang="en-IN" dirty="0" smtClean="0"/>
              <a:t> ,</a:t>
            </a:r>
            <a:r>
              <a:rPr lang="en-IN" dirty="0"/>
              <a:t>info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pPr lvl="0"/>
            <a:r>
              <a:rPr lang="en-IN" dirty="0">
                <a:solidFill>
                  <a:srgbClr val="00B0F0"/>
                </a:solidFill>
              </a:rPr>
              <a:t>Using </a:t>
            </a:r>
            <a:r>
              <a:rPr lang="en-IN" dirty="0" err="1">
                <a:solidFill>
                  <a:srgbClr val="00B0F0"/>
                </a:solidFill>
              </a:rPr>
              <a:t>getConnection</a:t>
            </a:r>
            <a:r>
              <a:rPr lang="en-IN" dirty="0">
                <a:solidFill>
                  <a:srgbClr val="00B0F0"/>
                </a:solidFill>
              </a:rPr>
              <a:t>(String </a:t>
            </a:r>
            <a:r>
              <a:rPr lang="en-IN" dirty="0" err="1">
                <a:solidFill>
                  <a:srgbClr val="00B0F0"/>
                </a:solidFill>
              </a:rPr>
              <a:t>url</a:t>
            </a:r>
            <a:r>
              <a:rPr lang="en-IN" dirty="0">
                <a:solidFill>
                  <a:srgbClr val="00B0F0"/>
                </a:solidFill>
              </a:rPr>
              <a:t>, String user, String password)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/>
              <a:t>= "</a:t>
            </a:r>
            <a:r>
              <a:rPr lang="en-IN" dirty="0" err="1"/>
              <a:t>jdbc:oracle:thin</a:t>
            </a:r>
            <a:r>
              <a:rPr lang="en-IN" dirty="0"/>
              <a:t>:@localhost:1521:XE";</a:t>
            </a:r>
          </a:p>
          <a:p>
            <a:r>
              <a:rPr lang="en-IN" dirty="0"/>
              <a:t>String </a:t>
            </a:r>
            <a:r>
              <a:rPr lang="en-IN" dirty="0" smtClean="0"/>
              <a:t>user </a:t>
            </a:r>
            <a:r>
              <a:rPr lang="en-IN" dirty="0"/>
              <a:t>= </a:t>
            </a:r>
            <a:r>
              <a:rPr lang="en-IN" dirty="0" smtClean="0"/>
              <a:t>“system”;</a:t>
            </a:r>
            <a:endParaRPr lang="en-IN" dirty="0"/>
          </a:p>
          <a:p>
            <a:r>
              <a:rPr lang="en-IN" dirty="0"/>
              <a:t>String </a:t>
            </a:r>
            <a:r>
              <a:rPr lang="en-IN" dirty="0" smtClean="0"/>
              <a:t>password </a:t>
            </a:r>
            <a:r>
              <a:rPr lang="en-IN" dirty="0"/>
              <a:t>= </a:t>
            </a:r>
            <a:r>
              <a:rPr lang="en-IN" dirty="0" smtClean="0"/>
              <a:t>“1234”;</a:t>
            </a:r>
            <a:endParaRPr lang="en-IN" dirty="0"/>
          </a:p>
          <a:p>
            <a:r>
              <a:rPr lang="en-IN" dirty="0"/>
              <a:t>Connection </a:t>
            </a:r>
            <a:r>
              <a:rPr lang="en-IN" dirty="0" smtClean="0"/>
              <a:t>con </a:t>
            </a:r>
            <a:r>
              <a:rPr lang="en-IN" dirty="0"/>
              <a:t>= </a:t>
            </a:r>
            <a:r>
              <a:rPr lang="en-IN" dirty="0" err="1"/>
              <a:t>DriverManager.getConnection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, user, password);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Note: Properties is a class in </a:t>
            </a:r>
            <a:r>
              <a:rPr lang="en-IN" dirty="0" err="1"/>
              <a:t>java.util</a:t>
            </a:r>
            <a:r>
              <a:rPr lang="en-IN" dirty="0"/>
              <a:t> package. It is subclass of </a:t>
            </a:r>
            <a:r>
              <a:rPr lang="en-IN" dirty="0" err="1"/>
              <a:t>Hastable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03797" y="231820"/>
            <a:ext cx="87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Connection to the Oracle Database.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6" y="229950"/>
            <a:ext cx="900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Step 3 : Creating and Executing Statements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2137893"/>
            <a:ext cx="435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Using </a:t>
            </a:r>
            <a:r>
              <a:rPr lang="en-IN" dirty="0" smtClean="0">
                <a:solidFill>
                  <a:srgbClr val="00B0F0"/>
                </a:solidFill>
              </a:rPr>
              <a:t>Statement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Using </a:t>
            </a:r>
            <a:r>
              <a:rPr lang="en-IN" dirty="0" smtClean="0">
                <a:solidFill>
                  <a:srgbClr val="00B0F0"/>
                </a:solidFill>
              </a:rPr>
              <a:t>PreparedStatement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Using </a:t>
            </a:r>
            <a:r>
              <a:rPr lang="en-IN" dirty="0" smtClean="0">
                <a:solidFill>
                  <a:srgbClr val="00B0F0"/>
                </a:solidFill>
              </a:rPr>
              <a:t>CallableStatement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416" y="1479826"/>
            <a:ext cx="6619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There are 3 ways to create and execute Statement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78416" y="4273288"/>
            <a:ext cx="609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Statement, PreparedStatement, and CallableStatement are interfaces present in </a:t>
            </a:r>
            <a:r>
              <a:rPr lang="en-IN" dirty="0" err="1" smtClean="0"/>
              <a:t>java.sql</a:t>
            </a:r>
            <a:r>
              <a:rPr lang="en-IN" dirty="0" smtClean="0"/>
              <a:t> package.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27" y="1479826"/>
            <a:ext cx="3049109" cy="3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1803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Note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19706" y="1378039"/>
            <a:ext cx="870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keywords are not case sensitive.</a:t>
            </a:r>
          </a:p>
          <a:p>
            <a:r>
              <a:rPr lang="en-GB" dirty="0" smtClean="0"/>
              <a:t>Example – </a:t>
            </a:r>
          </a:p>
          <a:p>
            <a:r>
              <a:rPr lang="en-GB" dirty="0"/>
              <a:t>	</a:t>
            </a:r>
            <a:r>
              <a:rPr lang="en-GB" dirty="0" smtClean="0"/>
              <a:t>select is same as SELECT.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Semicolon (;) after SQL statements is used to separate each SQL statements.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95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361" y="1082627"/>
            <a:ext cx="56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Using Statement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96980" y="1951025"/>
            <a:ext cx="821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Connection con 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, user, password);</a:t>
            </a:r>
          </a:p>
          <a:p>
            <a:endParaRPr lang="en-IN" dirty="0" smtClean="0"/>
          </a:p>
          <a:p>
            <a:r>
              <a:rPr lang="en-IN" dirty="0" smtClean="0"/>
              <a:t>Statement </a:t>
            </a:r>
            <a:r>
              <a:rPr lang="en-IN" dirty="0" err="1" smtClean="0"/>
              <a:t>st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con.createStatement</a:t>
            </a:r>
            <a:r>
              <a:rPr lang="en-IN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979" y="3409033"/>
            <a:ext cx="91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Using PreparedStatement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96979" y="4243794"/>
            <a:ext cx="79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Connection </a:t>
            </a:r>
            <a:r>
              <a:rPr lang="en-IN" dirty="0" smtClean="0"/>
              <a:t>con=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, user, password);</a:t>
            </a:r>
          </a:p>
          <a:p>
            <a:r>
              <a:rPr lang="en-IN" dirty="0" smtClean="0"/>
              <a:t>String query = “select * from student”;</a:t>
            </a:r>
          </a:p>
          <a:p>
            <a:r>
              <a:rPr lang="en-IN" dirty="0" smtClean="0"/>
              <a:t>PreparedStatement </a:t>
            </a:r>
            <a:r>
              <a:rPr lang="en-IN" dirty="0" err="1"/>
              <a:t>pst</a:t>
            </a:r>
            <a:r>
              <a:rPr lang="en-IN" dirty="0"/>
              <a:t> = </a:t>
            </a:r>
            <a:r>
              <a:rPr lang="en-IN" dirty="0" err="1" smtClean="0"/>
              <a:t>con.prepareStatement</a:t>
            </a:r>
            <a:r>
              <a:rPr lang="en-IN" dirty="0"/>
              <a:t>(“query</a:t>
            </a:r>
            <a:r>
              <a:rPr lang="en-IN" dirty="0" smtClean="0"/>
              <a:t>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256" y="124756"/>
            <a:ext cx="816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Creating and Executing Statements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82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9099" y="221447"/>
            <a:ext cx="10071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200" dirty="0" smtClean="0"/>
              <a:t>Step 5 : Representing data returned by the 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300" y="1053061"/>
            <a:ext cx="886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Using Statement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37252" y="1893193"/>
            <a:ext cx="8907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Connection con 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url</a:t>
            </a:r>
            <a:r>
              <a:rPr lang="en-IN" dirty="0" smtClean="0"/>
              <a:t>, username, password);</a:t>
            </a:r>
            <a:endParaRPr lang="en-IN" dirty="0"/>
          </a:p>
          <a:p>
            <a:endParaRPr lang="en-IN" dirty="0"/>
          </a:p>
          <a:p>
            <a:r>
              <a:rPr lang="en-IN" dirty="0"/>
              <a:t>Statement </a:t>
            </a:r>
            <a:r>
              <a:rPr lang="en-IN" dirty="0" err="1"/>
              <a:t>st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endParaRPr lang="en-IN" dirty="0" smtClean="0"/>
          </a:p>
          <a:p>
            <a:r>
              <a:rPr lang="en-IN" dirty="0" err="1" smtClean="0"/>
              <a:t>ResultSet</a:t>
            </a:r>
            <a:r>
              <a:rPr lang="en-IN" dirty="0" smtClean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 smtClean="0"/>
              <a:t>st.executeQuery</a:t>
            </a:r>
            <a:r>
              <a:rPr lang="en-IN" dirty="0" smtClean="0"/>
              <a:t>(query);	//Only Select Query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ir</a:t>
            </a:r>
            <a:r>
              <a:rPr lang="en-IN" dirty="0"/>
              <a:t> = </a:t>
            </a:r>
            <a:r>
              <a:rPr lang="en-IN" dirty="0" err="1" smtClean="0"/>
              <a:t>st.executeUpdate</a:t>
            </a:r>
            <a:r>
              <a:rPr lang="en-IN" dirty="0" smtClean="0"/>
              <a:t>(query);			//Other than Select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5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2189408"/>
            <a:ext cx="960763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 smtClean="0">
                <a:solidFill>
                  <a:srgbClr val="0070C0"/>
                </a:solidFill>
              </a:rPr>
              <a:t>Thank you</a:t>
            </a:r>
            <a:endParaRPr lang="en-IN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257578"/>
            <a:ext cx="923415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Database connection using PROPERTIES file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4134120"/>
            <a:ext cx="462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url</a:t>
            </a:r>
            <a:r>
              <a:rPr lang="en-IN" dirty="0" smtClean="0"/>
              <a:t>=</a:t>
            </a:r>
            <a:r>
              <a:rPr lang="en-IN" dirty="0" err="1" smtClean="0"/>
              <a:t>jdbc:mysql</a:t>
            </a:r>
            <a:r>
              <a:rPr lang="en-IN" dirty="0"/>
              <a:t>://localhost:3306/student</a:t>
            </a:r>
          </a:p>
          <a:p>
            <a:r>
              <a:rPr lang="en-IN" dirty="0"/>
              <a:t>user=root</a:t>
            </a:r>
          </a:p>
          <a:p>
            <a:r>
              <a:rPr lang="en-IN" dirty="0"/>
              <a:t>password=root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431" y="3631843"/>
            <a:ext cx="177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db.properties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97735" y="1455313"/>
            <a:ext cx="862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Create PROPERTIES file</a:t>
            </a:r>
          </a:p>
          <a:p>
            <a:endParaRPr lang="en-IN" dirty="0"/>
          </a:p>
          <a:p>
            <a:r>
              <a:rPr lang="en-IN" dirty="0" smtClean="0"/>
              <a:t>Open notepad and type – notepad </a:t>
            </a:r>
            <a:r>
              <a:rPr lang="en-IN" dirty="0" err="1" smtClean="0"/>
              <a:t>db.properties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30" y="400110"/>
            <a:ext cx="11037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java.io</a:t>
            </a:r>
            <a:r>
              <a:rPr lang="en-IN" dirty="0" smtClean="0"/>
              <a:t>.*;import </a:t>
            </a:r>
            <a:r>
              <a:rPr lang="en-IN" dirty="0" err="1" smtClean="0"/>
              <a:t>java.util.Properties;import</a:t>
            </a:r>
            <a:r>
              <a:rPr lang="en-IN" dirty="0" smtClean="0"/>
              <a:t>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Test{</a:t>
            </a:r>
          </a:p>
          <a:p>
            <a:r>
              <a:rPr lang="en-IN" dirty="0"/>
              <a:t>	public static void main(String[]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	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Properties p = new Properties();</a:t>
            </a:r>
          </a:p>
          <a:p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err="1">
                <a:solidFill>
                  <a:srgbClr val="00B0F0"/>
                </a:solidFill>
              </a:rPr>
              <a:t>FileInputStream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fis</a:t>
            </a:r>
            <a:r>
              <a:rPr lang="en-IN" dirty="0">
                <a:solidFill>
                  <a:srgbClr val="00B0F0"/>
                </a:solidFill>
              </a:rPr>
              <a:t> = new </a:t>
            </a:r>
            <a:r>
              <a:rPr lang="en-IN" dirty="0" err="1">
                <a:solidFill>
                  <a:srgbClr val="00B0F0"/>
                </a:solidFill>
              </a:rPr>
              <a:t>FileInputStream</a:t>
            </a:r>
            <a:r>
              <a:rPr lang="en-IN" dirty="0">
                <a:solidFill>
                  <a:srgbClr val="00B0F0"/>
                </a:solidFill>
              </a:rPr>
              <a:t>("</a:t>
            </a:r>
            <a:r>
              <a:rPr lang="en-IN" dirty="0" err="1">
                <a:solidFill>
                  <a:srgbClr val="00B0F0"/>
                </a:solidFill>
              </a:rPr>
              <a:t>db.properties</a:t>
            </a:r>
            <a:r>
              <a:rPr lang="en-IN" dirty="0">
                <a:solidFill>
                  <a:srgbClr val="00B0F0"/>
                </a:solidFill>
              </a:rPr>
              <a:t>");</a:t>
            </a:r>
          </a:p>
          <a:p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err="1">
                <a:solidFill>
                  <a:srgbClr val="00B0F0"/>
                </a:solidFill>
              </a:rPr>
              <a:t>p.load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fis</a:t>
            </a:r>
            <a:r>
              <a:rPr lang="en-IN" dirty="0">
                <a:solidFill>
                  <a:srgbClr val="00B0F0"/>
                </a:solidFill>
              </a:rPr>
              <a:t>);</a:t>
            </a:r>
          </a:p>
          <a:p>
            <a:r>
              <a:rPr lang="en-IN" dirty="0">
                <a:solidFill>
                  <a:srgbClr val="00B0F0"/>
                </a:solidFill>
              </a:rPr>
              <a:t>	String </a:t>
            </a:r>
            <a:r>
              <a:rPr lang="en-IN" dirty="0" err="1">
                <a:solidFill>
                  <a:srgbClr val="00B0F0"/>
                </a:solidFill>
              </a:rPr>
              <a:t>url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p.getProperty</a:t>
            </a:r>
            <a:r>
              <a:rPr lang="en-IN" dirty="0">
                <a:solidFill>
                  <a:srgbClr val="00B0F0"/>
                </a:solidFill>
              </a:rPr>
              <a:t>("</a:t>
            </a:r>
            <a:r>
              <a:rPr lang="en-IN" dirty="0" err="1">
                <a:solidFill>
                  <a:srgbClr val="00B0F0"/>
                </a:solidFill>
              </a:rPr>
              <a:t>url</a:t>
            </a:r>
            <a:r>
              <a:rPr lang="en-IN" dirty="0">
                <a:solidFill>
                  <a:srgbClr val="00B0F0"/>
                </a:solidFill>
              </a:rPr>
              <a:t>");</a:t>
            </a:r>
          </a:p>
          <a:p>
            <a:r>
              <a:rPr lang="en-IN" dirty="0">
                <a:solidFill>
                  <a:srgbClr val="00B0F0"/>
                </a:solidFill>
              </a:rPr>
              <a:t>	String user = </a:t>
            </a:r>
            <a:r>
              <a:rPr lang="en-IN" dirty="0" err="1">
                <a:solidFill>
                  <a:srgbClr val="00B0F0"/>
                </a:solidFill>
              </a:rPr>
              <a:t>p.getProperty</a:t>
            </a:r>
            <a:r>
              <a:rPr lang="en-IN" dirty="0">
                <a:solidFill>
                  <a:srgbClr val="00B0F0"/>
                </a:solidFill>
              </a:rPr>
              <a:t>("user");</a:t>
            </a:r>
          </a:p>
          <a:p>
            <a:r>
              <a:rPr lang="en-IN" dirty="0">
                <a:solidFill>
                  <a:srgbClr val="00B0F0"/>
                </a:solidFill>
              </a:rPr>
              <a:t>	String pass = </a:t>
            </a:r>
            <a:r>
              <a:rPr lang="en-IN" dirty="0" err="1">
                <a:solidFill>
                  <a:srgbClr val="00B0F0"/>
                </a:solidFill>
              </a:rPr>
              <a:t>p.getProperty</a:t>
            </a:r>
            <a:r>
              <a:rPr lang="en-IN" dirty="0">
                <a:solidFill>
                  <a:srgbClr val="00B0F0"/>
                </a:solidFill>
              </a:rPr>
              <a:t>("password");</a:t>
            </a:r>
          </a:p>
          <a:p>
            <a:r>
              <a:rPr lang="en-IN" dirty="0"/>
              <a:t>	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user, pass);</a:t>
            </a:r>
          </a:p>
          <a:p>
            <a:r>
              <a:rPr lang="en-IN" dirty="0"/>
              <a:t>	Statement </a:t>
            </a:r>
            <a:r>
              <a:rPr lang="en-IN" dirty="0" err="1"/>
              <a:t>st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st.executeQuery</a:t>
            </a:r>
            <a:r>
              <a:rPr lang="en-IN" dirty="0"/>
              <a:t>("select * from </a:t>
            </a:r>
            <a:r>
              <a:rPr lang="en-IN" dirty="0" err="1"/>
              <a:t>stu</a:t>
            </a:r>
            <a:r>
              <a:rPr lang="en-IN" dirty="0"/>
              <a:t>");</a:t>
            </a:r>
          </a:p>
          <a:p>
            <a:r>
              <a:rPr lang="en-IN" dirty="0"/>
              <a:t>		while(</a:t>
            </a:r>
            <a:r>
              <a:rPr lang="en-IN" dirty="0" err="1"/>
              <a:t>rs.next</a:t>
            </a:r>
            <a:r>
              <a:rPr lang="en-IN" dirty="0"/>
              <a:t>()){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id = </a:t>
            </a:r>
            <a:r>
              <a:rPr lang="en-IN" dirty="0" err="1"/>
              <a:t>rs.getInt</a:t>
            </a:r>
            <a:r>
              <a:rPr lang="en-IN" dirty="0"/>
              <a:t>(1);</a:t>
            </a:r>
          </a:p>
          <a:p>
            <a:r>
              <a:rPr lang="en-IN" dirty="0"/>
              <a:t>			String name = </a:t>
            </a:r>
            <a:r>
              <a:rPr lang="en-IN" dirty="0" err="1"/>
              <a:t>rs.getString</a:t>
            </a:r>
            <a:r>
              <a:rPr lang="en-IN" dirty="0"/>
              <a:t>(2); </a:t>
            </a:r>
          </a:p>
          <a:p>
            <a:r>
              <a:rPr lang="en-IN" dirty="0"/>
              <a:t>			String email = </a:t>
            </a:r>
            <a:r>
              <a:rPr lang="en-IN" dirty="0" err="1"/>
              <a:t>rs.getString</a:t>
            </a:r>
            <a:r>
              <a:rPr lang="en-IN" dirty="0"/>
              <a:t>(3);</a:t>
            </a:r>
          </a:p>
          <a:p>
            <a:r>
              <a:rPr lang="en-IN" dirty="0"/>
              <a:t>			String password = </a:t>
            </a:r>
            <a:r>
              <a:rPr lang="en-IN" dirty="0" err="1"/>
              <a:t>rs.getString</a:t>
            </a:r>
            <a:r>
              <a:rPr lang="en-IN" dirty="0"/>
              <a:t>(4);</a:t>
            </a:r>
          </a:p>
          <a:p>
            <a:r>
              <a:rPr lang="en-IN" dirty="0"/>
              <a:t>			</a:t>
            </a:r>
            <a:r>
              <a:rPr lang="en-IN" dirty="0" err="1"/>
              <a:t>System.out.printf</a:t>
            </a:r>
            <a:r>
              <a:rPr lang="en-IN" dirty="0"/>
              <a:t>("%-10d%-20s%-20s%-20s\n",</a:t>
            </a:r>
            <a:r>
              <a:rPr lang="en-IN" dirty="0" err="1"/>
              <a:t>id,name,email,password</a:t>
            </a:r>
            <a:r>
              <a:rPr lang="en-IN" dirty="0"/>
              <a:t>);</a:t>
            </a:r>
          </a:p>
          <a:p>
            <a:r>
              <a:rPr lang="en-IN" dirty="0"/>
              <a:t>		}//while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7735" y="0"/>
            <a:ext cx="913112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Database connection using properties file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36372" y="6401753"/>
            <a:ext cx="9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Note - </a:t>
            </a:r>
            <a:r>
              <a:rPr lang="en-IN" dirty="0" err="1" smtClean="0">
                <a:solidFill>
                  <a:srgbClr val="00B0F0"/>
                </a:solidFill>
              </a:rPr>
              <a:t>FileInputStream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fis</a:t>
            </a:r>
            <a:r>
              <a:rPr lang="en-IN" dirty="0">
                <a:solidFill>
                  <a:srgbClr val="00B0F0"/>
                </a:solidFill>
              </a:rPr>
              <a:t> = new </a:t>
            </a:r>
            <a:r>
              <a:rPr lang="en-IN" dirty="0" err="1">
                <a:solidFill>
                  <a:srgbClr val="00B0F0"/>
                </a:solidFill>
              </a:rPr>
              <a:t>FileInputStream</a:t>
            </a:r>
            <a:r>
              <a:rPr lang="en-IN" dirty="0">
                <a:solidFill>
                  <a:srgbClr val="00B0F0"/>
                </a:solidFill>
              </a:rPr>
              <a:t>("</a:t>
            </a:r>
            <a:r>
              <a:rPr lang="en-IN" dirty="0" smtClean="0">
                <a:solidFill>
                  <a:srgbClr val="00B0F0"/>
                </a:solidFill>
              </a:rPr>
              <a:t>db.txt"); is also valid.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06062"/>
            <a:ext cx="915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Primary key and composite primary key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53036"/>
            <a:ext cx="942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Primary key</a:t>
            </a:r>
          </a:p>
          <a:p>
            <a:endParaRPr lang="en-IN" dirty="0"/>
          </a:p>
          <a:p>
            <a:r>
              <a:rPr lang="en-IN" dirty="0" smtClean="0"/>
              <a:t>Create table </a:t>
            </a:r>
            <a:r>
              <a:rPr lang="en-IN" dirty="0" err="1" smtClean="0"/>
              <a:t>Emp</a:t>
            </a:r>
            <a:r>
              <a:rPr lang="en-IN" dirty="0" smtClean="0"/>
              <a:t>(</a:t>
            </a:r>
          </a:p>
          <a:p>
            <a:r>
              <a:rPr lang="en-IN" dirty="0" smtClean="0"/>
              <a:t>id </a:t>
            </a:r>
            <a:r>
              <a:rPr lang="en-IN" dirty="0" err="1" smtClean="0"/>
              <a:t>int</a:t>
            </a:r>
            <a:r>
              <a:rPr lang="en-IN" dirty="0" smtClean="0"/>
              <a:t> not null primary key </a:t>
            </a:r>
            <a:r>
              <a:rPr lang="en-IN" dirty="0" err="1" smtClean="0"/>
              <a:t>auto_increment</a:t>
            </a:r>
            <a:r>
              <a:rPr lang="en-IN" dirty="0" smtClean="0"/>
              <a:t>,</a:t>
            </a:r>
          </a:p>
          <a:p>
            <a:r>
              <a:rPr lang="en-IN" dirty="0"/>
              <a:t>n</a:t>
            </a:r>
            <a:r>
              <a:rPr lang="en-IN" dirty="0" smtClean="0"/>
              <a:t>ame </a:t>
            </a:r>
            <a:r>
              <a:rPr lang="en-IN" dirty="0" err="1" smtClean="0"/>
              <a:t>varchar</a:t>
            </a:r>
            <a:r>
              <a:rPr lang="en-IN" dirty="0" smtClean="0"/>
              <a:t>(20),</a:t>
            </a:r>
          </a:p>
          <a:p>
            <a:r>
              <a:rPr lang="en-IN" dirty="0" err="1"/>
              <a:t>a</a:t>
            </a:r>
            <a:r>
              <a:rPr lang="en-IN" dirty="0" err="1" smtClean="0"/>
              <a:t>adharnumber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(20)</a:t>
            </a:r>
            <a:endParaRPr lang="en-IN" dirty="0"/>
          </a:p>
          <a:p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7431" y="3296992"/>
            <a:ext cx="9324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Composite Primary key</a:t>
            </a:r>
          </a:p>
          <a:p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Emp</a:t>
            </a:r>
            <a:r>
              <a:rPr lang="en-IN" dirty="0"/>
              <a:t>(</a:t>
            </a:r>
          </a:p>
          <a:p>
            <a:r>
              <a:rPr lang="en-IN" dirty="0"/>
              <a:t>id </a:t>
            </a:r>
            <a:r>
              <a:rPr lang="en-IN" dirty="0" err="1"/>
              <a:t>int</a:t>
            </a:r>
            <a:r>
              <a:rPr lang="en-IN" dirty="0"/>
              <a:t> not </a:t>
            </a:r>
            <a:r>
              <a:rPr lang="en-IN" dirty="0" smtClean="0"/>
              <a:t>null </a:t>
            </a:r>
            <a:r>
              <a:rPr lang="en-IN" dirty="0" err="1"/>
              <a:t>auto_increment</a:t>
            </a:r>
            <a:r>
              <a:rPr lang="en-IN" dirty="0"/>
              <a:t>,</a:t>
            </a:r>
          </a:p>
          <a:p>
            <a:r>
              <a:rPr lang="en-IN" dirty="0"/>
              <a:t>name </a:t>
            </a:r>
            <a:r>
              <a:rPr lang="en-IN" dirty="0" err="1"/>
              <a:t>varchar</a:t>
            </a:r>
            <a:r>
              <a:rPr lang="en-IN" dirty="0"/>
              <a:t>(20),</a:t>
            </a:r>
          </a:p>
          <a:p>
            <a:r>
              <a:rPr lang="en-IN" dirty="0" err="1"/>
              <a:t>aadharnumber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(20</a:t>
            </a:r>
            <a:r>
              <a:rPr lang="en-IN" dirty="0" smtClean="0"/>
              <a:t>),</a:t>
            </a:r>
          </a:p>
          <a:p>
            <a:r>
              <a:rPr lang="en-IN" dirty="0" smtClean="0"/>
              <a:t>Primary key(</a:t>
            </a:r>
            <a:r>
              <a:rPr lang="en-IN" dirty="0" err="1" smtClean="0"/>
              <a:t>id,aadharnumber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7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7" y="1532586"/>
            <a:ext cx="8319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date , data type is date</a:t>
            </a:r>
          </a:p>
          <a:p>
            <a:r>
              <a:rPr lang="en-IN" dirty="0"/>
              <a:t>	</a:t>
            </a:r>
            <a:r>
              <a:rPr lang="en-IN" dirty="0" smtClean="0"/>
              <a:t>	‘</a:t>
            </a:r>
            <a:r>
              <a:rPr lang="en-IN" dirty="0" err="1"/>
              <a:t>yyyy</a:t>
            </a:r>
            <a:r>
              <a:rPr lang="en-IN" dirty="0"/>
              <a:t>-mm-</a:t>
            </a:r>
            <a:r>
              <a:rPr lang="en-IN" dirty="0" err="1"/>
              <a:t>dd</a:t>
            </a:r>
            <a:r>
              <a:rPr lang="en-IN" dirty="0" smtClean="0"/>
              <a:t>’ or ‘</a:t>
            </a:r>
            <a:r>
              <a:rPr lang="en-IN" dirty="0" err="1"/>
              <a:t>yyyy</a:t>
            </a:r>
            <a:r>
              <a:rPr lang="en-IN" dirty="0"/>
              <a:t>/mm/</a:t>
            </a:r>
            <a:r>
              <a:rPr lang="en-IN" dirty="0" err="1"/>
              <a:t>dd</a:t>
            </a:r>
            <a:r>
              <a:rPr lang="en-IN" dirty="0" smtClean="0"/>
              <a:t>’</a:t>
            </a:r>
          </a:p>
          <a:p>
            <a:endParaRPr lang="en-IN" dirty="0"/>
          </a:p>
          <a:p>
            <a:r>
              <a:rPr lang="en-IN" dirty="0" smtClean="0"/>
              <a:t>For present date use </a:t>
            </a:r>
          </a:p>
          <a:p>
            <a:r>
              <a:rPr lang="en-IN" dirty="0"/>
              <a:t>	</a:t>
            </a:r>
            <a:r>
              <a:rPr lang="en-IN" dirty="0" smtClean="0"/>
              <a:t>now() </a:t>
            </a:r>
          </a:p>
          <a:p>
            <a:r>
              <a:rPr lang="en-IN" dirty="0"/>
              <a:t>	</a:t>
            </a:r>
            <a:r>
              <a:rPr lang="en-IN" dirty="0" smtClean="0"/>
              <a:t>‘</a:t>
            </a:r>
            <a:r>
              <a:rPr lang="en-IN" dirty="0"/>
              <a:t>now</a:t>
            </a:r>
            <a:r>
              <a:rPr lang="en-IN" dirty="0" smtClean="0"/>
              <a:t>()’ is incorrect.</a:t>
            </a:r>
          </a:p>
        </p:txBody>
      </p:sp>
    </p:spTree>
    <p:extLst>
      <p:ext uri="{BB962C8B-B14F-4D97-AF65-F5344CB8AC3E}">
        <p14:creationId xmlns:p14="http://schemas.microsoft.com/office/powerpoint/2010/main" val="24420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43189"/>
            <a:ext cx="9362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Describe a table </a:t>
            </a:r>
          </a:p>
          <a:p>
            <a:endParaRPr lang="en-IN" dirty="0"/>
          </a:p>
          <a:p>
            <a:r>
              <a:rPr lang="en-IN" dirty="0" err="1" smtClean="0"/>
              <a:t>Desc</a:t>
            </a:r>
            <a:r>
              <a:rPr lang="en-IN" dirty="0" smtClean="0"/>
              <a:t>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Describe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Show columns from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Show index from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558" y="528034"/>
            <a:ext cx="774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Using PreparedStatement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4" y="1661375"/>
            <a:ext cx="85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Connection con = </a:t>
            </a:r>
            <a:r>
              <a:rPr lang="en-IN" dirty="0" err="1"/>
              <a:t>DriverManager.getConnection</a:t>
            </a:r>
            <a:r>
              <a:rPr lang="en-IN" dirty="0" smtClean="0"/>
              <a:t>(…………………);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2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322" y="2915479"/>
            <a:ext cx="67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c.close</a:t>
            </a:r>
            <a:r>
              <a:rPr lang="en-IN" dirty="0"/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3270" y="450574"/>
            <a:ext cx="818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800" dirty="0" smtClean="0">
                <a:solidFill>
                  <a:srgbClr val="00B0F0"/>
                </a:solidFill>
              </a:rPr>
              <a:t>Terminating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7240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83336"/>
            <a:ext cx="895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Some Important SQL Commands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61385" y="1468191"/>
            <a:ext cx="56023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		- Retrieve data from the Database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INSERT		- Insert data into the Database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UPDATE		- Update data in the database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DELETE		- Delete data from the database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CREATE		- Create a database or table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ALTER		- Modify a database or table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DROP		- Drop a database  or 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59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08" y="528034"/>
            <a:ext cx="680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rgbClr val="00B0F0"/>
                </a:solidFill>
              </a:rPr>
              <a:t>ResultSet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586" y="1275008"/>
            <a:ext cx="924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ResultSet</a:t>
            </a:r>
            <a:r>
              <a:rPr lang="en-IN" dirty="0"/>
              <a:t> contains the results of executing SQL query.</a:t>
            </a:r>
          </a:p>
          <a:p>
            <a:r>
              <a:rPr lang="en-IN" dirty="0"/>
              <a:t>The </a:t>
            </a:r>
            <a:r>
              <a:rPr lang="en-IN" dirty="0" err="1"/>
              <a:t>ResultSet</a:t>
            </a:r>
            <a:r>
              <a:rPr lang="en-IN" dirty="0"/>
              <a:t> is returned in rows with columns of data.</a:t>
            </a:r>
          </a:p>
          <a:p>
            <a:r>
              <a:rPr lang="en-IN" dirty="0"/>
              <a:t>The </a:t>
            </a:r>
            <a:r>
              <a:rPr lang="en-IN" dirty="0" err="1"/>
              <a:t>ResultSet.next</a:t>
            </a:r>
            <a:r>
              <a:rPr lang="en-IN" dirty="0"/>
              <a:t>() method moves to the next row in the </a:t>
            </a:r>
            <a:r>
              <a:rPr lang="en-IN" dirty="0" err="1"/>
              <a:t>ResultSet</a:t>
            </a:r>
            <a:r>
              <a:rPr lang="en-IN" dirty="0"/>
              <a:t>, if there are any more rows.</a:t>
            </a:r>
          </a:p>
          <a:p>
            <a:r>
              <a:rPr lang="en-IN" dirty="0"/>
              <a:t>Note: use </a:t>
            </a:r>
            <a:r>
              <a:rPr lang="en-IN" dirty="0" err="1"/>
              <a:t>executeQuery</a:t>
            </a:r>
            <a:r>
              <a:rPr lang="en-IN" dirty="0"/>
              <a:t>() for </a:t>
            </a:r>
            <a:r>
              <a:rPr lang="en-IN" b="1" dirty="0"/>
              <a:t>select query</a:t>
            </a:r>
            <a:r>
              <a:rPr lang="en-IN" dirty="0"/>
              <a:t> and use </a:t>
            </a:r>
            <a:r>
              <a:rPr lang="en-IN" dirty="0" err="1"/>
              <a:t>executeUpdate</a:t>
            </a:r>
            <a:r>
              <a:rPr lang="en-IN" dirty="0"/>
              <a:t>() for </a:t>
            </a:r>
            <a:r>
              <a:rPr lang="en-IN" b="1" dirty="0"/>
              <a:t>other queries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515155"/>
            <a:ext cx="770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</a:rPr>
              <a:t>Creating </a:t>
            </a:r>
            <a:r>
              <a:rPr lang="en-IN" sz="2800" dirty="0" err="1" smtClean="0">
                <a:solidFill>
                  <a:srgbClr val="00B0F0"/>
                </a:solidFill>
              </a:rPr>
              <a:t>ResultSet</a:t>
            </a:r>
            <a:endParaRPr lang="en-IN" sz="2800" dirty="0" smtClean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6524" y="1403797"/>
            <a:ext cx="9375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create a </a:t>
            </a:r>
            <a:r>
              <a:rPr lang="en-IN" dirty="0" err="1"/>
              <a:t>ResultSet</a:t>
            </a:r>
            <a:r>
              <a:rPr lang="en-IN" dirty="0"/>
              <a:t> by executing a Statement or PreparedStatement.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String query = “select * from bank”;</a:t>
            </a:r>
          </a:p>
          <a:p>
            <a:r>
              <a:rPr lang="en-IN" dirty="0"/>
              <a:t>Statement s = </a:t>
            </a:r>
            <a:r>
              <a:rPr lang="en-IN" dirty="0" err="1"/>
              <a:t>c.createStatement</a:t>
            </a:r>
            <a:r>
              <a:rPr lang="en-IN" dirty="0"/>
              <a:t>();</a:t>
            </a:r>
          </a:p>
          <a:p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s.executeQuery</a:t>
            </a:r>
            <a:r>
              <a:rPr lang="en-IN" dirty="0"/>
              <a:t>(query);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			OR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String query = “select * from bank”;</a:t>
            </a:r>
          </a:p>
          <a:p>
            <a:r>
              <a:rPr lang="en-IN" dirty="0"/>
              <a:t>PreparedStatement </a:t>
            </a:r>
            <a:r>
              <a:rPr lang="en-IN" dirty="0" err="1"/>
              <a:t>pst</a:t>
            </a:r>
            <a:r>
              <a:rPr lang="en-IN" dirty="0"/>
              <a:t> = </a:t>
            </a:r>
            <a:r>
              <a:rPr lang="en-IN" dirty="0" err="1"/>
              <a:t>c.prepareStatement</a:t>
            </a:r>
            <a:r>
              <a:rPr lang="en-IN" dirty="0"/>
              <a:t>(query);</a:t>
            </a:r>
          </a:p>
          <a:p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pst.executeQuery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/>
              <a:t>NOTE: In PreparedStatement queries are precompiled before executing.</a:t>
            </a:r>
          </a:p>
          <a:p>
            <a:r>
              <a:rPr lang="en-IN" dirty="0"/>
              <a:t>These compiled queries are stored into the database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8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5927" y="450761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</a:rPr>
              <a:t>Important SQL Queries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39" y="1236372"/>
            <a:ext cx="9272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MySQL</a:t>
            </a:r>
          </a:p>
          <a:p>
            <a:r>
              <a:rPr lang="en-IN" dirty="0"/>
              <a:t>Creating a new database</a:t>
            </a:r>
          </a:p>
          <a:p>
            <a:r>
              <a:rPr lang="en-IN" dirty="0"/>
              <a:t>create database &lt;</a:t>
            </a:r>
            <a:r>
              <a:rPr lang="en-IN" dirty="0" err="1"/>
              <a:t>DataBaseName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create database </a:t>
            </a:r>
            <a:r>
              <a:rPr lang="en-IN" dirty="0" err="1"/>
              <a:t>banktestdb</a:t>
            </a:r>
            <a:r>
              <a:rPr lang="en-IN" dirty="0"/>
              <a:t>;</a:t>
            </a:r>
          </a:p>
          <a:p>
            <a:r>
              <a:rPr lang="en-IN" dirty="0"/>
              <a:t>connect to the database</a:t>
            </a:r>
          </a:p>
          <a:p>
            <a:r>
              <a:rPr lang="en-IN" dirty="0"/>
              <a:t>use &lt;</a:t>
            </a:r>
            <a:r>
              <a:rPr lang="en-IN" dirty="0" err="1"/>
              <a:t>DataBaseName</a:t>
            </a:r>
            <a:r>
              <a:rPr lang="en-IN" dirty="0"/>
              <a:t>&gt;;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Ex : </a:t>
            </a:r>
            <a:r>
              <a:rPr lang="en-IN" dirty="0"/>
              <a:t>use </a:t>
            </a:r>
            <a:r>
              <a:rPr lang="en-IN" dirty="0" err="1"/>
              <a:t>banktestdb</a:t>
            </a:r>
            <a:r>
              <a:rPr lang="en-IN" dirty="0"/>
              <a:t>;</a:t>
            </a:r>
          </a:p>
          <a:p>
            <a:r>
              <a:rPr lang="en-IN" dirty="0"/>
              <a:t>	or </a:t>
            </a:r>
          </a:p>
          <a:p>
            <a:r>
              <a:rPr lang="en-IN" dirty="0"/>
              <a:t>connect &lt;</a:t>
            </a:r>
            <a:r>
              <a:rPr lang="en-IN" dirty="0" err="1"/>
              <a:t>DataBaseName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connect </a:t>
            </a:r>
            <a:r>
              <a:rPr lang="en-IN" dirty="0" err="1"/>
              <a:t>banktestdb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2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583" y="1197735"/>
            <a:ext cx="9440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</a:t>
            </a:r>
            <a:r>
              <a:rPr lang="en-IN" dirty="0" err="1" smtClean="0"/>
              <a:t>curdate</a:t>
            </a:r>
            <a:r>
              <a:rPr lang="en-IN" dirty="0" smtClean="0"/>
              <a:t>() – 	current date</a:t>
            </a:r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 err="1" smtClean="0"/>
              <a:t>curtime</a:t>
            </a:r>
            <a:r>
              <a:rPr lang="en-IN" dirty="0" smtClean="0"/>
              <a:t>() -		current time</a:t>
            </a:r>
          </a:p>
          <a:p>
            <a:endParaRPr lang="en-IN" dirty="0"/>
          </a:p>
          <a:p>
            <a:r>
              <a:rPr lang="en-IN" dirty="0" smtClean="0"/>
              <a:t>select now() -		date and time.</a:t>
            </a:r>
          </a:p>
          <a:p>
            <a:endParaRPr lang="en-IN" dirty="0"/>
          </a:p>
          <a:p>
            <a:r>
              <a:rPr lang="en-IN" dirty="0" smtClean="0"/>
              <a:t>select name as MOVIE_NAME from movie;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3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9" y="631065"/>
            <a:ext cx="99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Working with null values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30310" y="1493949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name from movie where </a:t>
            </a:r>
            <a:r>
              <a:rPr lang="en-IN" dirty="0" err="1"/>
              <a:t>rdate</a:t>
            </a:r>
            <a:r>
              <a:rPr lang="en-IN" dirty="0"/>
              <a:t> = null; 	// INCORRECT</a:t>
            </a:r>
          </a:p>
          <a:p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/>
              <a:t>name from movie where </a:t>
            </a:r>
            <a:r>
              <a:rPr lang="en-IN" dirty="0" err="1"/>
              <a:t>rdate</a:t>
            </a:r>
            <a:r>
              <a:rPr lang="en-IN" dirty="0"/>
              <a:t> is null</a:t>
            </a:r>
            <a:r>
              <a:rPr lang="en-IN" dirty="0" smtClean="0"/>
              <a:t>;		//CORRECT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372" y="3078051"/>
            <a:ext cx="8525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Inserting null values-</a:t>
            </a:r>
          </a:p>
          <a:p>
            <a:endParaRPr lang="en-IN" dirty="0" smtClean="0"/>
          </a:p>
          <a:p>
            <a:r>
              <a:rPr lang="en-IN" dirty="0" smtClean="0"/>
              <a:t>update </a:t>
            </a:r>
            <a:r>
              <a:rPr lang="en-IN" dirty="0"/>
              <a:t>movie set </a:t>
            </a:r>
            <a:r>
              <a:rPr lang="en-IN" dirty="0" err="1"/>
              <a:t>rdate</a:t>
            </a:r>
            <a:r>
              <a:rPr lang="en-IN" dirty="0"/>
              <a:t> = null where id </a:t>
            </a:r>
            <a:r>
              <a:rPr lang="en-IN" dirty="0" smtClean="0"/>
              <a:t>is </a:t>
            </a:r>
            <a:r>
              <a:rPr lang="en-IN" dirty="0"/>
              <a:t>105</a:t>
            </a:r>
            <a:r>
              <a:rPr lang="en-IN" dirty="0" smtClean="0"/>
              <a:t>;//Correct </a:t>
            </a:r>
            <a:r>
              <a:rPr lang="en-IN" dirty="0"/>
              <a:t>way.</a:t>
            </a:r>
          </a:p>
          <a:p>
            <a:endParaRPr lang="en-IN" dirty="0"/>
          </a:p>
          <a:p>
            <a:r>
              <a:rPr lang="en-IN" dirty="0"/>
              <a:t>update movie set </a:t>
            </a:r>
            <a:r>
              <a:rPr lang="en-IN" dirty="0" err="1"/>
              <a:t>rdate</a:t>
            </a:r>
            <a:r>
              <a:rPr lang="en-IN" dirty="0"/>
              <a:t> = </a:t>
            </a:r>
            <a:r>
              <a:rPr lang="en-IN" dirty="0" smtClean="0"/>
              <a:t>null </a:t>
            </a:r>
            <a:r>
              <a:rPr lang="en-IN" dirty="0"/>
              <a:t>where id = 105;//wrong way</a:t>
            </a:r>
          </a:p>
        </p:txBody>
      </p:sp>
    </p:spTree>
    <p:extLst>
      <p:ext uri="{BB962C8B-B14F-4D97-AF65-F5344CB8AC3E}">
        <p14:creationId xmlns:p14="http://schemas.microsoft.com/office/powerpoint/2010/main" val="6362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2" y="1365161"/>
            <a:ext cx="8822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a table.</a:t>
            </a:r>
          </a:p>
          <a:p>
            <a:r>
              <a:rPr lang="en-IN" b="1" dirty="0" smtClean="0"/>
              <a:t>Syntax: </a:t>
            </a:r>
            <a:r>
              <a:rPr lang="en-IN" dirty="0" smtClean="0"/>
              <a:t>create table &lt;</a:t>
            </a:r>
            <a:r>
              <a:rPr lang="en-IN" dirty="0" err="1" smtClean="0"/>
              <a:t>tableName</a:t>
            </a:r>
            <a:r>
              <a:rPr lang="en-IN" dirty="0" smtClean="0"/>
              <a:t>&gt; (&lt;columnName1&gt; &lt;</a:t>
            </a:r>
            <a:r>
              <a:rPr lang="en-IN" dirty="0" err="1" smtClean="0"/>
              <a:t>datatype</a:t>
            </a:r>
            <a:r>
              <a:rPr lang="en-IN" dirty="0" smtClean="0"/>
              <a:t>&gt;(&lt;size&gt;),&lt;columnName2&gt; &lt;</a:t>
            </a:r>
            <a:r>
              <a:rPr lang="en-IN" dirty="0" err="1" smtClean="0"/>
              <a:t>datatype</a:t>
            </a:r>
            <a:r>
              <a:rPr lang="en-IN" dirty="0" smtClean="0"/>
              <a:t>&gt;(&lt;size&gt;));</a:t>
            </a:r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Example:</a:t>
            </a:r>
            <a:r>
              <a:rPr lang="en-IN" dirty="0" smtClean="0"/>
              <a:t> create table bank (name </a:t>
            </a:r>
            <a:r>
              <a:rPr lang="en-IN" dirty="0" err="1" smtClean="0"/>
              <a:t>varchar</a:t>
            </a:r>
            <a:r>
              <a:rPr lang="en-IN" dirty="0" smtClean="0"/>
              <a:t>(20),id </a:t>
            </a:r>
            <a:r>
              <a:rPr lang="en-IN" dirty="0" err="1" smtClean="0"/>
              <a:t>int</a:t>
            </a:r>
            <a:r>
              <a:rPr lang="en-IN" dirty="0" smtClean="0"/>
              <a:t>(20), balance </a:t>
            </a:r>
            <a:r>
              <a:rPr lang="en-IN" dirty="0" err="1" smtClean="0"/>
              <a:t>int</a:t>
            </a:r>
            <a:r>
              <a:rPr lang="en-IN" dirty="0" smtClean="0"/>
              <a:t>, pin </a:t>
            </a:r>
            <a:r>
              <a:rPr lang="en-IN" dirty="0" err="1" smtClean="0"/>
              <a:t>int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Where name, id, balance, pin are the columns in the database.</a:t>
            </a:r>
          </a:p>
          <a:p>
            <a:r>
              <a:rPr lang="en-IN" dirty="0" smtClean="0"/>
              <a:t>Size of </a:t>
            </a:r>
            <a:r>
              <a:rPr lang="en-IN" dirty="0" err="1" smtClean="0"/>
              <a:t>int</a:t>
            </a:r>
            <a:r>
              <a:rPr lang="en-IN" dirty="0" smtClean="0"/>
              <a:t> type is optional, by default size is 11.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72" y="3902299"/>
            <a:ext cx="96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  </a:t>
            </a:r>
            <a:r>
              <a:rPr lang="en-IN" dirty="0"/>
              <a:t>For </a:t>
            </a:r>
            <a:r>
              <a:rPr lang="en-IN" b="1" dirty="0"/>
              <a:t>String</a:t>
            </a:r>
            <a:r>
              <a:rPr lang="en-IN" dirty="0"/>
              <a:t> data type use </a:t>
            </a:r>
            <a:r>
              <a:rPr lang="en-IN" b="1" dirty="0" err="1"/>
              <a:t>varchar</a:t>
            </a:r>
            <a:r>
              <a:rPr lang="en-IN" dirty="0"/>
              <a:t> and for </a:t>
            </a:r>
            <a:r>
              <a:rPr lang="en-IN" b="1" dirty="0" err="1"/>
              <a:t>int</a:t>
            </a:r>
            <a:r>
              <a:rPr lang="en-IN" dirty="0"/>
              <a:t> data type use </a:t>
            </a:r>
            <a:r>
              <a:rPr lang="en-IN" b="1" dirty="0"/>
              <a:t>int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313" y="1300766"/>
            <a:ext cx="9118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records into the table</a:t>
            </a:r>
          </a:p>
          <a:p>
            <a:r>
              <a:rPr lang="en-IN" dirty="0"/>
              <a:t>Syntax:</a:t>
            </a:r>
          </a:p>
          <a:p>
            <a:r>
              <a:rPr lang="en-IN" dirty="0"/>
              <a:t>Insert into &lt;</a:t>
            </a:r>
            <a:r>
              <a:rPr lang="en-IN" dirty="0" err="1"/>
              <a:t>tableName</a:t>
            </a:r>
            <a:r>
              <a:rPr lang="en-IN" dirty="0"/>
              <a:t>&gt; values (&lt;column1Value&gt;, &lt; column2Value &gt;, &lt; column2Value &gt;, &lt; column3Value &gt;);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Insert into bank values (‘ABC’, 12345, 1000, 1111);</a:t>
            </a:r>
          </a:p>
          <a:p>
            <a:r>
              <a:rPr lang="en-IN" b="1" dirty="0"/>
              <a:t>Note: </a:t>
            </a:r>
            <a:r>
              <a:rPr lang="en-IN" dirty="0"/>
              <a:t>For </a:t>
            </a:r>
            <a:r>
              <a:rPr lang="en-IN" dirty="0" err="1"/>
              <a:t>varchar</a:t>
            </a:r>
            <a:r>
              <a:rPr lang="en-IN" dirty="0"/>
              <a:t> data put values into single quotes (‘ ’) and for </a:t>
            </a:r>
            <a:r>
              <a:rPr lang="en-IN" dirty="0" err="1"/>
              <a:t>int</a:t>
            </a:r>
            <a:r>
              <a:rPr lang="en-IN" dirty="0"/>
              <a:t> type data put values directly.</a:t>
            </a:r>
          </a:p>
        </p:txBody>
      </p:sp>
    </p:spTree>
    <p:extLst>
      <p:ext uri="{BB962C8B-B14F-4D97-AF65-F5344CB8AC3E}">
        <p14:creationId xmlns:p14="http://schemas.microsoft.com/office/powerpoint/2010/main" val="1208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60" y="1687133"/>
            <a:ext cx="9015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 database:</a:t>
            </a:r>
          </a:p>
          <a:p>
            <a:r>
              <a:rPr lang="en-IN" b="1" dirty="0"/>
              <a:t>Syntax: </a:t>
            </a:r>
            <a:r>
              <a:rPr lang="en-IN" dirty="0"/>
              <a:t>drop database &lt;</a:t>
            </a:r>
            <a:r>
              <a:rPr lang="en-IN" dirty="0" err="1"/>
              <a:t>databaseName</a:t>
            </a:r>
            <a:r>
              <a:rPr lang="en-IN" dirty="0"/>
              <a:t>&gt;;</a:t>
            </a:r>
          </a:p>
          <a:p>
            <a:r>
              <a:rPr lang="en-IN" dirty="0"/>
              <a:t>Ex: drop database </a:t>
            </a:r>
            <a:r>
              <a:rPr lang="en-IN" dirty="0" err="1"/>
              <a:t>bankDB</a:t>
            </a:r>
            <a:r>
              <a:rPr lang="en-IN" dirty="0"/>
              <a:t>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Delete table:</a:t>
            </a:r>
          </a:p>
          <a:p>
            <a:r>
              <a:rPr lang="en-IN" b="1" dirty="0"/>
              <a:t>Syntax: </a:t>
            </a:r>
            <a:r>
              <a:rPr lang="en-IN" dirty="0"/>
              <a:t>drop table &lt;</a:t>
            </a:r>
            <a:r>
              <a:rPr lang="en-IN" dirty="0" err="1"/>
              <a:t>tableName</a:t>
            </a:r>
            <a:r>
              <a:rPr lang="en-IN" dirty="0"/>
              <a:t>&gt;;</a:t>
            </a:r>
          </a:p>
          <a:p>
            <a:r>
              <a:rPr lang="en-IN" b="1" dirty="0"/>
              <a:t>Example: </a:t>
            </a:r>
            <a:r>
              <a:rPr lang="en-IN" dirty="0"/>
              <a:t>drop table bank;</a:t>
            </a:r>
          </a:p>
        </p:txBody>
      </p:sp>
    </p:spTree>
    <p:extLst>
      <p:ext uri="{BB962C8B-B14F-4D97-AF65-F5344CB8AC3E}">
        <p14:creationId xmlns:p14="http://schemas.microsoft.com/office/powerpoint/2010/main" val="32571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614" y="1390918"/>
            <a:ext cx="88606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 all rows from a table: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Syntax: </a:t>
            </a:r>
            <a:r>
              <a:rPr lang="en-IN" dirty="0"/>
              <a:t>delete from &lt;</a:t>
            </a:r>
            <a:r>
              <a:rPr lang="en-IN" dirty="0" err="1"/>
              <a:t>tableName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delete from bank;</a:t>
            </a:r>
          </a:p>
          <a:p>
            <a:r>
              <a:rPr lang="en-IN" dirty="0"/>
              <a:t>			Or</a:t>
            </a:r>
          </a:p>
          <a:p>
            <a:r>
              <a:rPr lang="en-IN" b="1" dirty="0"/>
              <a:t>Syntax: </a:t>
            </a:r>
            <a:r>
              <a:rPr lang="en-IN" dirty="0"/>
              <a:t>Truncate table &lt;</a:t>
            </a:r>
            <a:r>
              <a:rPr lang="en-IN" dirty="0" err="1"/>
              <a:t>tableName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truncate table bank;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Add a new column in a table: </a:t>
            </a:r>
          </a:p>
          <a:p>
            <a:r>
              <a:rPr lang="en-IN" b="1" dirty="0"/>
              <a:t>Syntax: </a:t>
            </a:r>
            <a:r>
              <a:rPr lang="en-IN" dirty="0"/>
              <a:t>alter table &lt;</a:t>
            </a:r>
            <a:r>
              <a:rPr lang="en-IN" dirty="0" err="1"/>
              <a:t>tableName</a:t>
            </a:r>
            <a:r>
              <a:rPr lang="en-IN" dirty="0"/>
              <a:t>&gt; add(&lt;</a:t>
            </a:r>
            <a:r>
              <a:rPr lang="en-IN" dirty="0" err="1"/>
              <a:t>coumnName</a:t>
            </a:r>
            <a:r>
              <a:rPr lang="en-IN" dirty="0"/>
              <a:t>&gt; &lt;</a:t>
            </a:r>
            <a:r>
              <a:rPr lang="en-IN" dirty="0" err="1"/>
              <a:t>dataType</a:t>
            </a:r>
            <a:r>
              <a:rPr lang="en-IN" dirty="0"/>
              <a:t>&gt;(&lt;size&gt;));</a:t>
            </a:r>
          </a:p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Ex: </a:t>
            </a:r>
            <a:r>
              <a:rPr lang="en-IN" dirty="0"/>
              <a:t>alter table bank </a:t>
            </a:r>
            <a:r>
              <a:rPr lang="en-IN" b="1" dirty="0"/>
              <a:t>add</a:t>
            </a:r>
            <a:r>
              <a:rPr lang="en-IN" dirty="0"/>
              <a:t> (</a:t>
            </a:r>
            <a:r>
              <a:rPr lang="en-IN" dirty="0" err="1"/>
              <a:t>accNo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(15));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7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1313645"/>
            <a:ext cx="8963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 a column from table:</a:t>
            </a:r>
          </a:p>
          <a:p>
            <a:r>
              <a:rPr lang="en-IN" b="1" dirty="0"/>
              <a:t>Syntax: </a:t>
            </a:r>
            <a:r>
              <a:rPr lang="en-IN" dirty="0"/>
              <a:t>alter table &lt;</a:t>
            </a:r>
            <a:r>
              <a:rPr lang="en-IN" dirty="0" err="1"/>
              <a:t>tableName</a:t>
            </a:r>
            <a:r>
              <a:rPr lang="en-IN" dirty="0"/>
              <a:t>&gt; drop column &lt;</a:t>
            </a:r>
            <a:r>
              <a:rPr lang="en-IN" dirty="0" err="1"/>
              <a:t>columnName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alter table bank </a:t>
            </a:r>
            <a:r>
              <a:rPr lang="en-IN" b="1" dirty="0"/>
              <a:t>drop</a:t>
            </a:r>
            <a:r>
              <a:rPr lang="en-IN" dirty="0"/>
              <a:t> column balance;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r>
              <a:rPr lang="en-IN" dirty="0"/>
              <a:t>Modify existing column in a table:</a:t>
            </a:r>
          </a:p>
          <a:p>
            <a:r>
              <a:rPr lang="en-IN" b="1" dirty="0"/>
              <a:t>(</a:t>
            </a:r>
            <a:r>
              <a:rPr lang="en-IN" dirty="0"/>
              <a:t>Changing data type and size of the column</a:t>
            </a:r>
            <a:r>
              <a:rPr lang="en-IN" b="1" dirty="0"/>
              <a:t>)</a:t>
            </a:r>
            <a:endParaRPr lang="en-IN" dirty="0"/>
          </a:p>
          <a:p>
            <a:r>
              <a:rPr lang="en-IN" b="1" dirty="0"/>
              <a:t>Syntax: </a:t>
            </a:r>
            <a:r>
              <a:rPr lang="en-IN" dirty="0"/>
              <a:t>alter table &lt;</a:t>
            </a:r>
            <a:r>
              <a:rPr lang="en-IN" dirty="0" err="1"/>
              <a:t>tableName</a:t>
            </a:r>
            <a:r>
              <a:rPr lang="en-IN" dirty="0"/>
              <a:t>&gt; </a:t>
            </a:r>
            <a:r>
              <a:rPr lang="en-IN" b="1" dirty="0"/>
              <a:t>modify</a:t>
            </a:r>
            <a:r>
              <a:rPr lang="en-IN" dirty="0"/>
              <a:t> (&lt;</a:t>
            </a:r>
            <a:r>
              <a:rPr lang="en-IN" dirty="0" err="1"/>
              <a:t>columnName</a:t>
            </a:r>
            <a:r>
              <a:rPr lang="en-IN" dirty="0"/>
              <a:t>&gt; &lt;</a:t>
            </a:r>
            <a:r>
              <a:rPr lang="en-IN" dirty="0" err="1"/>
              <a:t>NewDataType</a:t>
            </a:r>
            <a:r>
              <a:rPr lang="en-IN" dirty="0"/>
              <a:t>&gt;(&lt;</a:t>
            </a:r>
            <a:r>
              <a:rPr lang="en-IN" dirty="0" err="1"/>
              <a:t>newSize</a:t>
            </a:r>
            <a:r>
              <a:rPr lang="en-IN" dirty="0" smtClean="0"/>
              <a:t>&gt;));</a:t>
            </a:r>
          </a:p>
          <a:p>
            <a:r>
              <a:rPr lang="en-IN" b="1" dirty="0"/>
              <a:t>Ex: </a:t>
            </a:r>
            <a:r>
              <a:rPr lang="en-IN" dirty="0"/>
              <a:t>alter table bank </a:t>
            </a:r>
            <a:r>
              <a:rPr lang="en-IN" b="1" dirty="0"/>
              <a:t>modify</a:t>
            </a:r>
            <a:r>
              <a:rPr lang="en-IN" dirty="0"/>
              <a:t> (pin </a:t>
            </a:r>
            <a:r>
              <a:rPr lang="en-IN" dirty="0" err="1"/>
              <a:t>varchar</a:t>
            </a:r>
            <a:r>
              <a:rPr lang="en-IN" dirty="0"/>
              <a:t>(10</a:t>
            </a:r>
            <a:r>
              <a:rPr lang="en-IN" dirty="0" smtClean="0"/>
              <a:t>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2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7" y="270456"/>
            <a:ext cx="97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MySQL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1339403"/>
            <a:ext cx="6697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MySQL is a relational Database Management System.</a:t>
            </a:r>
          </a:p>
          <a:p>
            <a:endParaRPr lang="en-GB" dirty="0"/>
          </a:p>
          <a:p>
            <a:r>
              <a:rPr lang="en-GB" dirty="0" smtClean="0"/>
              <a:t>SQL is used to interact with MySQL Database.</a:t>
            </a:r>
          </a:p>
          <a:p>
            <a:endParaRPr lang="en-GB" dirty="0"/>
          </a:p>
          <a:p>
            <a:r>
              <a:rPr lang="en-GB" dirty="0" smtClean="0"/>
              <a:t>It is the most popular and open source database.</a:t>
            </a:r>
          </a:p>
          <a:p>
            <a:endParaRPr lang="en-GB" dirty="0"/>
          </a:p>
          <a:p>
            <a:r>
              <a:rPr lang="en-GB" dirty="0" smtClean="0"/>
              <a:t>MySQL is written in C and C++.</a:t>
            </a:r>
          </a:p>
        </p:txBody>
      </p:sp>
    </p:spTree>
    <p:extLst>
      <p:ext uri="{BB962C8B-B14F-4D97-AF65-F5344CB8AC3E}">
        <p14:creationId xmlns:p14="http://schemas.microsoft.com/office/powerpoint/2010/main" val="1294019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7" y="824248"/>
            <a:ext cx="9079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Renaming a column:</a:t>
            </a:r>
          </a:p>
          <a:p>
            <a:r>
              <a:rPr lang="en-IN" b="1" dirty="0"/>
              <a:t>Syntax: </a:t>
            </a:r>
            <a:r>
              <a:rPr lang="en-IN" dirty="0"/>
              <a:t>alter table &lt;</a:t>
            </a:r>
            <a:r>
              <a:rPr lang="en-IN" dirty="0" err="1"/>
              <a:t>tableName</a:t>
            </a:r>
            <a:r>
              <a:rPr lang="en-IN" dirty="0"/>
              <a:t>&gt; </a:t>
            </a:r>
            <a:r>
              <a:rPr lang="en-IN" b="1" dirty="0"/>
              <a:t>change</a:t>
            </a:r>
            <a:r>
              <a:rPr lang="en-IN" dirty="0"/>
              <a:t> column &lt;</a:t>
            </a:r>
            <a:r>
              <a:rPr lang="en-IN" dirty="0" err="1"/>
              <a:t>oldColumnName</a:t>
            </a:r>
            <a:r>
              <a:rPr lang="en-IN" dirty="0"/>
              <a:t>&gt; &lt;</a:t>
            </a:r>
            <a:r>
              <a:rPr lang="en-IN" dirty="0" err="1"/>
              <a:t>newColumnName</a:t>
            </a:r>
            <a:r>
              <a:rPr lang="en-IN" dirty="0"/>
              <a:t>&gt; &lt;</a:t>
            </a:r>
            <a:r>
              <a:rPr lang="en-IN" dirty="0" err="1"/>
              <a:t>dataType</a:t>
            </a:r>
            <a:r>
              <a:rPr lang="en-IN" dirty="0" smtClean="0"/>
              <a:t>&gt;(&lt;size&gt;);</a:t>
            </a:r>
            <a:endParaRPr lang="en-IN" dirty="0"/>
          </a:p>
          <a:p>
            <a:r>
              <a:rPr lang="en-IN" b="1" dirty="0"/>
              <a:t>	</a:t>
            </a:r>
            <a:r>
              <a:rPr lang="en-IN" dirty="0"/>
              <a:t>Alter table bank </a:t>
            </a:r>
            <a:r>
              <a:rPr lang="en-IN" b="1" dirty="0"/>
              <a:t>change</a:t>
            </a:r>
            <a:r>
              <a:rPr lang="en-IN" dirty="0"/>
              <a:t> column </a:t>
            </a:r>
            <a:r>
              <a:rPr lang="en-IN" dirty="0" err="1"/>
              <a:t>balnce</a:t>
            </a:r>
            <a:r>
              <a:rPr lang="en-IN" dirty="0"/>
              <a:t> balance </a:t>
            </a:r>
            <a:r>
              <a:rPr lang="en-IN" dirty="0" err="1"/>
              <a:t>int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8" y="1043189"/>
            <a:ext cx="9285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Sorting data in a table:</a:t>
            </a:r>
          </a:p>
          <a:p>
            <a:r>
              <a:rPr lang="en-IN" dirty="0"/>
              <a:t>Syntax:</a:t>
            </a:r>
          </a:p>
          <a:p>
            <a:r>
              <a:rPr lang="en-IN" dirty="0"/>
              <a:t>Select * from &lt;</a:t>
            </a:r>
            <a:r>
              <a:rPr lang="en-IN" dirty="0" err="1"/>
              <a:t>tableName</a:t>
            </a:r>
            <a:r>
              <a:rPr lang="en-IN" dirty="0"/>
              <a:t>&gt; ORDER BY &lt;</a:t>
            </a:r>
            <a:r>
              <a:rPr lang="en-IN" dirty="0" err="1"/>
              <a:t>columnName</a:t>
            </a:r>
            <a:r>
              <a:rPr lang="en-IN" dirty="0"/>
              <a:t>&gt; DESC;</a:t>
            </a:r>
          </a:p>
          <a:p>
            <a:r>
              <a:rPr lang="en-IN" b="1" dirty="0"/>
              <a:t>Ex: </a:t>
            </a:r>
            <a:r>
              <a:rPr lang="en-IN" dirty="0"/>
              <a:t>select * from bank order by name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Note: </a:t>
            </a:r>
            <a:r>
              <a:rPr lang="en-IN" dirty="0"/>
              <a:t>DESC for descending order and ASC for ascending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Selecting min/max value:</a:t>
            </a:r>
          </a:p>
          <a:p>
            <a:r>
              <a:rPr lang="en-IN" b="1" dirty="0"/>
              <a:t>Syntax: </a:t>
            </a:r>
            <a:r>
              <a:rPr lang="en-IN" dirty="0"/>
              <a:t>Select MIN(&lt;</a:t>
            </a:r>
            <a:r>
              <a:rPr lang="en-IN" dirty="0" err="1"/>
              <a:t>columnName</a:t>
            </a:r>
            <a:r>
              <a:rPr lang="en-IN" dirty="0"/>
              <a:t>&gt;) from &lt;</a:t>
            </a:r>
            <a:r>
              <a:rPr lang="en-IN" dirty="0" err="1"/>
              <a:t>tableName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select MIN (balance) from bank;</a:t>
            </a:r>
          </a:p>
          <a:p>
            <a:r>
              <a:rPr lang="en-IN" dirty="0"/>
              <a:t>	Select MAX (balance) from bank;</a:t>
            </a:r>
          </a:p>
        </p:txBody>
      </p:sp>
    </p:spTree>
    <p:extLst>
      <p:ext uri="{BB962C8B-B14F-4D97-AF65-F5344CB8AC3E}">
        <p14:creationId xmlns:p14="http://schemas.microsoft.com/office/powerpoint/2010/main" val="333797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524" y="1429555"/>
            <a:ext cx="9440214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Counting total records:</a:t>
            </a:r>
          </a:p>
          <a:p>
            <a:r>
              <a:rPr lang="en-IN" b="1" dirty="0"/>
              <a:t>Syntax: </a:t>
            </a:r>
            <a:r>
              <a:rPr lang="en-IN" dirty="0"/>
              <a:t>Select count(&lt;</a:t>
            </a:r>
            <a:r>
              <a:rPr lang="en-IN" dirty="0" err="1"/>
              <a:t>coumnName</a:t>
            </a:r>
            <a:r>
              <a:rPr lang="en-IN" dirty="0"/>
              <a:t>&gt;) from &lt;</a:t>
            </a:r>
            <a:r>
              <a:rPr lang="en-IN" dirty="0" err="1"/>
              <a:t>tableName</a:t>
            </a:r>
            <a:r>
              <a:rPr lang="en-IN" dirty="0"/>
              <a:t>&gt;;</a:t>
            </a:r>
          </a:p>
          <a:p>
            <a:r>
              <a:rPr lang="en-IN" b="1" dirty="0"/>
              <a:t>Ex: </a:t>
            </a:r>
            <a:r>
              <a:rPr lang="en-IN" dirty="0"/>
              <a:t>select count(</a:t>
            </a:r>
            <a:r>
              <a:rPr lang="en-IN" dirty="0" err="1"/>
              <a:t>cname</a:t>
            </a:r>
            <a:r>
              <a:rPr lang="en-IN" dirty="0"/>
              <a:t>) from bank;</a:t>
            </a:r>
          </a:p>
          <a:p>
            <a:r>
              <a:rPr lang="en-IN" dirty="0"/>
              <a:t>			Or</a:t>
            </a:r>
          </a:p>
          <a:p>
            <a:r>
              <a:rPr lang="en-IN" dirty="0"/>
              <a:t>Select count (*) from bank;</a:t>
            </a:r>
          </a:p>
          <a:p>
            <a:r>
              <a:rPr lang="en-IN" dirty="0"/>
              <a:t> 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Some </a:t>
            </a:r>
            <a:r>
              <a:rPr lang="en-IN" dirty="0">
                <a:solidFill>
                  <a:srgbClr val="C00000"/>
                </a:solidFill>
              </a:rPr>
              <a:t>others: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Select * from bank limit 0,9;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Select </a:t>
            </a:r>
            <a:r>
              <a:rPr lang="en-IN" dirty="0" err="1"/>
              <a:t>cname</a:t>
            </a:r>
            <a:r>
              <a:rPr lang="en-IN" dirty="0"/>
              <a:t> from bank where </a:t>
            </a:r>
            <a:r>
              <a:rPr lang="en-IN" dirty="0" err="1"/>
              <a:t>cname</a:t>
            </a:r>
            <a:r>
              <a:rPr lang="en-IN" dirty="0"/>
              <a:t> like ‘man% ’ ;</a:t>
            </a:r>
          </a:p>
          <a:p>
            <a:r>
              <a:rPr lang="en-IN" dirty="0"/>
              <a:t>(Here </a:t>
            </a:r>
            <a:r>
              <a:rPr lang="en-IN" dirty="0" err="1"/>
              <a:t>manish</a:t>
            </a:r>
            <a:r>
              <a:rPr lang="en-IN" dirty="0"/>
              <a:t>, </a:t>
            </a:r>
            <a:r>
              <a:rPr lang="en-IN" dirty="0" err="1"/>
              <a:t>manu</a:t>
            </a:r>
            <a:r>
              <a:rPr lang="en-IN" dirty="0"/>
              <a:t> is valid but </a:t>
            </a:r>
            <a:r>
              <a:rPr lang="en-IN" dirty="0" err="1"/>
              <a:t>mohit</a:t>
            </a:r>
            <a:r>
              <a:rPr lang="en-IN" dirty="0"/>
              <a:t> is not considered).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Select * from bank where balance &lt; 1000;</a:t>
            </a:r>
          </a:p>
        </p:txBody>
      </p:sp>
    </p:spTree>
    <p:extLst>
      <p:ext uri="{BB962C8B-B14F-4D97-AF65-F5344CB8AC3E}">
        <p14:creationId xmlns:p14="http://schemas.microsoft.com/office/powerpoint/2010/main" val="256027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618186"/>
            <a:ext cx="75856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Types of SQL Statements 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2890" y="1365161"/>
            <a:ext cx="8409904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DDL- Data Definition Language</a:t>
            </a:r>
          </a:p>
          <a:p>
            <a:r>
              <a:rPr lang="en-IN" dirty="0" smtClean="0"/>
              <a:t>	create, alter, drop truncate, rename</a:t>
            </a:r>
          </a:p>
          <a:p>
            <a:r>
              <a:rPr lang="en-IN" dirty="0" smtClean="0"/>
              <a:t>DML- Data Manipulation Language</a:t>
            </a:r>
          </a:p>
          <a:p>
            <a:r>
              <a:rPr lang="en-IN" dirty="0"/>
              <a:t>	</a:t>
            </a:r>
            <a:r>
              <a:rPr lang="en-IN" dirty="0" smtClean="0"/>
              <a:t>insert, update, delete.</a:t>
            </a:r>
          </a:p>
          <a:p>
            <a:r>
              <a:rPr lang="en-IN" dirty="0" smtClean="0"/>
              <a:t>DQL- Data query Language</a:t>
            </a:r>
          </a:p>
          <a:p>
            <a:r>
              <a:rPr lang="en-IN" dirty="0"/>
              <a:t>	</a:t>
            </a:r>
            <a:r>
              <a:rPr lang="en-IN" dirty="0" smtClean="0"/>
              <a:t>select</a:t>
            </a:r>
          </a:p>
          <a:p>
            <a:r>
              <a:rPr lang="en-IN" dirty="0" smtClean="0"/>
              <a:t>TCL- Transaction Control Language</a:t>
            </a:r>
          </a:p>
          <a:p>
            <a:r>
              <a:rPr lang="en-IN" dirty="0"/>
              <a:t>	</a:t>
            </a:r>
            <a:r>
              <a:rPr lang="en-IN" dirty="0" smtClean="0"/>
              <a:t>Commit, Rollback, SAVEPOINT.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8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78" y="321972"/>
            <a:ext cx="10006885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start and stop MySQL Server.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7279" y="1468192"/>
            <a:ext cx="906672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start MySQL server – </a:t>
            </a:r>
          </a:p>
          <a:p>
            <a:r>
              <a:rPr lang="en-IN" dirty="0" smtClean="0"/>
              <a:t>	&gt;</a:t>
            </a:r>
            <a:r>
              <a:rPr lang="en-IN" dirty="0" err="1" smtClean="0"/>
              <a:t>mysqld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7279" y="2897746"/>
            <a:ext cx="100068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Stop MySQL server –</a:t>
            </a:r>
          </a:p>
          <a:p>
            <a:r>
              <a:rPr lang="en-IN" dirty="0"/>
              <a:t>	</a:t>
            </a:r>
            <a:r>
              <a:rPr lang="en-IN" dirty="0" smtClean="0"/>
              <a:t>&gt;</a:t>
            </a:r>
            <a:r>
              <a:rPr lang="en-IN" dirty="0" err="1" smtClean="0"/>
              <a:t>mysqladmin</a:t>
            </a:r>
            <a:r>
              <a:rPr lang="en-IN" dirty="0" smtClean="0"/>
              <a:t> –u root –p shutdown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014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309093"/>
            <a:ext cx="80106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Useful commands Oracle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68192" y="1558344"/>
            <a:ext cx="8371267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clear the screen - 	&gt;CLEAR SCREEN;</a:t>
            </a:r>
          </a:p>
          <a:p>
            <a:endParaRPr lang="en-IN" dirty="0"/>
          </a:p>
          <a:p>
            <a:r>
              <a:rPr lang="en-IN" dirty="0" smtClean="0"/>
              <a:t>View all users - 		&gt;select * from </a:t>
            </a:r>
            <a:r>
              <a:rPr lang="en-IN" dirty="0" err="1" smtClean="0"/>
              <a:t>all_users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dirty="0" smtClean="0"/>
              <a:t>Show the current DB - 	&gt;select name from </a:t>
            </a:r>
            <a:r>
              <a:rPr lang="en-IN" dirty="0" err="1" smtClean="0"/>
              <a:t>v$database</a:t>
            </a:r>
            <a:r>
              <a:rPr lang="en-I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741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309093"/>
            <a:ext cx="80106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Useful commands Oracle Cont..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00766" y="1262130"/>
            <a:ext cx="900233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Access oracle DB from command prompt –</a:t>
            </a:r>
          </a:p>
          <a:p>
            <a:r>
              <a:rPr lang="en-IN" dirty="0"/>
              <a:t>	</a:t>
            </a:r>
            <a:r>
              <a:rPr lang="en-IN" dirty="0" smtClean="0"/>
              <a:t>-Open command</a:t>
            </a:r>
          </a:p>
          <a:p>
            <a:r>
              <a:rPr lang="en-IN" dirty="0"/>
              <a:t>	</a:t>
            </a:r>
            <a:r>
              <a:rPr lang="en-IN" dirty="0" smtClean="0"/>
              <a:t>&gt;set </a:t>
            </a:r>
            <a:r>
              <a:rPr lang="en-IN" dirty="0" err="1" smtClean="0"/>
              <a:t>oracle_sid</a:t>
            </a:r>
            <a:r>
              <a:rPr lang="en-IN" dirty="0" smtClean="0"/>
              <a:t>=XE</a:t>
            </a:r>
          </a:p>
          <a:p>
            <a:r>
              <a:rPr lang="en-IN" dirty="0"/>
              <a:t>	</a:t>
            </a:r>
            <a:r>
              <a:rPr lang="en-IN" dirty="0" smtClean="0"/>
              <a:t>&gt;</a:t>
            </a:r>
            <a:r>
              <a:rPr lang="en-IN" dirty="0" err="1" smtClean="0"/>
              <a:t>sqlplus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give user name and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634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309093"/>
            <a:ext cx="80106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Useful commands Oracle Cont..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1673" y="1622738"/>
            <a:ext cx="981370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create new user- </a:t>
            </a:r>
          </a:p>
          <a:p>
            <a:endParaRPr lang="en-IN" dirty="0" smtClean="0"/>
          </a:p>
          <a:p>
            <a:r>
              <a:rPr lang="en-IN" dirty="0" err="1" smtClean="0"/>
              <a:t>sql</a:t>
            </a:r>
            <a:r>
              <a:rPr lang="en-IN" dirty="0" smtClean="0"/>
              <a:t>&gt;create user </a:t>
            </a:r>
            <a:r>
              <a:rPr lang="en-IN" dirty="0" err="1" smtClean="0"/>
              <a:t>manish</a:t>
            </a:r>
            <a:r>
              <a:rPr lang="en-IN" dirty="0" smtClean="0"/>
              <a:t> identified by 12345678 account unlock;</a:t>
            </a:r>
          </a:p>
          <a:p>
            <a:endParaRPr lang="en-IN" dirty="0"/>
          </a:p>
          <a:p>
            <a:r>
              <a:rPr lang="en-IN" dirty="0" err="1" smtClean="0"/>
              <a:t>sql</a:t>
            </a:r>
            <a:r>
              <a:rPr lang="en-IN" dirty="0" smtClean="0"/>
              <a:t>&gt;grant </a:t>
            </a:r>
            <a:r>
              <a:rPr lang="en-IN" dirty="0" err="1" smtClean="0"/>
              <a:t>dba</a:t>
            </a:r>
            <a:r>
              <a:rPr lang="en-IN" dirty="0" smtClean="0"/>
              <a:t> to </a:t>
            </a:r>
            <a:r>
              <a:rPr lang="en-IN" dirty="0" err="1" smtClean="0"/>
              <a:t>manish</a:t>
            </a:r>
            <a:r>
              <a:rPr lang="en-IN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1673" y="3451538"/>
            <a:ext cx="949173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import database for new created user-</a:t>
            </a:r>
          </a:p>
          <a:p>
            <a:r>
              <a:rPr lang="en-IN" dirty="0"/>
              <a:t>	</a:t>
            </a:r>
            <a:r>
              <a:rPr lang="en-IN" dirty="0" smtClean="0"/>
              <a:t>-open command</a:t>
            </a:r>
          </a:p>
          <a:p>
            <a:r>
              <a:rPr lang="en-IN" dirty="0"/>
              <a:t>	</a:t>
            </a:r>
            <a:r>
              <a:rPr lang="en-IN" dirty="0" smtClean="0"/>
              <a:t>&gt;imp</a:t>
            </a:r>
            <a:br>
              <a:rPr lang="en-IN" dirty="0" smtClean="0"/>
            </a:br>
            <a:r>
              <a:rPr lang="en-IN" dirty="0" smtClean="0"/>
              <a:t>	-give user name = </a:t>
            </a:r>
            <a:r>
              <a:rPr lang="en-IN" dirty="0" err="1" smtClean="0"/>
              <a:t>manish</a:t>
            </a:r>
            <a:r>
              <a:rPr lang="en-IN" dirty="0" smtClean="0"/>
              <a:t> and password = 12345678</a:t>
            </a:r>
          </a:p>
          <a:p>
            <a:r>
              <a:rPr lang="en-IN" dirty="0"/>
              <a:t>	</a:t>
            </a:r>
            <a:r>
              <a:rPr lang="en-IN" dirty="0" smtClean="0"/>
              <a:t>-Now give the backup file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604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1" y="1429555"/>
            <a:ext cx="909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Access oracle database directly using command-</a:t>
            </a:r>
          </a:p>
          <a:p>
            <a:r>
              <a:rPr lang="en-IN" dirty="0" smtClean="0"/>
              <a:t>Press win key + R (Open Run dialog)</a:t>
            </a:r>
          </a:p>
          <a:p>
            <a:r>
              <a:rPr lang="en-IN" dirty="0" smtClean="0"/>
              <a:t>type the following in the run – </a:t>
            </a:r>
          </a:p>
          <a:p>
            <a:endParaRPr lang="en-IN" dirty="0" smtClean="0"/>
          </a:p>
          <a:p>
            <a:r>
              <a:rPr lang="en-IN" dirty="0" err="1"/>
              <a:t>sqlplus</a:t>
            </a:r>
            <a:r>
              <a:rPr lang="en-IN" dirty="0"/>
              <a:t> system/java</a:t>
            </a:r>
          </a:p>
        </p:txBody>
      </p:sp>
    </p:spTree>
    <p:extLst>
      <p:ext uri="{BB962C8B-B14F-4D97-AF65-F5344CB8AC3E}">
        <p14:creationId xmlns:p14="http://schemas.microsoft.com/office/powerpoint/2010/main" val="21166071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23493"/>
            <a:ext cx="985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clear screen in Oracle database –</a:t>
            </a:r>
          </a:p>
          <a:p>
            <a:endParaRPr lang="en-IN" dirty="0"/>
          </a:p>
          <a:p>
            <a:r>
              <a:rPr lang="en-IN" dirty="0" smtClean="0"/>
              <a:t>&gt;</a:t>
            </a:r>
            <a:r>
              <a:rPr lang="en-IN" dirty="0" err="1" smtClean="0"/>
              <a:t>cle</a:t>
            </a:r>
            <a:r>
              <a:rPr lang="en-IN" dirty="0" smtClean="0"/>
              <a:t> </a:t>
            </a:r>
            <a:r>
              <a:rPr lang="en-IN" smtClean="0"/>
              <a:t>scr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8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218941"/>
            <a:ext cx="911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History of MySQL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39403" y="1390918"/>
            <a:ext cx="810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MySQL is created by a company MySQL AB in 1995 in Sweden.</a:t>
            </a:r>
          </a:p>
          <a:p>
            <a:endParaRPr lang="en-GB" dirty="0"/>
          </a:p>
          <a:p>
            <a:r>
              <a:rPr lang="en-GB" dirty="0" smtClean="0"/>
              <a:t>In 2008 MySQL AB is acquired by Sun </a:t>
            </a:r>
            <a:r>
              <a:rPr lang="en-GB" dirty="0" err="1" smtClean="0"/>
              <a:t>Mircosystems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83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8146" y="2023705"/>
            <a:ext cx="10939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java.lang.reflect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class Test{</a:t>
            </a:r>
          </a:p>
          <a:p>
            <a:r>
              <a:rPr lang="en-IN" dirty="0"/>
              <a:t>	public static void main(String[]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	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kiit</a:t>
            </a:r>
            <a:r>
              <a:rPr lang="en-IN" dirty="0"/>
              <a:t>","</a:t>
            </a:r>
            <a:r>
              <a:rPr lang="en-IN" dirty="0" err="1"/>
              <a:t>root","root</a:t>
            </a:r>
            <a:r>
              <a:rPr lang="en-IN" dirty="0"/>
              <a:t>");</a:t>
            </a:r>
          </a:p>
          <a:p>
            <a:r>
              <a:rPr lang="en-IN" dirty="0"/>
              <a:t>	Class c = </a:t>
            </a:r>
            <a:r>
              <a:rPr lang="en-IN" dirty="0" err="1"/>
              <a:t>con.getClass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("Name of Class : "+</a:t>
            </a:r>
            <a:r>
              <a:rPr lang="en-IN" dirty="0" err="1"/>
              <a:t>c.getName</a:t>
            </a:r>
            <a:r>
              <a:rPr lang="en-IN" dirty="0"/>
              <a:t>());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3971" y="814040"/>
            <a:ext cx="10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Getting name of the  class that implements Connection interface in MySQL.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126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7136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047741"/>
            <a:ext cx="8834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Callable statement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1513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1" y="940159"/>
            <a:ext cx="980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Show procedures and functions in MySQL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22749" y="2047740"/>
            <a:ext cx="394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name from </a:t>
            </a:r>
            <a:r>
              <a:rPr lang="en-IN" dirty="0" err="1" smtClean="0"/>
              <a:t>mysql.proc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select * from </a:t>
            </a:r>
            <a:r>
              <a:rPr lang="en-IN" dirty="0" err="1" smtClean="0"/>
              <a:t>mysql.proc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show procedure status</a:t>
            </a:r>
          </a:p>
          <a:p>
            <a:endParaRPr lang="en-IN" dirty="0"/>
          </a:p>
          <a:p>
            <a:r>
              <a:rPr lang="en-IN" dirty="0" smtClean="0"/>
              <a:t>show function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447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9" y="180304"/>
            <a:ext cx="941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Create a new Procedure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93193" y="1249250"/>
            <a:ext cx="8551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mysql</a:t>
            </a:r>
            <a:r>
              <a:rPr lang="en-IN" sz="2800" dirty="0"/>
              <a:t>&gt; delimiter //</a:t>
            </a:r>
          </a:p>
          <a:p>
            <a:r>
              <a:rPr lang="en-IN" sz="2800" dirty="0" err="1"/>
              <a:t>mysql</a:t>
            </a:r>
            <a:r>
              <a:rPr lang="en-IN" sz="2800" dirty="0"/>
              <a:t>&gt; create procedure </a:t>
            </a:r>
            <a:r>
              <a:rPr lang="en-IN" sz="2800" dirty="0" err="1"/>
              <a:t>getAllRecords</a:t>
            </a:r>
            <a:r>
              <a:rPr lang="en-IN" sz="2800" dirty="0"/>
              <a:t>()</a:t>
            </a:r>
          </a:p>
          <a:p>
            <a:r>
              <a:rPr lang="en-IN" sz="2800" dirty="0"/>
              <a:t>    -&gt; begin</a:t>
            </a:r>
          </a:p>
          <a:p>
            <a:r>
              <a:rPr lang="en-IN" sz="2800" dirty="0"/>
              <a:t>    -&gt; select * from </a:t>
            </a:r>
            <a:r>
              <a:rPr lang="en-IN" sz="2800" dirty="0" err="1"/>
              <a:t>tvshow</a:t>
            </a:r>
            <a:r>
              <a:rPr lang="en-IN" sz="2800" dirty="0"/>
              <a:t>;</a:t>
            </a:r>
          </a:p>
          <a:p>
            <a:r>
              <a:rPr lang="en-IN" sz="2800" dirty="0"/>
              <a:t>    -&gt; end</a:t>
            </a:r>
          </a:p>
          <a:p>
            <a:r>
              <a:rPr lang="en-IN" sz="2800" dirty="0"/>
              <a:t>    -&gt; //</a:t>
            </a:r>
          </a:p>
          <a:p>
            <a:r>
              <a:rPr lang="en-IN" sz="2800" dirty="0"/>
              <a:t>Query OK, 0 rows affected (0.05 sec)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156" y="5460642"/>
            <a:ext cx="1045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Note – </a:t>
            </a:r>
            <a:r>
              <a:rPr lang="en-IN" dirty="0" err="1" smtClean="0">
                <a:solidFill>
                  <a:srgbClr val="FF0000"/>
                </a:solidFill>
              </a:rPr>
              <a:t>getAllRecords</a:t>
            </a:r>
            <a:r>
              <a:rPr lang="en-IN" dirty="0" smtClean="0">
                <a:solidFill>
                  <a:srgbClr val="FF0000"/>
                </a:solidFill>
              </a:rPr>
              <a:t> is invalid. Brackets are mandatory.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12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643944"/>
            <a:ext cx="923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Call procedure from MySQL Command Line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27290" y="1841679"/>
            <a:ext cx="7070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mysql</a:t>
            </a:r>
            <a:r>
              <a:rPr lang="en-IN" sz="2800" dirty="0"/>
              <a:t>&gt; call </a:t>
            </a:r>
            <a:r>
              <a:rPr lang="en-IN" sz="2800" dirty="0" err="1"/>
              <a:t>getAllRecords</a:t>
            </a:r>
            <a:r>
              <a:rPr lang="en-IN" sz="2800" dirty="0" smtClean="0"/>
              <a:t>();</a:t>
            </a:r>
          </a:p>
          <a:p>
            <a:r>
              <a:rPr lang="en-IN" sz="2800" dirty="0" smtClean="0"/>
              <a:t>		OR</a:t>
            </a:r>
          </a:p>
          <a:p>
            <a:r>
              <a:rPr lang="en-IN" sz="2800" dirty="0" err="1"/>
              <a:t>mysql</a:t>
            </a:r>
            <a:r>
              <a:rPr lang="en-IN" sz="2800" dirty="0"/>
              <a:t>&gt; call </a:t>
            </a:r>
            <a:r>
              <a:rPr lang="en-IN" sz="2800" dirty="0" err="1" smtClean="0"/>
              <a:t>getAllRecords</a:t>
            </a:r>
            <a:r>
              <a:rPr lang="en-IN" sz="2800" dirty="0" smtClean="0"/>
              <a:t>;</a:t>
            </a:r>
          </a:p>
          <a:p>
            <a:r>
              <a:rPr lang="en-IN" sz="2800" dirty="0" smtClean="0"/>
              <a:t>		OR</a:t>
            </a:r>
            <a:endParaRPr lang="en-IN" sz="2800" dirty="0"/>
          </a:p>
          <a:p>
            <a:r>
              <a:rPr lang="en-IN" sz="2800" dirty="0" err="1"/>
              <a:t>mysql</a:t>
            </a:r>
            <a:r>
              <a:rPr lang="en-IN" sz="2800" dirty="0"/>
              <a:t>&gt; call </a:t>
            </a:r>
            <a:r>
              <a:rPr lang="en-IN" sz="2800" dirty="0" err="1" smtClean="0"/>
              <a:t>getallrecords</a:t>
            </a:r>
            <a:r>
              <a:rPr lang="en-IN" sz="2800" dirty="0" smtClean="0"/>
              <a:t>;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79561" y="5383370"/>
            <a:ext cx="754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Note - MySQL is case insensitive.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72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7" y="489397"/>
            <a:ext cx="9298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Drop an existing procedure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35617" y="1712890"/>
            <a:ext cx="84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mysql</a:t>
            </a:r>
            <a:r>
              <a:rPr lang="en-IN" dirty="0"/>
              <a:t>&gt; drop </a:t>
            </a:r>
            <a:r>
              <a:rPr lang="en-IN" dirty="0" smtClean="0"/>
              <a:t>procedure </a:t>
            </a:r>
            <a:r>
              <a:rPr lang="en-IN" dirty="0" err="1"/>
              <a:t>getAllRecords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731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70" y="1649697"/>
            <a:ext cx="87318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class Test{</a:t>
            </a:r>
          </a:p>
          <a:p>
            <a:r>
              <a:rPr lang="en-IN" dirty="0"/>
              <a:t>	public static void main(String[]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	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	String 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manish</a:t>
            </a:r>
            <a:r>
              <a:rPr lang="en-IN" dirty="0"/>
              <a:t>";</a:t>
            </a:r>
          </a:p>
          <a:p>
            <a:r>
              <a:rPr lang="en-IN" dirty="0"/>
              <a:t>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,"</a:t>
            </a:r>
            <a:r>
              <a:rPr lang="en-IN" dirty="0" err="1"/>
              <a:t>root","root</a:t>
            </a:r>
            <a:r>
              <a:rPr lang="en-IN" dirty="0"/>
              <a:t>");</a:t>
            </a:r>
          </a:p>
          <a:p>
            <a:r>
              <a:rPr lang="en-IN" dirty="0"/>
              <a:t>	</a:t>
            </a:r>
            <a:r>
              <a:rPr lang="en-IN" dirty="0" err="1"/>
              <a:t>CallableStatement</a:t>
            </a:r>
            <a:r>
              <a:rPr lang="en-IN" dirty="0"/>
              <a:t> </a:t>
            </a:r>
            <a:r>
              <a:rPr lang="en-IN" dirty="0" err="1"/>
              <a:t>cst</a:t>
            </a:r>
            <a:r>
              <a:rPr lang="en-IN" dirty="0"/>
              <a:t> = </a:t>
            </a:r>
            <a:r>
              <a:rPr lang="en-IN" dirty="0" err="1"/>
              <a:t>con.prepareCall</a:t>
            </a:r>
            <a:r>
              <a:rPr lang="en-IN" dirty="0"/>
              <a:t>("{call </a:t>
            </a:r>
            <a:r>
              <a:rPr lang="en-IN" dirty="0" err="1"/>
              <a:t>getAllRecords</a:t>
            </a:r>
            <a:r>
              <a:rPr lang="en-IN" dirty="0"/>
              <a:t>()}");</a:t>
            </a:r>
          </a:p>
          <a:p>
            <a:r>
              <a:rPr lang="en-IN" dirty="0"/>
              <a:t>	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cst.executeQuery</a:t>
            </a:r>
            <a:r>
              <a:rPr lang="en-IN" dirty="0"/>
              <a:t>();</a:t>
            </a:r>
          </a:p>
          <a:p>
            <a:r>
              <a:rPr lang="en-IN" dirty="0"/>
              <a:t>		while(</a:t>
            </a:r>
            <a:r>
              <a:rPr lang="en-IN" dirty="0" err="1"/>
              <a:t>rs.next</a:t>
            </a:r>
            <a:r>
              <a:rPr lang="en-IN" dirty="0"/>
              <a:t>()){</a:t>
            </a:r>
          </a:p>
          <a:p>
            <a:r>
              <a:rPr lang="en-IN" dirty="0"/>
              <a:t>		</a:t>
            </a:r>
            <a:r>
              <a:rPr lang="en-IN" dirty="0" err="1"/>
              <a:t>System.out.printf</a:t>
            </a:r>
            <a:r>
              <a:rPr lang="en-IN" dirty="0"/>
              <a:t>("%d \t %s\n", </a:t>
            </a:r>
            <a:r>
              <a:rPr lang="en-IN" dirty="0" err="1"/>
              <a:t>rs.getInt</a:t>
            </a:r>
            <a:r>
              <a:rPr lang="en-IN" dirty="0"/>
              <a:t>(1), </a:t>
            </a:r>
            <a:r>
              <a:rPr lang="en-IN" dirty="0" err="1"/>
              <a:t>rs.getString</a:t>
            </a:r>
            <a:r>
              <a:rPr lang="en-IN" dirty="0"/>
              <a:t>(2));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039" y="206062"/>
            <a:ext cx="940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Example -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456982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6" y="695459"/>
            <a:ext cx="870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Know the port number </a:t>
            </a:r>
            <a:r>
              <a:rPr lang="en-IN" sz="2800" dirty="0" err="1" smtClean="0"/>
              <a:t>mysql</a:t>
            </a:r>
            <a:r>
              <a:rPr lang="en-IN" sz="2800" dirty="0" smtClean="0"/>
              <a:t> is currently running 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00766" y="1803042"/>
            <a:ext cx="978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 to the location where MySQL is installed.</a:t>
            </a:r>
          </a:p>
          <a:p>
            <a:r>
              <a:rPr lang="en-IN" dirty="0" smtClean="0"/>
              <a:t>open my.ini file.</a:t>
            </a:r>
          </a:p>
          <a:p>
            <a:r>
              <a:rPr lang="en-IN" dirty="0" smtClean="0"/>
              <a:t>find port </a:t>
            </a:r>
            <a:r>
              <a:rPr lang="en-IN" smtClean="0"/>
              <a:t>in that file.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912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8444" y="671691"/>
            <a:ext cx="807934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class </a:t>
            </a:r>
            <a:r>
              <a:rPr lang="en-IN" dirty="0" err="1"/>
              <a:t>DBAdapter</a:t>
            </a:r>
            <a:r>
              <a:rPr lang="en-IN" dirty="0"/>
              <a:t>{</a:t>
            </a:r>
          </a:p>
          <a:p>
            <a:r>
              <a:rPr lang="en-IN" dirty="0"/>
              <a:t>	private static Connection con;</a:t>
            </a:r>
          </a:p>
          <a:p>
            <a:r>
              <a:rPr lang="en-IN" dirty="0"/>
              <a:t>	public static Connection connect() throws Exception{</a:t>
            </a:r>
          </a:p>
          <a:p>
            <a:r>
              <a:rPr lang="en-IN" dirty="0"/>
              <a:t>	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	String 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>
                <a:solidFill>
                  <a:srgbClr val="FF0000"/>
                </a:solidFill>
              </a:rPr>
              <a:t>db4free.net:3306</a:t>
            </a:r>
            <a:r>
              <a:rPr lang="en-IN" dirty="0"/>
              <a:t>/</a:t>
            </a:r>
            <a:r>
              <a:rPr lang="en-IN" dirty="0" err="1"/>
              <a:t>manish_db</a:t>
            </a:r>
            <a:r>
              <a:rPr lang="en-IN" dirty="0"/>
              <a:t>";</a:t>
            </a:r>
          </a:p>
          <a:p>
            <a:r>
              <a:rPr lang="en-IN" dirty="0"/>
              <a:t>	String username = "</a:t>
            </a:r>
            <a:r>
              <a:rPr lang="en-IN" dirty="0" err="1"/>
              <a:t>manish_root</a:t>
            </a:r>
            <a:r>
              <a:rPr lang="en-IN" dirty="0"/>
              <a:t>";</a:t>
            </a:r>
          </a:p>
          <a:p>
            <a:r>
              <a:rPr lang="en-IN" dirty="0"/>
              <a:t>	String password = "</a:t>
            </a:r>
            <a:r>
              <a:rPr lang="en-IN" dirty="0" err="1"/>
              <a:t>manish_root</a:t>
            </a:r>
            <a:r>
              <a:rPr lang="en-IN" dirty="0"/>
              <a:t>";</a:t>
            </a:r>
          </a:p>
          <a:p>
            <a:r>
              <a:rPr lang="en-IN" dirty="0"/>
              <a:t>	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username, password);</a:t>
            </a:r>
          </a:p>
          <a:p>
            <a:r>
              <a:rPr lang="en-IN" dirty="0"/>
              <a:t>	return con;</a:t>
            </a:r>
          </a:p>
          <a:p>
            <a:r>
              <a:rPr lang="en-IN" dirty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DBTest</a:t>
            </a:r>
            <a:r>
              <a:rPr lang="en-IN" dirty="0"/>
              <a:t>{</a:t>
            </a:r>
          </a:p>
          <a:p>
            <a:r>
              <a:rPr lang="en-IN" dirty="0"/>
              <a:t>	public static void main(String[]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	Connection con = </a:t>
            </a:r>
            <a:r>
              <a:rPr lang="en-IN" dirty="0" err="1"/>
              <a:t>DBAdapter.connect</a:t>
            </a:r>
            <a:r>
              <a:rPr lang="en-IN" dirty="0"/>
              <a:t>();</a:t>
            </a:r>
          </a:p>
          <a:p>
            <a:r>
              <a:rPr lang="en-IN" dirty="0"/>
              <a:t>		if(con != null){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("Connection successful");</a:t>
            </a:r>
          </a:p>
          <a:p>
            <a:r>
              <a:rPr lang="en-IN" dirty="0"/>
              <a:t>		}else{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("Some Error Occurs.");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732" y="167425"/>
            <a:ext cx="103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Connection java program to online MySQL database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56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321971"/>
            <a:ext cx="1009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Create a new Database in MySQL RDBMS.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47741" y="1790163"/>
            <a:ext cx="7443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– </a:t>
            </a:r>
          </a:p>
          <a:p>
            <a:r>
              <a:rPr lang="en-GB" dirty="0"/>
              <a:t>	</a:t>
            </a:r>
            <a:r>
              <a:rPr lang="en-GB" dirty="0" smtClean="0"/>
              <a:t>CREATE DATABASE &lt;</a:t>
            </a:r>
            <a:r>
              <a:rPr lang="en-GB" dirty="0" err="1"/>
              <a:t>d</a:t>
            </a:r>
            <a:r>
              <a:rPr lang="en-GB" dirty="0" err="1" smtClean="0"/>
              <a:t>atabase_name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</a:t>
            </a:r>
          </a:p>
          <a:p>
            <a:r>
              <a:rPr lang="en-GB" dirty="0"/>
              <a:t>	</a:t>
            </a:r>
            <a:r>
              <a:rPr lang="en-GB" dirty="0" smtClean="0"/>
              <a:t>CREATE DATABASE </a:t>
            </a:r>
            <a:r>
              <a:rPr lang="en-GB" dirty="0" err="1" smtClean="0"/>
              <a:t>employeedb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 smtClean="0"/>
              <a:t>This SQL query will create a new database named </a:t>
            </a:r>
            <a:r>
              <a:rPr lang="en-GB" dirty="0" err="1"/>
              <a:t>employeedb</a:t>
            </a:r>
            <a:r>
              <a:rPr lang="en-GB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260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6" y="270457"/>
            <a:ext cx="889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List all the databases in MySQL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81459" y="1867437"/>
            <a:ext cx="623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the following query : </a:t>
            </a:r>
          </a:p>
          <a:p>
            <a:endParaRPr lang="en-GB" dirty="0" smtClean="0"/>
          </a:p>
          <a:p>
            <a:r>
              <a:rPr lang="en-GB" dirty="0" smtClean="0"/>
              <a:t>SHOW DATABASES;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14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844</TotalTime>
  <Words>1857</Words>
  <Application>Microsoft Office PowerPoint</Application>
  <PresentationFormat>Widescreen</PresentationFormat>
  <Paragraphs>663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 Singh</dc:creator>
  <cp:lastModifiedBy>Manish-Pc</cp:lastModifiedBy>
  <cp:revision>626</cp:revision>
  <dcterms:created xsi:type="dcterms:W3CDTF">2016-10-22T09:33:25Z</dcterms:created>
  <dcterms:modified xsi:type="dcterms:W3CDTF">2017-01-31T12:11:55Z</dcterms:modified>
</cp:coreProperties>
</file>