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3" r:id="rId4"/>
  </p:sldMasterIdLst>
  <p:notesMasterIdLst>
    <p:notesMasterId r:id="rId19"/>
  </p:notesMasterIdLst>
  <p:handoutMasterIdLst>
    <p:handoutMasterId r:id="rId20"/>
  </p:handoutMasterIdLst>
  <p:sldIdLst>
    <p:sldId id="278" r:id="rId5"/>
    <p:sldId id="279" r:id="rId6"/>
    <p:sldId id="280" r:id="rId7"/>
    <p:sldId id="281" r:id="rId8"/>
    <p:sldId id="284" r:id="rId9"/>
    <p:sldId id="282" r:id="rId10"/>
    <p:sldId id="301" r:id="rId11"/>
    <p:sldId id="300" r:id="rId12"/>
    <p:sldId id="302" r:id="rId13"/>
    <p:sldId id="294" r:id="rId14"/>
    <p:sldId id="285" r:id="rId15"/>
    <p:sldId id="290" r:id="rId16"/>
    <p:sldId id="303"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0" d="100"/>
          <a:sy n="80" d="100"/>
        </p:scale>
        <p:origin x="62" y="17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10/17/2023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918E5C56-915A-6455-A893-4775EEFEDA38}"/>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7DAD8592-0D0D-AF59-7E7C-B6EBA347D62F}"/>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3218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10/17/2023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394485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10/17/2023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0907949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160872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3841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1329614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140190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10/17/2023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5160096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24EF9AE6-D8BF-EC60-78EA-C61939C79983}"/>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02996E1-BF9F-E764-DE26-CE3388ADDD46}"/>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00D7C48-1833-0693-1ED5-1E1F8FD0D58E}"/>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2539247B-A48A-0AC9-3753-2E45B748092D}"/>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8AC9992E-1DD3-2C42-78E5-F858530898CF}"/>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97CA5A57-6D85-E034-2FE7-9287971CE853}"/>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37341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6616997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a:extLst>
              <a:ext uri="{FF2B5EF4-FFF2-40B4-BE49-F238E27FC236}">
                <a16:creationId xmlns:a16="http://schemas.microsoft.com/office/drawing/2014/main" id="{34B7979B-F02C-4E86-5828-769C6951B97D}"/>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9E35233B-D7EA-559A-3AC1-A3D11072A6CE}"/>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a:extLst>
              <a:ext uri="{FF2B5EF4-FFF2-40B4-BE49-F238E27FC236}">
                <a16:creationId xmlns:a16="http://schemas.microsoft.com/office/drawing/2014/main" id="{69098994-64FD-FB64-0974-335820CAD322}"/>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a:extLst>
              <a:ext uri="{FF2B5EF4-FFF2-40B4-BE49-F238E27FC236}">
                <a16:creationId xmlns:a16="http://schemas.microsoft.com/office/drawing/2014/main" id="{1E78BE30-6680-7467-DB8C-C1A0138FE599}"/>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32946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10/17/2023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1D8C36CD-1963-5160-0F22-03C23AEF5905}"/>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1EF910E4-07E1-C042-4722-8A309C8125F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5814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10/17/2023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93F51BEA-0CEC-12A9-6CA3-687DC40A6C9A}"/>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973E69AB-229F-70A6-9D2B-AAC3DC76300F}"/>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8782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4FCB796D-0C81-9643-526B-1DCBD57E6AE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6525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A5216532-ACC3-192B-4D36-CC54C9709904}"/>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5397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10/17/2023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29035607"/>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3664" r:id="rId16"/>
    <p:sldLayoutId id="2147483673" r:id="rId17"/>
    <p:sldLayoutId id="2147483670" r:id="rId18"/>
    <p:sldLayoutId id="2147483671" r:id="rId19"/>
    <p:sldLayoutId id="2147483655" r:id="rId20"/>
    <p:sldLayoutId id="2147483674" r:id="rId21"/>
    <p:sldLayoutId id="2147483654" r:id="rId2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LEAD SCORE CASE </a:t>
            </a:r>
            <a:r>
              <a:rPr lang="en-IN" dirty="0"/>
              <a:t>Study</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normAutofit/>
          </a:bodyPr>
          <a:lstStyle/>
          <a:p>
            <a:pPr algn="l"/>
            <a:r>
              <a:rPr lang="en-US" sz="1400" dirty="0"/>
              <a:t>Group Member Name</a:t>
            </a:r>
          </a:p>
          <a:p>
            <a:pPr marL="800100" lvl="1" indent="-342900" algn="l">
              <a:buFont typeface="+mj-lt"/>
              <a:buAutoNum type="arabicPeriod"/>
            </a:pPr>
            <a:r>
              <a:rPr lang="en-US" sz="1000" dirty="0"/>
              <a:t>Sharath</a:t>
            </a:r>
          </a:p>
          <a:p>
            <a:pPr marL="800100" lvl="1" indent="-342900" algn="l">
              <a:buFont typeface="+mj-lt"/>
              <a:buAutoNum type="arabicPeriod"/>
            </a:pPr>
            <a:r>
              <a:rPr lang="en-US" sz="1000" dirty="0"/>
              <a:t>Shreyas</a:t>
            </a:r>
          </a:p>
          <a:p>
            <a:pPr marL="800100" lvl="1" indent="-342900" algn="l">
              <a:buFont typeface="+mj-lt"/>
              <a:buAutoNum type="arabicPeriod"/>
            </a:pPr>
            <a:r>
              <a:rPr lang="en-US" sz="1000" dirty="0"/>
              <a:t>Shreya Simon</a:t>
            </a:r>
          </a:p>
          <a:p>
            <a:pPr marL="457200" indent="-457200">
              <a:buFont typeface="+mj-lt"/>
              <a:buAutoNum type="arabicPeriod"/>
            </a:pP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373051" y="380999"/>
            <a:ext cx="10671048" cy="917146"/>
          </a:xfrm>
        </p:spPr>
        <p:txBody>
          <a:bodyPr/>
          <a:lstStyle/>
          <a:p>
            <a:r>
              <a:rPr lang="en-IN" sz="4400" dirty="0"/>
              <a:t>RFE METHOD</a:t>
            </a:r>
            <a:endParaRPr lang="en-US" dirty="0"/>
          </a:p>
        </p:txBody>
      </p:sp>
      <p:sp>
        <p:nvSpPr>
          <p:cNvPr id="9" name="TextBox 8">
            <a:extLst>
              <a:ext uri="{FF2B5EF4-FFF2-40B4-BE49-F238E27FC236}">
                <a16:creationId xmlns:a16="http://schemas.microsoft.com/office/drawing/2014/main" id="{82968AE9-C90F-4499-2F3F-A0BAF08A978C}"/>
              </a:ext>
            </a:extLst>
          </p:cNvPr>
          <p:cNvSpPr txBox="1"/>
          <p:nvPr/>
        </p:nvSpPr>
        <p:spPr>
          <a:xfrm>
            <a:off x="6231118" y="1169405"/>
            <a:ext cx="6146778" cy="369332"/>
          </a:xfrm>
          <a:prstGeom prst="rect">
            <a:avLst/>
          </a:prstGeom>
          <a:noFill/>
        </p:spPr>
        <p:txBody>
          <a:bodyPr wrap="square" rtlCol="0">
            <a:spAutoFit/>
          </a:bodyPr>
          <a:lstStyle/>
          <a:p>
            <a:pPr marL="285750" indent="-285750">
              <a:buFont typeface="Arial" panose="020B0604020202020204" pitchFamily="34" charset="0"/>
              <a:buChar char="•"/>
            </a:pPr>
            <a:r>
              <a:rPr lang="en-IN" dirty="0"/>
              <a:t>Columns that have been chosen by the RFE method</a:t>
            </a:r>
          </a:p>
        </p:txBody>
      </p:sp>
      <p:sp>
        <p:nvSpPr>
          <p:cNvPr id="10" name="Rectangle 1">
            <a:extLst>
              <a:ext uri="{FF2B5EF4-FFF2-40B4-BE49-F238E27FC236}">
                <a16:creationId xmlns:a16="http://schemas.microsoft.com/office/drawing/2014/main" id="{C478B2A0-D48A-8C19-E17D-E6EA9D0A1CF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6E8875C2-A5BA-1220-E9F0-9FC4420343BE}"/>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8811B71E-A403-D4BC-7BDE-39C8FE95B700}"/>
              </a:ext>
            </a:extLst>
          </p:cNvPr>
          <p:cNvPicPr>
            <a:picLocks noChangeAspect="1"/>
          </p:cNvPicPr>
          <p:nvPr/>
        </p:nvPicPr>
        <p:blipFill>
          <a:blip r:embed="rId2"/>
          <a:stretch>
            <a:fillRect/>
          </a:stretch>
        </p:blipFill>
        <p:spPr>
          <a:xfrm>
            <a:off x="373051" y="1148907"/>
            <a:ext cx="5858067" cy="2094727"/>
          </a:xfrm>
          <a:prstGeom prst="rect">
            <a:avLst/>
          </a:prstGeom>
        </p:spPr>
      </p:pic>
      <p:pic>
        <p:nvPicPr>
          <p:cNvPr id="15" name="Picture 14">
            <a:extLst>
              <a:ext uri="{FF2B5EF4-FFF2-40B4-BE49-F238E27FC236}">
                <a16:creationId xmlns:a16="http://schemas.microsoft.com/office/drawing/2014/main" id="{FEC3299D-2A29-06EB-B2D0-3A7E85D26DFB}"/>
              </a:ext>
            </a:extLst>
          </p:cNvPr>
          <p:cNvPicPr>
            <a:picLocks noChangeAspect="1"/>
          </p:cNvPicPr>
          <p:nvPr/>
        </p:nvPicPr>
        <p:blipFill>
          <a:blip r:embed="rId3"/>
          <a:stretch>
            <a:fillRect/>
          </a:stretch>
        </p:blipFill>
        <p:spPr>
          <a:xfrm>
            <a:off x="7376104" y="3346514"/>
            <a:ext cx="4442845" cy="3511485"/>
          </a:xfrm>
          <a:prstGeom prst="rect">
            <a:avLst/>
          </a:prstGeom>
        </p:spPr>
      </p:pic>
      <p:sp>
        <p:nvSpPr>
          <p:cNvPr id="16" name="TextBox 15">
            <a:extLst>
              <a:ext uri="{FF2B5EF4-FFF2-40B4-BE49-F238E27FC236}">
                <a16:creationId xmlns:a16="http://schemas.microsoft.com/office/drawing/2014/main" id="{F0F64FE4-7A54-FFA8-A03E-1C5A3E520D89}"/>
              </a:ext>
            </a:extLst>
          </p:cNvPr>
          <p:cNvSpPr txBox="1"/>
          <p:nvPr/>
        </p:nvSpPr>
        <p:spPr>
          <a:xfrm>
            <a:off x="523282" y="3921551"/>
            <a:ext cx="5858067" cy="1200329"/>
          </a:xfrm>
          <a:prstGeom prst="rect">
            <a:avLst/>
          </a:prstGeom>
          <a:noFill/>
        </p:spPr>
        <p:txBody>
          <a:bodyPr wrap="square" rtlCol="0">
            <a:spAutoFit/>
          </a:bodyPr>
          <a:lstStyle/>
          <a:p>
            <a:r>
              <a:rPr lang="en-IN" dirty="0"/>
              <a:t>After running a few iterations and removing the feature variables which have a high p-value and the VIF values, we are down to the Model 5 where we have finalised the model on which we will be training the train and test set.</a:t>
            </a:r>
          </a:p>
        </p:txBody>
      </p:sp>
    </p:spTree>
    <p:extLst>
      <p:ext uri="{BB962C8B-B14F-4D97-AF65-F5344CB8AC3E}">
        <p14:creationId xmlns:p14="http://schemas.microsoft.com/office/powerpoint/2010/main" val="421958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ROC Curve and the measurement of the factors</a:t>
            </a:r>
          </a:p>
        </p:txBody>
      </p:sp>
      <p:sp>
        <p:nvSpPr>
          <p:cNvPr id="5" name="Rectangle 1">
            <a:extLst>
              <a:ext uri="{FF2B5EF4-FFF2-40B4-BE49-F238E27FC236}">
                <a16:creationId xmlns:a16="http://schemas.microsoft.com/office/drawing/2014/main" id="{6B9045AE-3019-A968-6EDB-9C063B43D0D8}"/>
              </a:ext>
            </a:extLst>
          </p:cNvPr>
          <p:cNvSpPr>
            <a:spLocks noChangeArrowheads="1"/>
          </p:cNvSpPr>
          <p:nvPr/>
        </p:nvSpPr>
        <p:spPr bwMode="auto">
          <a:xfrm>
            <a:off x="0" y="90100"/>
            <a:ext cx="92333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3075" name="Picture 3">
            <a:extLst>
              <a:ext uri="{FF2B5EF4-FFF2-40B4-BE49-F238E27FC236}">
                <a16:creationId xmlns:a16="http://schemas.microsoft.com/office/drawing/2014/main" id="{001C7C39-A110-B897-52A1-74348CE50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52" y="2467006"/>
            <a:ext cx="2879071" cy="42909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0182B2-B19E-5686-1914-E83407980CB2}"/>
              </a:ext>
            </a:extLst>
          </p:cNvPr>
          <p:cNvSpPr txBox="1"/>
          <p:nvPr/>
        </p:nvSpPr>
        <p:spPr>
          <a:xfrm>
            <a:off x="3638023" y="6106602"/>
            <a:ext cx="1981200" cy="646331"/>
          </a:xfrm>
          <a:prstGeom prst="rect">
            <a:avLst/>
          </a:prstGeom>
          <a:noFill/>
        </p:spPr>
        <p:txBody>
          <a:bodyPr wrap="square" rtlCol="0">
            <a:spAutoFit/>
          </a:bodyPr>
          <a:lstStyle/>
          <a:p>
            <a:r>
              <a:rPr lang="en-IN" dirty="0"/>
              <a:t>The area under the ROC curve is 0.82</a:t>
            </a:r>
          </a:p>
        </p:txBody>
      </p:sp>
      <p:pic>
        <p:nvPicPr>
          <p:cNvPr id="3077" name="Picture 5">
            <a:extLst>
              <a:ext uri="{FF2B5EF4-FFF2-40B4-BE49-F238E27FC236}">
                <a16:creationId xmlns:a16="http://schemas.microsoft.com/office/drawing/2014/main" id="{D1EA0D04-1F28-FBF1-0AC5-F420937D4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76" y="1900518"/>
            <a:ext cx="5210175"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5D9F28-C39A-2743-7905-A26B9EEE0D50}"/>
              </a:ext>
            </a:extLst>
          </p:cNvPr>
          <p:cNvSpPr txBox="1"/>
          <p:nvPr/>
        </p:nvSpPr>
        <p:spPr>
          <a:xfrm>
            <a:off x="6759546" y="6131659"/>
            <a:ext cx="4545105" cy="646331"/>
          </a:xfrm>
          <a:prstGeom prst="rect">
            <a:avLst/>
          </a:prstGeom>
          <a:noFill/>
        </p:spPr>
        <p:txBody>
          <a:bodyPr wrap="square" rtlCol="0">
            <a:spAutoFit/>
          </a:bodyPr>
          <a:lstStyle/>
          <a:p>
            <a:r>
              <a:rPr lang="en-IN" dirty="0"/>
              <a:t>The optimal cut-off value for the three graphs is 0.48</a:t>
            </a:r>
          </a:p>
        </p:txBody>
      </p:sp>
    </p:spTree>
    <p:extLst>
      <p:ext uri="{BB962C8B-B14F-4D97-AF65-F5344CB8AC3E}">
        <p14:creationId xmlns:p14="http://schemas.microsoft.com/office/powerpoint/2010/main" val="201193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b="1" dirty="0"/>
              <a:t>Conversion Probability</a:t>
            </a:r>
          </a:p>
        </p:txBody>
      </p:sp>
      <p:pic>
        <p:nvPicPr>
          <p:cNvPr id="5" name="Picture 4">
            <a:extLst>
              <a:ext uri="{FF2B5EF4-FFF2-40B4-BE49-F238E27FC236}">
                <a16:creationId xmlns:a16="http://schemas.microsoft.com/office/drawing/2014/main" id="{51CC0835-3F8D-27E9-DCF2-B8FAF287CC7B}"/>
              </a:ext>
            </a:extLst>
          </p:cNvPr>
          <p:cNvPicPr>
            <a:picLocks noChangeAspect="1"/>
          </p:cNvPicPr>
          <p:nvPr/>
        </p:nvPicPr>
        <p:blipFill>
          <a:blip r:embed="rId2"/>
          <a:stretch>
            <a:fillRect/>
          </a:stretch>
        </p:blipFill>
        <p:spPr>
          <a:xfrm>
            <a:off x="3749345" y="1944395"/>
            <a:ext cx="4466157" cy="1578734"/>
          </a:xfrm>
          <a:prstGeom prst="rect">
            <a:avLst/>
          </a:prstGeom>
        </p:spPr>
      </p:pic>
      <p:pic>
        <p:nvPicPr>
          <p:cNvPr id="7" name="Picture 6">
            <a:extLst>
              <a:ext uri="{FF2B5EF4-FFF2-40B4-BE49-F238E27FC236}">
                <a16:creationId xmlns:a16="http://schemas.microsoft.com/office/drawing/2014/main" id="{F03C950B-75BD-3BE0-BA06-5D6A151B2BE0}"/>
              </a:ext>
            </a:extLst>
          </p:cNvPr>
          <p:cNvPicPr>
            <a:picLocks noChangeAspect="1"/>
          </p:cNvPicPr>
          <p:nvPr/>
        </p:nvPicPr>
        <p:blipFill>
          <a:blip r:embed="rId3"/>
          <a:stretch>
            <a:fillRect/>
          </a:stretch>
        </p:blipFill>
        <p:spPr>
          <a:xfrm>
            <a:off x="8471647" y="2108931"/>
            <a:ext cx="3101788" cy="948034"/>
          </a:xfrm>
          <a:prstGeom prst="rect">
            <a:avLst/>
          </a:prstGeom>
        </p:spPr>
      </p:pic>
      <p:sp>
        <p:nvSpPr>
          <p:cNvPr id="8" name="TextBox 7">
            <a:extLst>
              <a:ext uri="{FF2B5EF4-FFF2-40B4-BE49-F238E27FC236}">
                <a16:creationId xmlns:a16="http://schemas.microsoft.com/office/drawing/2014/main" id="{CCF2268E-D5BC-E14B-DAC7-6375D1B1EE7A}"/>
              </a:ext>
            </a:extLst>
          </p:cNvPr>
          <p:cNvSpPr txBox="1"/>
          <p:nvPr/>
        </p:nvSpPr>
        <p:spPr>
          <a:xfrm>
            <a:off x="3749345" y="4240306"/>
            <a:ext cx="6766255" cy="1200329"/>
          </a:xfrm>
          <a:prstGeom prst="rect">
            <a:avLst/>
          </a:prstGeom>
          <a:noFill/>
        </p:spPr>
        <p:txBody>
          <a:bodyPr wrap="square" rtlCol="0">
            <a:spAutoFit/>
          </a:bodyPr>
          <a:lstStyle/>
          <a:p>
            <a:r>
              <a:rPr lang="en-IN" dirty="0"/>
              <a:t>The data has been converted and the lead IDs have been assigned and further after predicting the score and calculating the conversion probability, we are able to assign the Lead Score for each of the Lead IDs</a:t>
            </a:r>
          </a:p>
        </p:txBody>
      </p:sp>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rgbClr val="FFEDB3"/>
            </a:gs>
            <a:gs pos="5000">
              <a:schemeClr val="accent4">
                <a:lumMod val="5000"/>
                <a:lumOff val="95000"/>
              </a:schemeClr>
            </a:gs>
            <a:gs pos="43000">
              <a:schemeClr val="accent4">
                <a:lumMod val="45000"/>
                <a:lumOff val="55000"/>
              </a:schemeClr>
            </a:gs>
            <a:gs pos="72000">
              <a:srgbClr val="FDFBF6"/>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B1D9-2783-F189-D39A-F7F4C5AEBD15}"/>
              </a:ext>
            </a:extLst>
          </p:cNvPr>
          <p:cNvSpPr>
            <a:spLocks noGrp="1"/>
          </p:cNvSpPr>
          <p:nvPr>
            <p:ph type="title"/>
          </p:nvPr>
        </p:nvSpPr>
        <p:spPr>
          <a:xfrm>
            <a:off x="-66675" y="-246505"/>
            <a:ext cx="10515600" cy="1325563"/>
          </a:xfrm>
        </p:spPr>
        <p:txBody>
          <a:bodyPr/>
          <a:lstStyle/>
          <a:p>
            <a:r>
              <a:rPr lang="en-IN" dirty="0"/>
              <a:t>Predictions on the Test Set</a:t>
            </a:r>
          </a:p>
        </p:txBody>
      </p:sp>
      <p:pic>
        <p:nvPicPr>
          <p:cNvPr id="4098" name="Picture 2">
            <a:extLst>
              <a:ext uri="{FF2B5EF4-FFF2-40B4-BE49-F238E27FC236}">
                <a16:creationId xmlns:a16="http://schemas.microsoft.com/office/drawing/2014/main" id="{6EC957B2-914C-E0A4-5BA5-48A0AE3EFB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 y="847500"/>
            <a:ext cx="4291589" cy="32402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00D135A-BCC2-B123-B0EA-CEC81E5D94F7}"/>
              </a:ext>
            </a:extLst>
          </p:cNvPr>
          <p:cNvPicPr>
            <a:picLocks noChangeAspect="1"/>
          </p:cNvPicPr>
          <p:nvPr/>
        </p:nvPicPr>
        <p:blipFill>
          <a:blip r:embed="rId3"/>
          <a:stretch>
            <a:fillRect/>
          </a:stretch>
        </p:blipFill>
        <p:spPr>
          <a:xfrm>
            <a:off x="7217964" y="2230409"/>
            <a:ext cx="3088085" cy="920991"/>
          </a:xfrm>
          <a:prstGeom prst="rect">
            <a:avLst/>
          </a:prstGeom>
        </p:spPr>
      </p:pic>
      <p:pic>
        <p:nvPicPr>
          <p:cNvPr id="10" name="Picture 9">
            <a:extLst>
              <a:ext uri="{FF2B5EF4-FFF2-40B4-BE49-F238E27FC236}">
                <a16:creationId xmlns:a16="http://schemas.microsoft.com/office/drawing/2014/main" id="{C5F80078-D8FE-6EF6-98CF-0AAFD3976928}"/>
              </a:ext>
            </a:extLst>
          </p:cNvPr>
          <p:cNvPicPr>
            <a:picLocks noChangeAspect="1"/>
          </p:cNvPicPr>
          <p:nvPr/>
        </p:nvPicPr>
        <p:blipFill>
          <a:blip r:embed="rId4"/>
          <a:stretch>
            <a:fillRect/>
          </a:stretch>
        </p:blipFill>
        <p:spPr>
          <a:xfrm>
            <a:off x="7217964" y="3603608"/>
            <a:ext cx="3088085" cy="718159"/>
          </a:xfrm>
          <a:prstGeom prst="rect">
            <a:avLst/>
          </a:prstGeom>
        </p:spPr>
      </p:pic>
      <p:sp>
        <p:nvSpPr>
          <p:cNvPr id="11" name="TextBox 10">
            <a:extLst>
              <a:ext uri="{FF2B5EF4-FFF2-40B4-BE49-F238E27FC236}">
                <a16:creationId xmlns:a16="http://schemas.microsoft.com/office/drawing/2014/main" id="{36FE1BE5-91AD-9314-C346-EAD2D0ADDDC0}"/>
              </a:ext>
            </a:extLst>
          </p:cNvPr>
          <p:cNvSpPr txBox="1"/>
          <p:nvPr/>
        </p:nvSpPr>
        <p:spPr>
          <a:xfrm>
            <a:off x="10515600" y="2371725"/>
            <a:ext cx="1362075" cy="369332"/>
          </a:xfrm>
          <a:prstGeom prst="rect">
            <a:avLst/>
          </a:prstGeom>
          <a:noFill/>
        </p:spPr>
        <p:txBody>
          <a:bodyPr wrap="square" rtlCol="0">
            <a:spAutoFit/>
          </a:bodyPr>
          <a:lstStyle/>
          <a:p>
            <a:r>
              <a:rPr lang="en-IN" b="1" dirty="0"/>
              <a:t>Precision</a:t>
            </a:r>
          </a:p>
        </p:txBody>
      </p:sp>
      <p:sp>
        <p:nvSpPr>
          <p:cNvPr id="12" name="TextBox 11">
            <a:extLst>
              <a:ext uri="{FF2B5EF4-FFF2-40B4-BE49-F238E27FC236}">
                <a16:creationId xmlns:a16="http://schemas.microsoft.com/office/drawing/2014/main" id="{47995AD2-D10A-CAAC-55A4-9B433CD3FDD4}"/>
              </a:ext>
            </a:extLst>
          </p:cNvPr>
          <p:cNvSpPr txBox="1"/>
          <p:nvPr/>
        </p:nvSpPr>
        <p:spPr>
          <a:xfrm>
            <a:off x="10515600" y="3725271"/>
            <a:ext cx="1362075" cy="369332"/>
          </a:xfrm>
          <a:prstGeom prst="rect">
            <a:avLst/>
          </a:prstGeom>
          <a:noFill/>
        </p:spPr>
        <p:txBody>
          <a:bodyPr wrap="square" rtlCol="0">
            <a:spAutoFit/>
          </a:bodyPr>
          <a:lstStyle/>
          <a:p>
            <a:r>
              <a:rPr lang="en-IN" b="1" dirty="0"/>
              <a:t>Recall</a:t>
            </a:r>
          </a:p>
        </p:txBody>
      </p:sp>
      <p:sp>
        <p:nvSpPr>
          <p:cNvPr id="13" name="TextBox 12">
            <a:extLst>
              <a:ext uri="{FF2B5EF4-FFF2-40B4-BE49-F238E27FC236}">
                <a16:creationId xmlns:a16="http://schemas.microsoft.com/office/drawing/2014/main" id="{2B81FC7F-943B-820A-2095-9DC81D19C425}"/>
              </a:ext>
            </a:extLst>
          </p:cNvPr>
          <p:cNvSpPr txBox="1"/>
          <p:nvPr/>
        </p:nvSpPr>
        <p:spPr>
          <a:xfrm>
            <a:off x="6334125" y="5657671"/>
            <a:ext cx="5857875" cy="1200329"/>
          </a:xfrm>
          <a:prstGeom prst="rect">
            <a:avLst/>
          </a:prstGeom>
          <a:noFill/>
        </p:spPr>
        <p:txBody>
          <a:bodyPr wrap="square" rtlCol="0">
            <a:spAutoFit/>
          </a:bodyPr>
          <a:lstStyle/>
          <a:p>
            <a:r>
              <a:rPr lang="en-IN" dirty="0"/>
              <a:t>After predicting it on the test set , we have an accuracy of 76% coupled with a precision of 76% and a recall value of 73%.</a:t>
            </a:r>
          </a:p>
          <a:p>
            <a:r>
              <a:rPr lang="en-IN" dirty="0"/>
              <a:t>	</a:t>
            </a:r>
          </a:p>
        </p:txBody>
      </p:sp>
      <p:pic>
        <p:nvPicPr>
          <p:cNvPr id="15" name="Picture 14">
            <a:extLst>
              <a:ext uri="{FF2B5EF4-FFF2-40B4-BE49-F238E27FC236}">
                <a16:creationId xmlns:a16="http://schemas.microsoft.com/office/drawing/2014/main" id="{00C94306-F532-8968-107F-9D139A5FCFCB}"/>
              </a:ext>
            </a:extLst>
          </p:cNvPr>
          <p:cNvPicPr>
            <a:picLocks noChangeAspect="1"/>
          </p:cNvPicPr>
          <p:nvPr/>
        </p:nvPicPr>
        <p:blipFill>
          <a:blip r:embed="rId5"/>
          <a:stretch>
            <a:fillRect/>
          </a:stretch>
        </p:blipFill>
        <p:spPr>
          <a:xfrm>
            <a:off x="419100" y="4390366"/>
            <a:ext cx="4291589" cy="2034716"/>
          </a:xfrm>
          <a:prstGeom prst="rect">
            <a:avLst/>
          </a:prstGeom>
        </p:spPr>
      </p:pic>
      <p:sp>
        <p:nvSpPr>
          <p:cNvPr id="16" name="TextBox 15">
            <a:extLst>
              <a:ext uri="{FF2B5EF4-FFF2-40B4-BE49-F238E27FC236}">
                <a16:creationId xmlns:a16="http://schemas.microsoft.com/office/drawing/2014/main" id="{44CE01E4-E5F2-A868-CD82-4700DE78D6B4}"/>
              </a:ext>
            </a:extLst>
          </p:cNvPr>
          <p:cNvSpPr txBox="1"/>
          <p:nvPr/>
        </p:nvSpPr>
        <p:spPr>
          <a:xfrm>
            <a:off x="419100" y="6415556"/>
            <a:ext cx="4543425" cy="369332"/>
          </a:xfrm>
          <a:prstGeom prst="rect">
            <a:avLst/>
          </a:prstGeom>
          <a:noFill/>
        </p:spPr>
        <p:txBody>
          <a:bodyPr wrap="square" rtlCol="0">
            <a:spAutoFit/>
          </a:bodyPr>
          <a:lstStyle/>
          <a:p>
            <a:r>
              <a:rPr lang="en-IN" dirty="0"/>
              <a:t>Conversion Probability Table on the Test Set</a:t>
            </a:r>
          </a:p>
        </p:txBody>
      </p:sp>
    </p:spTree>
    <p:extLst>
      <p:ext uri="{BB962C8B-B14F-4D97-AF65-F5344CB8AC3E}">
        <p14:creationId xmlns:p14="http://schemas.microsoft.com/office/powerpoint/2010/main" val="255381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normAutofit fontScale="70000" lnSpcReduction="20000"/>
          </a:bodyPr>
          <a:lstStyle/>
          <a:p>
            <a:pPr marL="342900" indent="-342900">
              <a:buFont typeface="Wingdings" panose="05000000000000000000" pitchFamily="2" charset="2"/>
              <a:buChar char="Ø"/>
            </a:pPr>
            <a:r>
              <a:rPr lang="en-IN" dirty="0"/>
              <a:t>Problem Statement</a:t>
            </a:r>
            <a:r>
              <a:rPr lang="en-US" dirty="0"/>
              <a:t>​</a:t>
            </a:r>
          </a:p>
          <a:p>
            <a:pPr marL="342900" indent="-342900">
              <a:buFont typeface="Wingdings" panose="05000000000000000000" pitchFamily="2" charset="2"/>
              <a:buChar char="Ø"/>
            </a:pPr>
            <a:r>
              <a:rPr lang="en-IN" dirty="0"/>
              <a:t>Business Objective</a:t>
            </a:r>
          </a:p>
          <a:p>
            <a:pPr marL="342900" indent="-342900">
              <a:buFont typeface="Wingdings" panose="05000000000000000000" pitchFamily="2" charset="2"/>
              <a:buChar char="Ø"/>
            </a:pPr>
            <a:r>
              <a:rPr lang="en-US" dirty="0"/>
              <a:t>​</a:t>
            </a:r>
            <a:r>
              <a:rPr lang="en-IN" sz="2200" dirty="0"/>
              <a:t>Solution Methodology</a:t>
            </a:r>
          </a:p>
          <a:p>
            <a:pPr marL="342900" indent="-342900">
              <a:buFont typeface="Wingdings" panose="05000000000000000000" pitchFamily="2" charset="2"/>
              <a:buChar char="Ø"/>
            </a:pPr>
            <a:r>
              <a:rPr lang="en-IN" sz="2300" dirty="0"/>
              <a:t>Data Manipulation</a:t>
            </a:r>
            <a:endParaRPr lang="en-US" sz="2300" dirty="0"/>
          </a:p>
          <a:p>
            <a:pPr marL="342900" indent="-342900">
              <a:buFont typeface="Wingdings" panose="05000000000000000000" pitchFamily="2" charset="2"/>
              <a:buChar char="Ø"/>
            </a:pPr>
            <a:r>
              <a:rPr lang="en-US" sz="2300" dirty="0"/>
              <a:t>​</a:t>
            </a:r>
            <a:r>
              <a:rPr lang="en-IN" sz="2300" dirty="0"/>
              <a:t>EDA</a:t>
            </a:r>
          </a:p>
          <a:p>
            <a:pPr marL="342900" indent="-342900">
              <a:buFont typeface="Wingdings" panose="05000000000000000000" pitchFamily="2" charset="2"/>
              <a:buChar char="Ø"/>
            </a:pPr>
            <a:r>
              <a:rPr lang="en-IN" sz="2300" dirty="0"/>
              <a:t>Categorical Variable Relation</a:t>
            </a:r>
          </a:p>
          <a:p>
            <a:pPr marL="342900" indent="-342900">
              <a:buFont typeface="Wingdings" panose="05000000000000000000" pitchFamily="2" charset="2"/>
              <a:buChar char="Ø"/>
            </a:pPr>
            <a:r>
              <a:rPr lang="en-IN" sz="2300" dirty="0"/>
              <a:t>Data Conversion</a:t>
            </a:r>
          </a:p>
          <a:p>
            <a:pPr marL="342900" indent="-342900">
              <a:buFont typeface="Wingdings" panose="05000000000000000000" pitchFamily="2" charset="2"/>
              <a:buChar char="Ø"/>
            </a:pPr>
            <a:r>
              <a:rPr lang="en-IN" sz="2300" dirty="0"/>
              <a:t>Model Building</a:t>
            </a:r>
          </a:p>
          <a:p>
            <a:pPr marL="342900" indent="-342900" algn="l">
              <a:buFont typeface="Wingdings" panose="05000000000000000000" pitchFamily="2" charset="2"/>
              <a:buChar char="Ø"/>
            </a:pPr>
            <a:r>
              <a:rPr lang="en-IN" sz="2300" dirty="0"/>
              <a:t>ROC Curve</a:t>
            </a:r>
            <a:r>
              <a:rPr lang="en-US" sz="2300"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IN" sz="3600" dirty="0"/>
              <a:t>Problem Statement</a:t>
            </a:r>
            <a:r>
              <a:rPr lang="en-US" sz="3600" dirty="0"/>
              <a: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X Education sells online courses to industry professionals. On any given day, many professionals who are interested in the courses land on their website and browse for courses. To make this process more efficient, the company wishes to identify the most potential leads, also known as „Hot Leads‟.</a:t>
            </a:r>
          </a:p>
          <a:p>
            <a:pPr marL="285750" indent="-285750">
              <a:buFont typeface="Arial" panose="020B0604020202020204" pitchFamily="34" charset="0"/>
              <a:buChar char="•"/>
            </a:pPr>
            <a:r>
              <a:rPr lang="en-US" dirty="0"/>
              <a:t>If they successfully identify this set of leads, the lead conversion rate should go up as the sales team will now be focusing more on communicating with potential leads rather than making calls to everyone. </a:t>
            </a:r>
          </a:p>
          <a:p>
            <a:pPr marL="285750" indent="-285750">
              <a:buFont typeface="Arial" panose="020B0604020202020204" pitchFamily="34" charset="0"/>
              <a:buChar char="•"/>
            </a:pPr>
            <a:r>
              <a:rPr lang="en-US" dirty="0"/>
              <a:t>The CEO, in particular, has given a ballpark of the target lead conversion rate to be around 80%.</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IN" dirty="0"/>
              <a:t>Business Objective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975234" y="4562898"/>
            <a:ext cx="5321166" cy="1963029"/>
          </a:xfrm>
        </p:spPr>
        <p:txBody>
          <a:bodyPr/>
          <a:lstStyle/>
          <a:p>
            <a:pPr marL="285750" indent="-285750" algn="l">
              <a:buFont typeface="Arial" panose="020B0604020202020204" pitchFamily="34" charset="0"/>
              <a:buChar char="•"/>
            </a:pPr>
            <a:r>
              <a:rPr lang="en-US" sz="1600" dirty="0"/>
              <a:t>X Education wants to know the most promising leads.</a:t>
            </a:r>
          </a:p>
          <a:p>
            <a:pPr marL="285750" indent="-285750" algn="l">
              <a:buFont typeface="Arial" panose="020B0604020202020204" pitchFamily="34" charset="0"/>
              <a:buChar char="•"/>
            </a:pPr>
            <a:r>
              <a:rPr lang="en-US" sz="1600" dirty="0"/>
              <a:t> For that, they want to build a Model which identifies the hot leads.</a:t>
            </a:r>
          </a:p>
          <a:p>
            <a:pPr marL="285750" indent="-285750" algn="l">
              <a:buFont typeface="Arial" panose="020B0604020202020204" pitchFamily="34" charset="0"/>
              <a:buChar char="•"/>
            </a:pPr>
            <a:r>
              <a:rPr lang="en-US" sz="1600" dirty="0"/>
              <a:t>Deployment of the model for the future use. Education</a:t>
            </a:r>
          </a:p>
        </p:txBody>
      </p:sp>
      <p:pic>
        <p:nvPicPr>
          <p:cNvPr id="5" name="Picture 4">
            <a:extLst>
              <a:ext uri="{FF2B5EF4-FFF2-40B4-BE49-F238E27FC236}">
                <a16:creationId xmlns:a16="http://schemas.microsoft.com/office/drawing/2014/main" id="{B6012CD0-A809-09C0-E16C-094C0F06D1CB}"/>
              </a:ext>
            </a:extLst>
          </p:cNvPr>
          <p:cNvPicPr>
            <a:picLocks noChangeAspect="1"/>
          </p:cNvPicPr>
          <p:nvPr/>
        </p:nvPicPr>
        <p:blipFill>
          <a:blip r:embed="rId2"/>
          <a:stretch>
            <a:fillRect/>
          </a:stretch>
        </p:blipFill>
        <p:spPr>
          <a:xfrm>
            <a:off x="9223482" y="3268210"/>
            <a:ext cx="2311519" cy="3257717"/>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sz="4400" dirty="0"/>
              <a:t>Solution Methodology</a:t>
            </a:r>
            <a:endParaRPr lang="en-US" dirty="0"/>
          </a:p>
        </p:txBody>
      </p:sp>
      <p:sp>
        <p:nvSpPr>
          <p:cNvPr id="4" name="Content Placeholder 3">
            <a:extLst>
              <a:ext uri="{FF2B5EF4-FFF2-40B4-BE49-F238E27FC236}">
                <a16:creationId xmlns:a16="http://schemas.microsoft.com/office/drawing/2014/main" id="{58A49DFE-FBA3-79E9-4962-0374B02890F5}"/>
              </a:ext>
            </a:extLst>
          </p:cNvPr>
          <p:cNvSpPr>
            <a:spLocks noGrp="1"/>
          </p:cNvSpPr>
          <p:nvPr>
            <p:ph sz="half" idx="1"/>
          </p:nvPr>
        </p:nvSpPr>
        <p:spPr>
          <a:xfrm>
            <a:off x="755904" y="2093577"/>
            <a:ext cx="10680192" cy="4032903"/>
          </a:xfrm>
        </p:spPr>
        <p:txBody>
          <a:bodyPr>
            <a:normAutofit/>
          </a:bodyPr>
          <a:lstStyle/>
          <a:p>
            <a:r>
              <a:rPr lang="en-US" u="sng" dirty="0"/>
              <a:t>Data cleaning and data manipulation</a:t>
            </a:r>
          </a:p>
          <a:p>
            <a:pPr marL="1138428" lvl="2" indent="-342900">
              <a:buFont typeface="+mj-lt"/>
              <a:buAutoNum type="arabicPeriod"/>
            </a:pPr>
            <a:r>
              <a:rPr lang="en-US" dirty="0"/>
              <a:t>Check/handle all duplicate data.</a:t>
            </a:r>
          </a:p>
          <a:p>
            <a:pPr marL="1138428" lvl="2" indent="-342900">
              <a:buFont typeface="+mj-lt"/>
              <a:buAutoNum type="arabicPeriod"/>
            </a:pPr>
            <a:r>
              <a:rPr lang="en-US" dirty="0"/>
              <a:t>Check/handle NA values and missing values.</a:t>
            </a:r>
          </a:p>
          <a:p>
            <a:pPr marL="1138428" lvl="2" indent="-342900">
              <a:buFont typeface="+mj-lt"/>
              <a:buAutoNum type="arabicPeriod"/>
            </a:pPr>
            <a:r>
              <a:rPr lang="en-US" dirty="0"/>
              <a:t>Drop columns, if they contain a large amount of missing values and are not useful for the analysis.</a:t>
            </a:r>
          </a:p>
          <a:p>
            <a:pPr marL="1138428" lvl="2" indent="-342900">
              <a:buFont typeface="+mj-lt"/>
              <a:buAutoNum type="arabicPeriod"/>
            </a:pPr>
            <a:r>
              <a:rPr lang="en-US" dirty="0"/>
              <a:t>Check and handle outliers in data.</a:t>
            </a:r>
          </a:p>
          <a:p>
            <a:r>
              <a:rPr lang="en-US" sz="1800" u="sng" dirty="0"/>
              <a:t>EDA</a:t>
            </a:r>
          </a:p>
          <a:p>
            <a:pPr lvl="2">
              <a:buFont typeface="+mj-lt"/>
              <a:buAutoNum type="arabicPeriod"/>
            </a:pPr>
            <a:r>
              <a:rPr lang="en-US" dirty="0"/>
              <a:t>Univariate data analysis</a:t>
            </a:r>
          </a:p>
          <a:p>
            <a:pPr lvl="2">
              <a:buFont typeface="+mj-lt"/>
              <a:buAutoNum type="arabicPeriod"/>
            </a:pPr>
            <a:r>
              <a:rPr lang="en-US" dirty="0"/>
              <a:t>Bivariate data analysis</a:t>
            </a:r>
          </a:p>
          <a:p>
            <a:pPr lvl="2">
              <a:buFont typeface="+mj-lt"/>
              <a:buAutoNum type="arabicPeriod"/>
            </a:pPr>
            <a:r>
              <a:rPr lang="en-US" dirty="0"/>
              <a:t>Feature Scaling and dummy Variables and encoding of the data.</a:t>
            </a:r>
          </a:p>
          <a:p>
            <a:pPr lvl="2">
              <a:buFont typeface="+mj-lt"/>
              <a:buAutoNum type="arabicPeriod"/>
            </a:pPr>
            <a:r>
              <a:rPr lang="en-US" dirty="0"/>
              <a:t>Classification technique: logistic regression is used for the model making and prediction.</a:t>
            </a:r>
          </a:p>
          <a:p>
            <a:pPr lvl="2">
              <a:buFont typeface="+mj-lt"/>
              <a:buAutoNum type="arabicPeriod"/>
            </a:pPr>
            <a:r>
              <a:rPr lang="en-US" dirty="0"/>
              <a:t>Validation of the model.</a:t>
            </a:r>
          </a:p>
          <a:p>
            <a:pPr lvl="2">
              <a:buFont typeface="+mj-lt"/>
              <a:buAutoNum type="arabicPeriod"/>
            </a:pPr>
            <a:r>
              <a:rPr lang="en-US" dirty="0"/>
              <a:t>Model presentation.</a:t>
            </a:r>
          </a:p>
          <a:p>
            <a:pPr lvl="2">
              <a:buFont typeface="+mj-lt"/>
              <a:buAutoNum type="arabicPeriod"/>
            </a:pPr>
            <a:r>
              <a:rPr lang="en-US" dirty="0"/>
              <a:t>Conclusions and recommendations.</a:t>
            </a:r>
          </a:p>
          <a:p>
            <a:endParaRPr lang="en-US" dirty="0"/>
          </a:p>
          <a:p>
            <a:pPr marL="1138428" lvl="2" indent="-342900">
              <a:buFont typeface="+mj-lt"/>
              <a:buAutoNum type="arabicPeriod"/>
            </a:pPr>
            <a:endParaRPr lang="en-US" dirty="0"/>
          </a:p>
          <a:p>
            <a:pPr marL="1138428" lvl="2" indent="-342900">
              <a:buFont typeface="+mj-lt"/>
              <a:buAutoNum type="arabicPeriod"/>
            </a:pPr>
            <a:endParaRPr lang="en-US"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1" y="1344404"/>
            <a:ext cx="6984906" cy="864805"/>
          </a:xfrm>
        </p:spPr>
        <p:txBody>
          <a:bodyPr/>
          <a:lstStyle/>
          <a:p>
            <a:r>
              <a:rPr lang="en-IN" sz="3600" dirty="0"/>
              <a:t>Data Manipulation</a:t>
            </a:r>
            <a:endParaRPr lang="en-US" sz="3600" dirty="0"/>
          </a:p>
        </p:txBody>
      </p:sp>
      <p:sp>
        <p:nvSpPr>
          <p:cNvPr id="7" name="Text Placeholder 6">
            <a:extLst>
              <a:ext uri="{FF2B5EF4-FFF2-40B4-BE49-F238E27FC236}">
                <a16:creationId xmlns:a16="http://schemas.microsoft.com/office/drawing/2014/main" id="{0AA19E47-66F6-6C54-D726-DB339EEA4F80}"/>
              </a:ext>
            </a:extLst>
          </p:cNvPr>
          <p:cNvSpPr>
            <a:spLocks noGrp="1"/>
          </p:cNvSpPr>
          <p:nvPr>
            <p:ph type="body" sz="quarter" idx="15"/>
          </p:nvPr>
        </p:nvSpPr>
        <p:spPr>
          <a:xfrm>
            <a:off x="3667854" y="1570936"/>
            <a:ext cx="768096" cy="644765"/>
          </a:xfrm>
        </p:spPr>
        <p:txBody>
          <a:bodyPr/>
          <a:lstStyle/>
          <a:p>
            <a:endParaRPr lang="en-IN"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435950" y="2413906"/>
            <a:ext cx="6600858" cy="3755888"/>
          </a:xfrm>
        </p:spPr>
        <p:txBody>
          <a:bodyPr/>
          <a:lstStyle/>
          <a:p>
            <a:pPr marL="228600" indent="-228600">
              <a:buFont typeface="+mj-lt"/>
              <a:buAutoNum type="arabicPeriod"/>
            </a:pPr>
            <a:r>
              <a:rPr lang="en-US" sz="1400" dirty="0"/>
              <a:t>Total Number of Rows =37, Total Number of Columns =9240. </a:t>
            </a:r>
          </a:p>
          <a:p>
            <a:pPr marL="228600" indent="-228600">
              <a:buFont typeface="+mj-lt"/>
              <a:buAutoNum type="arabicPeriod"/>
            </a:pPr>
            <a:r>
              <a:rPr lang="en-US" sz="1400" dirty="0"/>
              <a:t>Dropping the “Prospect ID” and “Lead Number” which are not necessary for the analysis.  </a:t>
            </a:r>
          </a:p>
          <a:p>
            <a:pPr marL="228600" indent="-228600">
              <a:buFont typeface="+mj-lt"/>
              <a:buAutoNum type="arabicPeriod"/>
            </a:pPr>
            <a:r>
              <a:rPr lang="en-US" sz="1400" dirty="0"/>
              <a:t>After checking for the value counts for some of the object type variables, we find some of the features which have no enough variance, which we have dropped, some of the features are: “Do Not Call”,  “Search”, “Newspaper Article”, “X Education Forums”, “Newspaper”, “Digital Advertisement” etc. </a:t>
            </a:r>
          </a:p>
          <a:p>
            <a:pPr marL="228600" indent="-228600">
              <a:buFont typeface="+mj-lt"/>
              <a:buAutoNum type="arabicPeriod"/>
            </a:pPr>
            <a:r>
              <a:rPr lang="en-US" sz="1400" dirty="0"/>
              <a:t>Dropping the columns having more than 30% as missing values.</a:t>
            </a:r>
          </a:p>
        </p:txBody>
      </p:sp>
      <p:sp>
        <p:nvSpPr>
          <p:cNvPr id="9" name="Text Placeholder 8">
            <a:extLst>
              <a:ext uri="{FF2B5EF4-FFF2-40B4-BE49-F238E27FC236}">
                <a16:creationId xmlns:a16="http://schemas.microsoft.com/office/drawing/2014/main" id="{F19C0A2F-A103-9334-1A3F-6F241BE97BA2}"/>
              </a:ext>
            </a:extLst>
          </p:cNvPr>
          <p:cNvSpPr>
            <a:spLocks noGrp="1"/>
          </p:cNvSpPr>
          <p:nvPr>
            <p:ph type="body" sz="quarter" idx="14"/>
          </p:nvPr>
        </p:nvSpPr>
        <p:spPr>
          <a:xfrm>
            <a:off x="9884664" y="1570936"/>
            <a:ext cx="768096" cy="864806"/>
          </a:xfrm>
        </p:spPr>
        <p:txBody>
          <a:bodyPr/>
          <a:lstStyle/>
          <a:p>
            <a:endParaRPr lang="en-IN"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45879" y="312586"/>
            <a:ext cx="6984906" cy="864805"/>
          </a:xfrm>
        </p:spPr>
        <p:txBody>
          <a:bodyPr/>
          <a:lstStyle/>
          <a:p>
            <a:r>
              <a:rPr lang="en-IN" sz="3600" dirty="0"/>
              <a:t>VISUALISING THE CATEGORICAL VARIABLES</a:t>
            </a:r>
            <a:endParaRPr lang="en-US" sz="3600" dirty="0"/>
          </a:p>
        </p:txBody>
      </p:sp>
      <p:sp>
        <p:nvSpPr>
          <p:cNvPr id="7" name="Text Placeholder 6">
            <a:extLst>
              <a:ext uri="{FF2B5EF4-FFF2-40B4-BE49-F238E27FC236}">
                <a16:creationId xmlns:a16="http://schemas.microsoft.com/office/drawing/2014/main" id="{0AA19E47-66F6-6C54-D726-DB339EEA4F80}"/>
              </a:ext>
            </a:extLst>
          </p:cNvPr>
          <p:cNvSpPr>
            <a:spLocks noGrp="1"/>
          </p:cNvSpPr>
          <p:nvPr>
            <p:ph type="body" sz="quarter" idx="15"/>
          </p:nvPr>
        </p:nvSpPr>
        <p:spPr>
          <a:xfrm>
            <a:off x="2381284" y="-322383"/>
            <a:ext cx="768096" cy="644765"/>
          </a:xfrm>
        </p:spPr>
        <p:txBody>
          <a:bodyPr/>
          <a:lstStyle/>
          <a:p>
            <a:endParaRPr lang="en-IN"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646375" y="6059744"/>
            <a:ext cx="3859637" cy="1125295"/>
          </a:xfrm>
        </p:spPr>
        <p:txBody>
          <a:bodyPr/>
          <a:lstStyle/>
          <a:p>
            <a:pPr algn="l"/>
            <a:r>
              <a:rPr lang="en-US" sz="1100" b="1" i="0" dirty="0">
                <a:solidFill>
                  <a:srgbClr val="000000"/>
                </a:solidFill>
                <a:effectLst/>
                <a:latin typeface="Helvetica Neue"/>
              </a:rPr>
              <a:t>Working Professionals seem to be in the higher conversion ratio compared to the other categories of the people</a:t>
            </a:r>
          </a:p>
          <a:p>
            <a:pPr marL="228600" indent="-228600">
              <a:buFont typeface="+mj-lt"/>
              <a:buAutoNum type="arabicPeriod"/>
            </a:pPr>
            <a:endParaRPr lang="en-US" sz="1400" b="1" dirty="0"/>
          </a:p>
        </p:txBody>
      </p:sp>
      <p:sp>
        <p:nvSpPr>
          <p:cNvPr id="9" name="Text Placeholder 8">
            <a:extLst>
              <a:ext uri="{FF2B5EF4-FFF2-40B4-BE49-F238E27FC236}">
                <a16:creationId xmlns:a16="http://schemas.microsoft.com/office/drawing/2014/main" id="{F19C0A2F-A103-9334-1A3F-6F241BE97BA2}"/>
              </a:ext>
            </a:extLst>
          </p:cNvPr>
          <p:cNvSpPr>
            <a:spLocks noGrp="1"/>
          </p:cNvSpPr>
          <p:nvPr>
            <p:ph type="body" sz="quarter" idx="14"/>
          </p:nvPr>
        </p:nvSpPr>
        <p:spPr>
          <a:xfrm>
            <a:off x="9943236" y="587676"/>
            <a:ext cx="768096" cy="864806"/>
          </a:xfrm>
        </p:spPr>
        <p:txBody>
          <a:bodyPr/>
          <a:lstStyle/>
          <a:p>
            <a:endParaRPr lang="en-IN" dirty="0"/>
          </a:p>
        </p:txBody>
      </p:sp>
      <p:pic>
        <p:nvPicPr>
          <p:cNvPr id="1026" name="Picture 2">
            <a:extLst>
              <a:ext uri="{FF2B5EF4-FFF2-40B4-BE49-F238E27FC236}">
                <a16:creationId xmlns:a16="http://schemas.microsoft.com/office/drawing/2014/main" id="{14064D49-68E0-03EC-2385-A2AC4FC36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02" y="1278373"/>
            <a:ext cx="4395983" cy="22808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5A9CE3A-86B0-91EF-2A80-CD3C7C434ED1}"/>
              </a:ext>
            </a:extLst>
          </p:cNvPr>
          <p:cNvPicPr>
            <a:picLocks noChangeAspect="1"/>
          </p:cNvPicPr>
          <p:nvPr/>
        </p:nvPicPr>
        <p:blipFill>
          <a:blip r:embed="rId3"/>
          <a:stretch>
            <a:fillRect/>
          </a:stretch>
        </p:blipFill>
        <p:spPr>
          <a:xfrm>
            <a:off x="5377083" y="1452482"/>
            <a:ext cx="4471399" cy="2280835"/>
          </a:xfrm>
          <a:prstGeom prst="rect">
            <a:avLst/>
          </a:prstGeom>
        </p:spPr>
      </p:pic>
      <p:pic>
        <p:nvPicPr>
          <p:cNvPr id="1028" name="Picture 4">
            <a:extLst>
              <a:ext uri="{FF2B5EF4-FFF2-40B4-BE49-F238E27FC236}">
                <a16:creationId xmlns:a16="http://schemas.microsoft.com/office/drawing/2014/main" id="{7472ECA9-B8D4-8AA4-D213-27A2793CE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01" y="4256995"/>
            <a:ext cx="4395983" cy="19191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6844E58-9968-7151-2836-4F11CA5DD3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866" y="4256995"/>
            <a:ext cx="4491370" cy="19191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CCEFF8-C591-8D07-3866-C8CB9A05FA07}"/>
              </a:ext>
            </a:extLst>
          </p:cNvPr>
          <p:cNvSpPr txBox="1"/>
          <p:nvPr/>
        </p:nvSpPr>
        <p:spPr>
          <a:xfrm>
            <a:off x="535360" y="3646436"/>
            <a:ext cx="4395983" cy="707886"/>
          </a:xfrm>
          <a:prstGeom prst="rect">
            <a:avLst/>
          </a:prstGeom>
          <a:noFill/>
        </p:spPr>
        <p:txBody>
          <a:bodyPr wrap="square" rtlCol="0">
            <a:spAutoFit/>
          </a:bodyPr>
          <a:lstStyle/>
          <a:p>
            <a:r>
              <a:rPr lang="en-US" sz="1000" b="1" i="0" dirty="0">
                <a:solidFill>
                  <a:srgbClr val="000000"/>
                </a:solidFill>
                <a:effectLst/>
                <a:latin typeface="Helvetica Neue"/>
              </a:rPr>
              <a:t>People who have interacted with a SMS being sent in showing an interest seems to be enrolling more in the courses They have a higher conversion ratio.</a:t>
            </a:r>
          </a:p>
          <a:p>
            <a:endParaRPr lang="en-IN" sz="1000" b="1" dirty="0"/>
          </a:p>
        </p:txBody>
      </p:sp>
      <p:sp>
        <p:nvSpPr>
          <p:cNvPr id="6" name="TextBox 5">
            <a:extLst>
              <a:ext uri="{FF2B5EF4-FFF2-40B4-BE49-F238E27FC236}">
                <a16:creationId xmlns:a16="http://schemas.microsoft.com/office/drawing/2014/main" id="{12C3F111-6F12-B844-76C9-12FDE600207B}"/>
              </a:ext>
            </a:extLst>
          </p:cNvPr>
          <p:cNvSpPr txBox="1"/>
          <p:nvPr/>
        </p:nvSpPr>
        <p:spPr>
          <a:xfrm>
            <a:off x="9995368" y="5216551"/>
            <a:ext cx="1197204" cy="923330"/>
          </a:xfrm>
          <a:prstGeom prst="rect">
            <a:avLst/>
          </a:prstGeom>
          <a:noFill/>
        </p:spPr>
        <p:txBody>
          <a:bodyPr wrap="square" rtlCol="0">
            <a:spAutoFit/>
          </a:bodyPr>
          <a:lstStyle/>
          <a:p>
            <a:r>
              <a:rPr lang="en-US" sz="900" b="1" i="0" dirty="0">
                <a:solidFill>
                  <a:srgbClr val="000000"/>
                </a:solidFill>
                <a:effectLst/>
                <a:latin typeface="Helvetica Neue"/>
              </a:rPr>
              <a:t>People who have been referred have a higher chance of converting into a customer</a:t>
            </a:r>
            <a:endParaRPr lang="en-IN" sz="900" b="1" dirty="0"/>
          </a:p>
        </p:txBody>
      </p:sp>
      <p:sp>
        <p:nvSpPr>
          <p:cNvPr id="8" name="TextBox 7">
            <a:extLst>
              <a:ext uri="{FF2B5EF4-FFF2-40B4-BE49-F238E27FC236}">
                <a16:creationId xmlns:a16="http://schemas.microsoft.com/office/drawing/2014/main" id="{C38858EE-3174-5393-FFBE-703D00BFAFEF}"/>
              </a:ext>
            </a:extLst>
          </p:cNvPr>
          <p:cNvSpPr txBox="1"/>
          <p:nvPr/>
        </p:nvSpPr>
        <p:spPr>
          <a:xfrm flipH="1">
            <a:off x="9943236" y="2531639"/>
            <a:ext cx="1436994" cy="1169551"/>
          </a:xfrm>
          <a:prstGeom prst="rect">
            <a:avLst/>
          </a:prstGeom>
          <a:noFill/>
        </p:spPr>
        <p:txBody>
          <a:bodyPr wrap="square" rtlCol="0">
            <a:spAutoFit/>
          </a:bodyPr>
          <a:lstStyle/>
          <a:p>
            <a:r>
              <a:rPr lang="en-US" sz="1000" b="1" i="0" dirty="0">
                <a:solidFill>
                  <a:srgbClr val="000000"/>
                </a:solidFill>
                <a:effectLst/>
                <a:latin typeface="Helvetica Neue"/>
              </a:rPr>
              <a:t>People who are identified as Potential leads and followed up seems to be converting as a customer to the website</a:t>
            </a:r>
            <a:endParaRPr lang="en-IN" sz="1000" b="1" dirty="0"/>
          </a:p>
        </p:txBody>
      </p:sp>
    </p:spTree>
    <p:extLst>
      <p:ext uri="{BB962C8B-B14F-4D97-AF65-F5344CB8AC3E}">
        <p14:creationId xmlns:p14="http://schemas.microsoft.com/office/powerpoint/2010/main" val="221327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534273" y="-271487"/>
            <a:ext cx="6984906" cy="864805"/>
          </a:xfrm>
        </p:spPr>
        <p:txBody>
          <a:bodyPr/>
          <a:lstStyle/>
          <a:p>
            <a:r>
              <a:rPr lang="en-IN" sz="3600" dirty="0"/>
              <a:t>OUTLIER TREATMENT</a:t>
            </a:r>
            <a:endParaRPr lang="en-US" sz="3600" dirty="0"/>
          </a:p>
        </p:txBody>
      </p:sp>
      <p:sp>
        <p:nvSpPr>
          <p:cNvPr id="7" name="Text Placeholder 6">
            <a:extLst>
              <a:ext uri="{FF2B5EF4-FFF2-40B4-BE49-F238E27FC236}">
                <a16:creationId xmlns:a16="http://schemas.microsoft.com/office/drawing/2014/main" id="{0AA19E47-66F6-6C54-D726-DB339EEA4F80}"/>
              </a:ext>
            </a:extLst>
          </p:cNvPr>
          <p:cNvSpPr>
            <a:spLocks noGrp="1"/>
          </p:cNvSpPr>
          <p:nvPr>
            <p:ph type="body" sz="quarter" idx="15"/>
          </p:nvPr>
        </p:nvSpPr>
        <p:spPr>
          <a:xfrm>
            <a:off x="2598636" y="-401540"/>
            <a:ext cx="565341" cy="260105"/>
          </a:xfrm>
        </p:spPr>
        <p:txBody>
          <a:bodyPr/>
          <a:lstStyle/>
          <a:p>
            <a:endParaRPr lang="en-IN"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7310021" y="5995720"/>
            <a:ext cx="1154145" cy="348148"/>
          </a:xfrm>
        </p:spPr>
        <p:txBody>
          <a:bodyPr/>
          <a:lstStyle/>
          <a:p>
            <a:r>
              <a:rPr lang="en-US" sz="1400" dirty="0"/>
              <a:t>Before</a:t>
            </a:r>
          </a:p>
        </p:txBody>
      </p:sp>
      <p:sp>
        <p:nvSpPr>
          <p:cNvPr id="9" name="Text Placeholder 8">
            <a:extLst>
              <a:ext uri="{FF2B5EF4-FFF2-40B4-BE49-F238E27FC236}">
                <a16:creationId xmlns:a16="http://schemas.microsoft.com/office/drawing/2014/main" id="{F19C0A2F-A103-9334-1A3F-6F241BE97BA2}"/>
              </a:ext>
            </a:extLst>
          </p:cNvPr>
          <p:cNvSpPr>
            <a:spLocks noGrp="1"/>
          </p:cNvSpPr>
          <p:nvPr>
            <p:ph type="body" sz="quarter" idx="14"/>
          </p:nvPr>
        </p:nvSpPr>
        <p:spPr>
          <a:xfrm>
            <a:off x="9108525" y="0"/>
            <a:ext cx="640917" cy="602039"/>
          </a:xfrm>
        </p:spPr>
        <p:txBody>
          <a:bodyPr/>
          <a:lstStyle/>
          <a:p>
            <a:endParaRPr lang="en-IN" dirty="0"/>
          </a:p>
        </p:txBody>
      </p:sp>
      <p:pic>
        <p:nvPicPr>
          <p:cNvPr id="15" name="Picture 14">
            <a:extLst>
              <a:ext uri="{FF2B5EF4-FFF2-40B4-BE49-F238E27FC236}">
                <a16:creationId xmlns:a16="http://schemas.microsoft.com/office/drawing/2014/main" id="{85F14F1B-01F5-70A0-1BBE-9526B10EC9CA}"/>
              </a:ext>
            </a:extLst>
          </p:cNvPr>
          <p:cNvPicPr>
            <a:picLocks noChangeAspect="1"/>
          </p:cNvPicPr>
          <p:nvPr/>
        </p:nvPicPr>
        <p:blipFill>
          <a:blip r:embed="rId2"/>
          <a:stretch>
            <a:fillRect/>
          </a:stretch>
        </p:blipFill>
        <p:spPr>
          <a:xfrm>
            <a:off x="170171" y="1670967"/>
            <a:ext cx="2137166" cy="3819943"/>
          </a:xfrm>
          <a:prstGeom prst="rect">
            <a:avLst/>
          </a:prstGeom>
        </p:spPr>
      </p:pic>
      <p:pic>
        <p:nvPicPr>
          <p:cNvPr id="17" name="Picture 16">
            <a:extLst>
              <a:ext uri="{FF2B5EF4-FFF2-40B4-BE49-F238E27FC236}">
                <a16:creationId xmlns:a16="http://schemas.microsoft.com/office/drawing/2014/main" id="{64754AE4-8170-1F23-6C1D-A5DCF63091E1}"/>
              </a:ext>
            </a:extLst>
          </p:cNvPr>
          <p:cNvPicPr>
            <a:picLocks noChangeAspect="1"/>
          </p:cNvPicPr>
          <p:nvPr/>
        </p:nvPicPr>
        <p:blipFill>
          <a:blip r:embed="rId3"/>
          <a:stretch>
            <a:fillRect/>
          </a:stretch>
        </p:blipFill>
        <p:spPr>
          <a:xfrm>
            <a:off x="6364232" y="688206"/>
            <a:ext cx="2744293" cy="5319221"/>
          </a:xfrm>
          <a:prstGeom prst="rect">
            <a:avLst/>
          </a:prstGeom>
        </p:spPr>
      </p:pic>
      <p:pic>
        <p:nvPicPr>
          <p:cNvPr id="19" name="Picture 18">
            <a:extLst>
              <a:ext uri="{FF2B5EF4-FFF2-40B4-BE49-F238E27FC236}">
                <a16:creationId xmlns:a16="http://schemas.microsoft.com/office/drawing/2014/main" id="{6FED4C0A-C1FA-F20C-45A2-F2903128385C}"/>
              </a:ext>
            </a:extLst>
          </p:cNvPr>
          <p:cNvPicPr>
            <a:picLocks noChangeAspect="1"/>
          </p:cNvPicPr>
          <p:nvPr/>
        </p:nvPicPr>
        <p:blipFill>
          <a:blip r:embed="rId4"/>
          <a:stretch>
            <a:fillRect/>
          </a:stretch>
        </p:blipFill>
        <p:spPr>
          <a:xfrm>
            <a:off x="9191134" y="1200867"/>
            <a:ext cx="2656091" cy="5410669"/>
          </a:xfrm>
          <a:prstGeom prst="rect">
            <a:avLst/>
          </a:prstGeom>
        </p:spPr>
      </p:pic>
      <p:sp>
        <p:nvSpPr>
          <p:cNvPr id="20" name="TextBox 19">
            <a:extLst>
              <a:ext uri="{FF2B5EF4-FFF2-40B4-BE49-F238E27FC236}">
                <a16:creationId xmlns:a16="http://schemas.microsoft.com/office/drawing/2014/main" id="{6B1F27F6-69B7-0B53-DD46-CD33D7528C14}"/>
              </a:ext>
            </a:extLst>
          </p:cNvPr>
          <p:cNvSpPr txBox="1"/>
          <p:nvPr/>
        </p:nvSpPr>
        <p:spPr>
          <a:xfrm>
            <a:off x="10689996" y="850573"/>
            <a:ext cx="1414020" cy="369332"/>
          </a:xfrm>
          <a:prstGeom prst="rect">
            <a:avLst/>
          </a:prstGeom>
          <a:noFill/>
        </p:spPr>
        <p:txBody>
          <a:bodyPr wrap="square" rtlCol="0">
            <a:spAutoFit/>
          </a:bodyPr>
          <a:lstStyle/>
          <a:p>
            <a:r>
              <a:rPr lang="en-IN" dirty="0"/>
              <a:t>AFTER</a:t>
            </a:r>
          </a:p>
        </p:txBody>
      </p:sp>
      <p:sp>
        <p:nvSpPr>
          <p:cNvPr id="21" name="Text Placeholder 3">
            <a:extLst>
              <a:ext uri="{FF2B5EF4-FFF2-40B4-BE49-F238E27FC236}">
                <a16:creationId xmlns:a16="http://schemas.microsoft.com/office/drawing/2014/main" id="{8F085156-156F-BBD1-D9BE-E4CCBBBDF039}"/>
              </a:ext>
            </a:extLst>
          </p:cNvPr>
          <p:cNvSpPr txBox="1">
            <a:spLocks/>
          </p:cNvSpPr>
          <p:nvPr/>
        </p:nvSpPr>
        <p:spPr>
          <a:xfrm>
            <a:off x="824384" y="5647572"/>
            <a:ext cx="1154145" cy="348148"/>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Before</a:t>
            </a:r>
          </a:p>
        </p:txBody>
      </p:sp>
      <p:pic>
        <p:nvPicPr>
          <p:cNvPr id="23" name="Picture 22">
            <a:extLst>
              <a:ext uri="{FF2B5EF4-FFF2-40B4-BE49-F238E27FC236}">
                <a16:creationId xmlns:a16="http://schemas.microsoft.com/office/drawing/2014/main" id="{43B9F6F4-9656-F94F-5673-6403BC8C1928}"/>
              </a:ext>
            </a:extLst>
          </p:cNvPr>
          <p:cNvPicPr>
            <a:picLocks noChangeAspect="1"/>
          </p:cNvPicPr>
          <p:nvPr/>
        </p:nvPicPr>
        <p:blipFill>
          <a:blip r:embed="rId5"/>
          <a:stretch>
            <a:fillRect/>
          </a:stretch>
        </p:blipFill>
        <p:spPr>
          <a:xfrm>
            <a:off x="2691065" y="1504593"/>
            <a:ext cx="2248095" cy="5017438"/>
          </a:xfrm>
          <a:prstGeom prst="rect">
            <a:avLst/>
          </a:prstGeom>
        </p:spPr>
      </p:pic>
      <p:sp>
        <p:nvSpPr>
          <p:cNvPr id="24" name="TextBox 23">
            <a:extLst>
              <a:ext uri="{FF2B5EF4-FFF2-40B4-BE49-F238E27FC236}">
                <a16:creationId xmlns:a16="http://schemas.microsoft.com/office/drawing/2014/main" id="{FFC3C6C8-7FF1-AE6E-CE8E-51558C32BEFA}"/>
              </a:ext>
            </a:extLst>
          </p:cNvPr>
          <p:cNvSpPr txBox="1"/>
          <p:nvPr/>
        </p:nvSpPr>
        <p:spPr>
          <a:xfrm>
            <a:off x="3384479" y="1044312"/>
            <a:ext cx="1777461" cy="369332"/>
          </a:xfrm>
          <a:prstGeom prst="rect">
            <a:avLst/>
          </a:prstGeom>
          <a:noFill/>
        </p:spPr>
        <p:txBody>
          <a:bodyPr wrap="square" rtlCol="0">
            <a:spAutoFit/>
          </a:bodyPr>
          <a:lstStyle/>
          <a:p>
            <a:r>
              <a:rPr lang="en-US" dirty="0"/>
              <a:t>AFTER	</a:t>
            </a:r>
            <a:endParaRPr lang="en-IN" dirty="0"/>
          </a:p>
        </p:txBody>
      </p:sp>
    </p:spTree>
    <p:extLst>
      <p:ext uri="{BB962C8B-B14F-4D97-AF65-F5344CB8AC3E}">
        <p14:creationId xmlns:p14="http://schemas.microsoft.com/office/powerpoint/2010/main" val="395932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23282" y="367100"/>
            <a:ext cx="10671048" cy="917146"/>
          </a:xfrm>
        </p:spPr>
        <p:txBody>
          <a:bodyPr/>
          <a:lstStyle/>
          <a:p>
            <a:r>
              <a:rPr lang="en-IN" sz="4400" dirty="0"/>
              <a:t>EDA</a:t>
            </a:r>
            <a:endParaRPr lang="en-US" dirty="0"/>
          </a:p>
        </p:txBody>
      </p:sp>
      <p:sp>
        <p:nvSpPr>
          <p:cNvPr id="2" name="TextBox 1">
            <a:extLst>
              <a:ext uri="{FF2B5EF4-FFF2-40B4-BE49-F238E27FC236}">
                <a16:creationId xmlns:a16="http://schemas.microsoft.com/office/drawing/2014/main" id="{B44AA8FA-1C96-DF0D-3DC0-FBA457BDC05D}"/>
              </a:ext>
            </a:extLst>
          </p:cNvPr>
          <p:cNvSpPr txBox="1"/>
          <p:nvPr/>
        </p:nvSpPr>
        <p:spPr>
          <a:xfrm>
            <a:off x="697584" y="1135087"/>
            <a:ext cx="9916997" cy="369332"/>
          </a:xfrm>
          <a:prstGeom prst="rect">
            <a:avLst/>
          </a:prstGeom>
          <a:noFill/>
        </p:spPr>
        <p:txBody>
          <a:bodyPr wrap="square" rtlCol="0">
            <a:spAutoFit/>
          </a:bodyPr>
          <a:lstStyle/>
          <a:p>
            <a:r>
              <a:rPr lang="en-IN" b="1" u="sng" dirty="0"/>
              <a:t>Creating a Dummy Variables for the Categorical Variables</a:t>
            </a:r>
          </a:p>
        </p:txBody>
      </p:sp>
      <p:sp>
        <p:nvSpPr>
          <p:cNvPr id="3" name="TextBox 2">
            <a:extLst>
              <a:ext uri="{FF2B5EF4-FFF2-40B4-BE49-F238E27FC236}">
                <a16:creationId xmlns:a16="http://schemas.microsoft.com/office/drawing/2014/main" id="{403C987D-8090-2C0C-0529-F100F3A148B7}"/>
              </a:ext>
            </a:extLst>
          </p:cNvPr>
          <p:cNvSpPr txBox="1"/>
          <p:nvPr/>
        </p:nvSpPr>
        <p:spPr>
          <a:xfrm>
            <a:off x="791852" y="1704694"/>
            <a:ext cx="10897385" cy="1754326"/>
          </a:xfrm>
          <a:prstGeom prst="rect">
            <a:avLst/>
          </a:prstGeom>
          <a:noFill/>
        </p:spPr>
        <p:txBody>
          <a:bodyPr wrap="square" rtlCol="0">
            <a:spAutoFit/>
          </a:bodyPr>
          <a:lstStyle/>
          <a:p>
            <a:r>
              <a:rPr lang="en-IN" dirty="0"/>
              <a:t>* In order to make it easier for analysis,  we will be converting the categorical variables into dummy variables so that it holds easy as to what sort of variable has a much better influence on the target variable</a:t>
            </a:r>
          </a:p>
          <a:p>
            <a:endParaRPr lang="en-IN" dirty="0"/>
          </a:p>
          <a:p>
            <a:r>
              <a:rPr lang="en-IN" dirty="0"/>
              <a:t>*  Converting the Leads Origin,</a:t>
            </a:r>
            <a:r>
              <a:rPr lang="en-US" dirty="0"/>
              <a:t> Lead Source, Last Activity, Specialization, How did you hear about X Education, What is your current occupation and the Lead Profile categorical variables into dummy variables and then dropping these. </a:t>
            </a:r>
            <a:endParaRPr lang="en-IN" dirty="0"/>
          </a:p>
        </p:txBody>
      </p:sp>
      <p:sp>
        <p:nvSpPr>
          <p:cNvPr id="7" name="Title 3">
            <a:extLst>
              <a:ext uri="{FF2B5EF4-FFF2-40B4-BE49-F238E27FC236}">
                <a16:creationId xmlns:a16="http://schemas.microsoft.com/office/drawing/2014/main" id="{6787A5C6-BC14-B464-3296-1CB3B4D06E9A}"/>
              </a:ext>
            </a:extLst>
          </p:cNvPr>
          <p:cNvSpPr txBox="1">
            <a:spLocks/>
          </p:cNvSpPr>
          <p:nvPr/>
        </p:nvSpPr>
        <p:spPr>
          <a:xfrm>
            <a:off x="697584" y="4190935"/>
            <a:ext cx="10671048" cy="917146"/>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dirty="0"/>
              <a:t>Test-Train Split Logistic Regression</a:t>
            </a:r>
            <a:endParaRPr lang="en-US" dirty="0"/>
          </a:p>
        </p:txBody>
      </p:sp>
      <p:sp>
        <p:nvSpPr>
          <p:cNvPr id="9" name="TextBox 8">
            <a:extLst>
              <a:ext uri="{FF2B5EF4-FFF2-40B4-BE49-F238E27FC236}">
                <a16:creationId xmlns:a16="http://schemas.microsoft.com/office/drawing/2014/main" id="{82968AE9-C90F-4499-2F3F-A0BAF08A978C}"/>
              </a:ext>
            </a:extLst>
          </p:cNvPr>
          <p:cNvSpPr txBox="1"/>
          <p:nvPr/>
        </p:nvSpPr>
        <p:spPr>
          <a:xfrm>
            <a:off x="1046375" y="5123690"/>
            <a:ext cx="1056744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Dividing the entire dataset into test and train set for logistic regression.</a:t>
            </a:r>
          </a:p>
          <a:p>
            <a:pPr marL="285750" indent="-285750">
              <a:buFont typeface="Arial" panose="020B0604020202020204" pitchFamily="34" charset="0"/>
              <a:buChar char="•"/>
            </a:pPr>
            <a:r>
              <a:rPr lang="en-IN" dirty="0"/>
              <a:t>We will be using the Standard Scaler to scaling the values down to comparable values for further correlation and other such values.</a:t>
            </a:r>
          </a:p>
          <a:p>
            <a:pPr marL="285750" indent="-285750">
              <a:buFont typeface="Arial" panose="020B0604020202020204" pitchFamily="34" charset="0"/>
              <a:buChar char="•"/>
            </a:pPr>
            <a:r>
              <a:rPr lang="en-IN" dirty="0"/>
              <a:t>The X-train size is [4404,64] and the y-train size is  [4404,]</a:t>
            </a:r>
          </a:p>
          <a:p>
            <a:endParaRPr lang="en-IN" dirty="0"/>
          </a:p>
          <a:p>
            <a:pPr marL="285750" indent="-285750">
              <a:buFont typeface="Arial" panose="020B0604020202020204" pitchFamily="34" charset="0"/>
              <a:buChar char="•"/>
            </a:pPr>
            <a:endParaRPr lang="en-IN" dirty="0"/>
          </a:p>
        </p:txBody>
      </p:sp>
      <p:sp>
        <p:nvSpPr>
          <p:cNvPr id="10" name="Rectangle 1">
            <a:extLst>
              <a:ext uri="{FF2B5EF4-FFF2-40B4-BE49-F238E27FC236}">
                <a16:creationId xmlns:a16="http://schemas.microsoft.com/office/drawing/2014/main" id="{C478B2A0-D48A-8C19-E17D-E6EA9D0A1CF0}"/>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6E8875C2-A5BA-1220-E9F0-9FC4420343BE}"/>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835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324</TotalTime>
  <Words>797</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Wingdings</vt:lpstr>
      <vt:lpstr>Office Theme</vt:lpstr>
      <vt:lpstr>LEAD SCORE CASE Study</vt:lpstr>
      <vt:lpstr>AGENDA</vt:lpstr>
      <vt:lpstr>Problem Statement​</vt:lpstr>
      <vt:lpstr>Business Objective</vt:lpstr>
      <vt:lpstr>Solution Methodology</vt:lpstr>
      <vt:lpstr>Data Manipulation</vt:lpstr>
      <vt:lpstr>VISUALISING THE CATEGORICAL VARIABLES</vt:lpstr>
      <vt:lpstr>OUTLIER TREATMENT</vt:lpstr>
      <vt:lpstr>EDA</vt:lpstr>
      <vt:lpstr>RFE METHOD</vt:lpstr>
      <vt:lpstr>ROC Curve and the measurement of the factors</vt:lpstr>
      <vt:lpstr>Conversion Probability</vt:lpstr>
      <vt:lpstr>Predictions on the Test Set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subject/>
  <dc:creator>abhishek.simon2013@gmail.com</dc:creator>
  <cp:lastModifiedBy>Sharath Madhusudhan</cp:lastModifiedBy>
  <cp:revision>12</cp:revision>
  <dcterms:created xsi:type="dcterms:W3CDTF">2023-10-14T11:29:45Z</dcterms:created>
  <dcterms:modified xsi:type="dcterms:W3CDTF">2023-10-17T13:19:56Z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