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9" r:id="rId4"/>
    <p:sldId id="261" r:id="rId5"/>
    <p:sldId id="28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67" r:id="rId23"/>
    <p:sldId id="279" r:id="rId24"/>
  </p:sldIdLst>
  <p:sldSz cx="9144000" cy="6858000" type="screen4x3"/>
  <p:notesSz cx="7102475" cy="102314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61619310-07A7-47AA-A2C2-F7871C5AF2EF}" type="datetimeFigureOut">
              <a:rPr lang="en-US"/>
              <a:pPr>
                <a:defRPr/>
              </a:pPr>
              <a:t>11/6/2016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8675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9718675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9142B245-6DCE-43E5-862D-1FA508C5548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315CFCFA-9BCF-474B-8EDF-35149BF72898}" type="datetimeFigureOut">
              <a:rPr lang="en-US"/>
              <a:pPr>
                <a:defRPr/>
              </a:pPr>
              <a:t>11/6/2016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4925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I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9338"/>
            <a:ext cx="5683250" cy="4605337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8675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9718675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34A03BCD-31DA-4892-B323-EDD3D8A4029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6 November 2016</a:t>
            </a:r>
            <a:endParaRPr lang="en-IN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F4EAF-1743-489C-AE6E-8F0AD3901C0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6 November 2016</a:t>
            </a:r>
            <a:endParaRPr lang="en-IN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BD311-DABB-40EB-AE68-B7A80D65642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6 November 2016</a:t>
            </a:r>
            <a:endParaRPr lang="en-IN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AB5D8-84A6-415E-9705-F1DD6214E32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0966507-6A78-46D7-AB5C-FAEE7B1DA47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6 November 2016</a:t>
            </a:r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6 November 2016</a:t>
            </a:r>
            <a:endParaRPr lang="en-IN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627F5-C8AC-490D-AE02-96133A6728A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6 November 2016</a:t>
            </a:r>
            <a:endParaRPr lang="en-IN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9F707-ED90-4D23-8D24-73B878CC684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6 November 2016</a:t>
            </a:r>
            <a:endParaRPr lang="en-IN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CFB7D-B72C-4417-9423-9D26F8BC6E4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20E9B4A-353C-4160-8F6D-D2A92E860ED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6 November 2016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6 November 2016</a:t>
            </a:r>
            <a:endParaRPr lang="en-IN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FF75B-96F0-4F63-946B-F1DFDB5B71E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5C7D8A0-3423-4D81-8FB8-335C5B5C8F7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6 November 2016</a:t>
            </a:r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F83DD1C-F9DB-46ED-96B7-5DC075F04FA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6 November 2016</a:t>
            </a:r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IN" smtClean="0"/>
              <a:t>6 November 2016</a:t>
            </a:r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109586D-45E1-4E5A-A7B8-FFB9738BEEE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24" r:id="rId4"/>
    <p:sldLayoutId id="2147483725" r:id="rId5"/>
    <p:sldLayoutId id="2147483732" r:id="rId6"/>
    <p:sldLayoutId id="2147483726" r:id="rId7"/>
    <p:sldLayoutId id="2147483733" r:id="rId8"/>
    <p:sldLayoutId id="2147483734" r:id="rId9"/>
    <p:sldLayoutId id="2147483727" r:id="rId10"/>
    <p:sldLayoutId id="214748372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4471A6"/>
        </a:buClr>
        <a:buSzPct val="6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B2C1DB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DCB3B2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214438"/>
            <a:ext cx="6172200" cy="928687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Math Co-Processor 8087</a:t>
            </a:r>
            <a:endParaRPr lang="en-IN" sz="3600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3428992" y="3357562"/>
            <a:ext cx="4857752" cy="1782769"/>
          </a:xfrm>
        </p:spPr>
        <p:txBody>
          <a:bodyPr/>
          <a:lstStyle/>
          <a:p>
            <a:pPr eaLnBrk="1" hangingPunct="1"/>
            <a:r>
              <a:rPr lang="en-US" sz="2400" dirty="0" smtClean="0"/>
              <a:t>Presentation by,</a:t>
            </a:r>
          </a:p>
          <a:p>
            <a:pPr algn="r" eaLnBrk="1" hangingPunct="1"/>
            <a:r>
              <a:rPr lang="en-US" sz="2400" dirty="0" smtClean="0"/>
              <a:t>SRINIDHI URS H N </a:t>
            </a:r>
          </a:p>
          <a:p>
            <a:pPr algn="r" eaLnBrk="1" hangingPunct="1"/>
            <a:r>
              <a:rPr lang="en-US" sz="2400" dirty="0" smtClean="0"/>
              <a:t>SHARATH M </a:t>
            </a:r>
            <a:r>
              <a:rPr lang="en-US" sz="2400" dirty="0" err="1" smtClean="0"/>
              <a:t>M</a:t>
            </a:r>
            <a:endParaRPr lang="en-US" sz="2400" dirty="0" smtClean="0"/>
          </a:p>
          <a:p>
            <a:pPr eaLnBrk="1" hangingPunct="1"/>
            <a:endParaRPr lang="en-IN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0F4EAF-1743-489C-AE6E-8F0AD3901C0D}" type="slidenum">
              <a:rPr lang="en-IN" smtClean="0"/>
              <a:pPr>
                <a:defRPr/>
              </a:pPr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Numeric Execution Unit (NEU)</a:t>
            </a:r>
            <a:endParaRPr lang="en-IN" b="1" dirty="0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500063" y="1571625"/>
            <a:ext cx="7424737" cy="49022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mtClean="0"/>
              <a:t>This unit is responsible for executing all coprocessor instructions.</a:t>
            </a:r>
          </a:p>
          <a:p>
            <a:pPr eaLnBrk="1" hangingPunct="1">
              <a:spcAft>
                <a:spcPts val="1200"/>
              </a:spcAft>
            </a:pPr>
            <a:r>
              <a:rPr lang="en-US" smtClean="0"/>
              <a:t>It has an 8 register stack that holds the operands for instructions and result of instructions.</a:t>
            </a:r>
          </a:p>
          <a:p>
            <a:pPr eaLnBrk="1" hangingPunct="1">
              <a:spcAft>
                <a:spcPts val="1200"/>
              </a:spcAft>
            </a:pPr>
            <a:r>
              <a:rPr lang="en-US" smtClean="0"/>
              <a:t>The stack contains 8 registers that are 80-bits wide.</a:t>
            </a:r>
          </a:p>
          <a:p>
            <a:pPr eaLnBrk="1" hangingPunct="1">
              <a:spcAft>
                <a:spcPts val="1200"/>
              </a:spcAft>
            </a:pPr>
            <a:r>
              <a:rPr lang="en-US" smtClean="0"/>
              <a:t>Numeric data is transferred inside the coprocessor in two parts: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64-bit mantissa bus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16-bit exponent bus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966507-6A78-46D7-AB5C-FAEE7B1DA470}" type="slidenum">
              <a:rPr lang="en-IN" smtClean="0"/>
              <a:pPr>
                <a:defRPr/>
              </a:pPr>
              <a:t>10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Status Register</a:t>
            </a:r>
            <a:endParaRPr lang="en-IN" b="1" dirty="0"/>
          </a:p>
        </p:txBody>
      </p:sp>
      <p:pic>
        <p:nvPicPr>
          <p:cNvPr id="17411" name="Content Placeholder 6" descr="8087 Status Register.gif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85750" y="1714500"/>
            <a:ext cx="7832725" cy="447040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966507-6A78-46D7-AB5C-FAEE7B1DA470}" type="slidenum">
              <a:rPr lang="en-IN" smtClean="0"/>
              <a:pPr>
                <a:defRPr/>
              </a:pPr>
              <a:t>11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Status Register</a:t>
            </a:r>
            <a:endParaRPr lang="en-IN" b="1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500063" y="2357438"/>
            <a:ext cx="7424737" cy="4116387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mtClean="0"/>
              <a:t>Status Register tells the overall status of 8087 coprocessor.</a:t>
            </a:r>
          </a:p>
          <a:p>
            <a:pPr eaLnBrk="1" hangingPunct="1">
              <a:spcAft>
                <a:spcPts val="1200"/>
              </a:spcAft>
            </a:pPr>
            <a:r>
              <a:rPr lang="en-US" smtClean="0"/>
              <a:t>It is a 16-bit register.</a:t>
            </a:r>
          </a:p>
          <a:p>
            <a:pPr eaLnBrk="1" hangingPunct="1">
              <a:spcAft>
                <a:spcPts val="1200"/>
              </a:spcAft>
            </a:pPr>
            <a:r>
              <a:rPr lang="en-US" smtClean="0"/>
              <a:t>It is accessed by executing the FSTSW instruction.</a:t>
            </a:r>
          </a:p>
          <a:p>
            <a:pPr eaLnBrk="1" hangingPunct="1">
              <a:spcAft>
                <a:spcPts val="1200"/>
              </a:spcAft>
            </a:pPr>
            <a:r>
              <a:rPr lang="en-US" smtClean="0"/>
              <a:t>This instruction stores the contents of status register into memory.</a:t>
            </a:r>
          </a:p>
          <a:p>
            <a:pPr eaLnBrk="1" hangingPunct="1">
              <a:spcAft>
                <a:spcPts val="1200"/>
              </a:spcAft>
            </a:pPr>
            <a:r>
              <a:rPr lang="en-US" smtClean="0"/>
              <a:t>Once the status is stored in memory, the bit positions of the status register can be examined.</a:t>
            </a:r>
          </a:p>
        </p:txBody>
      </p:sp>
      <p:pic>
        <p:nvPicPr>
          <p:cNvPr id="18439" name="Content Placeholder 6" descr="8087 Status Register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5" y="0"/>
            <a:ext cx="4129088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966507-6A78-46D7-AB5C-FAEE7B1DA470}" type="slidenum">
              <a:rPr lang="en-IN" smtClean="0"/>
              <a:pPr>
                <a:defRPr/>
              </a:pPr>
              <a:t>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Status Register</a:t>
            </a:r>
            <a:endParaRPr lang="en-IN" b="1" dirty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500063" y="2357438"/>
            <a:ext cx="7424737" cy="4116387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1" smtClean="0"/>
              <a:t>Busy:</a:t>
            </a:r>
            <a:r>
              <a:rPr lang="en-US" smtClean="0"/>
              <a:t> It indicates that the coprocessor is busy executing the task.</a:t>
            </a:r>
          </a:p>
          <a:p>
            <a:pPr eaLnBrk="1" hangingPunct="1">
              <a:spcAft>
                <a:spcPts val="1200"/>
              </a:spcAft>
            </a:pPr>
            <a:r>
              <a:rPr lang="en-US" b="1" smtClean="0"/>
              <a:t>Condition Codes (C</a:t>
            </a:r>
            <a:r>
              <a:rPr lang="en-US" b="1" baseline="-25000" smtClean="0"/>
              <a:t>0</a:t>
            </a:r>
            <a:r>
              <a:rPr lang="en-US" b="1" smtClean="0"/>
              <a:t>-C</a:t>
            </a:r>
            <a:r>
              <a:rPr lang="en-US" b="1" baseline="-25000" smtClean="0"/>
              <a:t>3</a:t>
            </a:r>
            <a:r>
              <a:rPr lang="en-US" b="1" smtClean="0"/>
              <a:t>): </a:t>
            </a:r>
            <a:r>
              <a:rPr lang="en-US" smtClean="0"/>
              <a:t>They indicate various conditions about the coprocessor.</a:t>
            </a:r>
          </a:p>
          <a:p>
            <a:pPr eaLnBrk="1" hangingPunct="1">
              <a:spcAft>
                <a:spcPts val="1200"/>
              </a:spcAft>
            </a:pPr>
            <a:r>
              <a:rPr lang="en-US" b="1" smtClean="0"/>
              <a:t>Top of Stack: </a:t>
            </a:r>
            <a:r>
              <a:rPr lang="en-US" smtClean="0"/>
              <a:t>It indicates a register as top of stack register, out of the eight stack registers.</a:t>
            </a:r>
          </a:p>
          <a:p>
            <a:pPr eaLnBrk="1" hangingPunct="1">
              <a:spcAft>
                <a:spcPts val="1200"/>
              </a:spcAft>
            </a:pPr>
            <a:r>
              <a:rPr lang="en-US" b="1" smtClean="0"/>
              <a:t>Exception Flag: </a:t>
            </a:r>
            <a:r>
              <a:rPr lang="en-US" smtClean="0"/>
              <a:t>It is set if any of the exception flag bits (SF, PR, UF, OF, ZD, DN, IO) are set.</a:t>
            </a:r>
            <a:endParaRPr lang="en-US" b="1" smtClean="0"/>
          </a:p>
        </p:txBody>
      </p:sp>
      <p:pic>
        <p:nvPicPr>
          <p:cNvPr id="19463" name="Content Placeholder 6" descr="8087 Status Register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5" y="0"/>
            <a:ext cx="4129088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966507-6A78-46D7-AB5C-FAEE7B1DA470}" type="slidenum">
              <a:rPr lang="en-IN" smtClean="0"/>
              <a:pPr>
                <a:defRPr/>
              </a:pPr>
              <a:t>13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Status Register</a:t>
            </a:r>
            <a:endParaRPr lang="en-IN" b="1" dirty="0"/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500063" y="2357438"/>
            <a:ext cx="7424737" cy="4116387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1" smtClean="0"/>
              <a:t>Stack Fault: </a:t>
            </a:r>
            <a:r>
              <a:rPr lang="en-US" smtClean="0"/>
              <a:t>It is not available in 8087. It is active only in 80387  and above.</a:t>
            </a:r>
          </a:p>
          <a:p>
            <a:pPr eaLnBrk="1" hangingPunct="1">
              <a:spcAft>
                <a:spcPts val="1200"/>
              </a:spcAft>
            </a:pPr>
            <a:r>
              <a:rPr lang="en-US" b="1" smtClean="0"/>
              <a:t>Precision: </a:t>
            </a:r>
            <a:r>
              <a:rPr lang="en-US" smtClean="0"/>
              <a:t>It indicates that the result has exceeded the selected precision.</a:t>
            </a:r>
          </a:p>
          <a:p>
            <a:pPr eaLnBrk="1" hangingPunct="1">
              <a:spcAft>
                <a:spcPts val="1200"/>
              </a:spcAft>
            </a:pPr>
            <a:r>
              <a:rPr lang="en-US" b="1" smtClean="0"/>
              <a:t>Underflow: </a:t>
            </a:r>
            <a:r>
              <a:rPr lang="en-IN" smtClean="0"/>
              <a:t>It tells if the result is too small to fit in a register.</a:t>
            </a:r>
            <a:endParaRPr lang="en-US" smtClean="0"/>
          </a:p>
          <a:p>
            <a:pPr eaLnBrk="1" hangingPunct="1">
              <a:spcAft>
                <a:spcPts val="1200"/>
              </a:spcAft>
            </a:pPr>
            <a:r>
              <a:rPr lang="en-US" b="1" smtClean="0"/>
              <a:t>Overflow: </a:t>
            </a:r>
            <a:r>
              <a:rPr lang="en-US" smtClean="0"/>
              <a:t>It tells if the result is too large to fit in a register.</a:t>
            </a:r>
            <a:endParaRPr lang="en-IN" b="1" smtClean="0"/>
          </a:p>
        </p:txBody>
      </p:sp>
      <p:pic>
        <p:nvPicPr>
          <p:cNvPr id="20487" name="Content Placeholder 6" descr="8087 Status Register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5" y="0"/>
            <a:ext cx="4129088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966507-6A78-46D7-AB5C-FAEE7B1DA470}" type="slidenum">
              <a:rPr lang="en-IN" smtClean="0"/>
              <a:pPr>
                <a:defRPr/>
              </a:pPr>
              <a:t>14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Status Register</a:t>
            </a:r>
            <a:endParaRPr lang="en-IN" b="1" dirty="0"/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500063" y="2357438"/>
            <a:ext cx="7424737" cy="4116387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1" smtClean="0"/>
              <a:t>Zero Divide: </a:t>
            </a:r>
            <a:r>
              <a:rPr lang="en-US" smtClean="0"/>
              <a:t>It indicates that you try to divide a non-zero value by zero.</a:t>
            </a:r>
          </a:p>
          <a:p>
            <a:pPr eaLnBrk="1" hangingPunct="1">
              <a:spcAft>
                <a:spcPts val="1200"/>
              </a:spcAft>
            </a:pPr>
            <a:r>
              <a:rPr lang="en-US" b="1" smtClean="0"/>
              <a:t>Denormalized: </a:t>
            </a:r>
            <a:r>
              <a:rPr lang="en-US" smtClean="0"/>
              <a:t>It indicates that at least one of the operand is de-normalized.</a:t>
            </a:r>
          </a:p>
          <a:p>
            <a:pPr eaLnBrk="1" hangingPunct="1">
              <a:spcAft>
                <a:spcPts val="1200"/>
              </a:spcAft>
            </a:pPr>
            <a:r>
              <a:rPr lang="en-US" b="1" smtClean="0"/>
              <a:t>Invalid Operation: </a:t>
            </a:r>
            <a:r>
              <a:rPr lang="en-US" smtClean="0"/>
              <a:t>It indicates an invalid operation. </a:t>
            </a:r>
            <a:r>
              <a:rPr lang="en-IN" smtClean="0"/>
              <a:t>For e.g.: pushing more than eight items onto the stack, attempting to pop an item off an empty stack or taking the square root of a negative number.</a:t>
            </a:r>
            <a:endParaRPr lang="en-IN" b="1" smtClean="0"/>
          </a:p>
        </p:txBody>
      </p:sp>
      <p:pic>
        <p:nvPicPr>
          <p:cNvPr id="21511" name="Content Placeholder 6" descr="8087 Status Register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5" y="0"/>
            <a:ext cx="4129088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966507-6A78-46D7-AB5C-FAEE7B1DA470}" type="slidenum">
              <a:rPr lang="en-IN" smtClean="0"/>
              <a:pPr>
                <a:defRPr/>
              </a:pPr>
              <a:t>15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Control Register</a:t>
            </a:r>
            <a:endParaRPr lang="en-IN" b="1" dirty="0"/>
          </a:p>
        </p:txBody>
      </p:sp>
      <p:pic>
        <p:nvPicPr>
          <p:cNvPr id="22531" name="Content Placeholder 7" descr="8087 Control Register.gif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27050" y="1571625"/>
            <a:ext cx="7259638" cy="489585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966507-6A78-46D7-AB5C-FAEE7B1DA470}" type="slidenum">
              <a:rPr lang="en-IN" smtClean="0"/>
              <a:pPr>
                <a:defRPr/>
              </a:pPr>
              <a:t>16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Control Register</a:t>
            </a:r>
            <a:endParaRPr lang="en-IN" b="1" dirty="0"/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500063" y="2357438"/>
            <a:ext cx="7424737" cy="4116387"/>
          </a:xfrm>
        </p:spPr>
        <p:txBody>
          <a:bodyPr>
            <a:normAutofit fontScale="925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IN" dirty="0" smtClean="0"/>
              <a:t>Control Register controls the operating modes of 8087.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dirty="0" smtClean="0"/>
              <a:t>It is also a 16-bit register.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dirty="0" smtClean="0"/>
              <a:t>It performs rounding control and precision control.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dirty="0" smtClean="0"/>
              <a:t>It is also used to do masking and unmasking of the exception bits that correspond to the rightmost six bits of the status register.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dirty="0" smtClean="0"/>
              <a:t>FLDCW instruction is used to load the value into control register.</a:t>
            </a:r>
            <a:endParaRPr lang="en-IN" dirty="0" smtClean="0"/>
          </a:p>
        </p:txBody>
      </p:sp>
      <p:pic>
        <p:nvPicPr>
          <p:cNvPr id="23559" name="Picture 9" descr="8087 Control Register2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4688" y="71438"/>
            <a:ext cx="3873500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966507-6A78-46D7-AB5C-FAEE7B1DA470}" type="slidenum">
              <a:rPr lang="en-IN" smtClean="0"/>
              <a:pPr>
                <a:defRPr/>
              </a:pPr>
              <a:t>17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Control Register</a:t>
            </a:r>
            <a:endParaRPr lang="en-IN" b="1" dirty="0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500063" y="2357438"/>
            <a:ext cx="7424737" cy="411638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b="1" dirty="0" smtClean="0"/>
              <a:t>Rounding Control: </a:t>
            </a:r>
            <a:r>
              <a:rPr lang="en-US" dirty="0" smtClean="0"/>
              <a:t>It determines the type of rounding or truncating to be done.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b="1" dirty="0" smtClean="0"/>
              <a:t>Precision Control: </a:t>
            </a:r>
            <a:r>
              <a:rPr lang="en-US" dirty="0" smtClean="0"/>
              <a:t>It sets the precision of the result.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b="1" dirty="0" smtClean="0"/>
              <a:t>Exception Masks: </a:t>
            </a:r>
            <a:r>
              <a:rPr lang="en-US" dirty="0" smtClean="0"/>
              <a:t>It determines that whether an error effects the exception bits in the status register.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If it is one, then the corresponding error is ignored.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If it is zero and the corresponding error occurs, then it generates an interrupt, and the corresponding bit in status register is set.</a:t>
            </a:r>
            <a:endParaRPr lang="en-IN" dirty="0" smtClean="0"/>
          </a:p>
        </p:txBody>
      </p:sp>
      <p:pic>
        <p:nvPicPr>
          <p:cNvPr id="24583" name="Picture 9" descr="8087 Control Register2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4688" y="71438"/>
            <a:ext cx="3873500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966507-6A78-46D7-AB5C-FAEE7B1DA470}" type="slidenum">
              <a:rPr lang="en-IN" smtClean="0"/>
              <a:pPr>
                <a:defRPr/>
              </a:pPr>
              <a:t>18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Tag Register</a:t>
            </a:r>
            <a:endParaRPr lang="en-IN" b="1" dirty="0"/>
          </a:p>
        </p:txBody>
      </p:sp>
      <p:grpSp>
        <p:nvGrpSpPr>
          <p:cNvPr id="25606" name="Group 23"/>
          <p:cNvGrpSpPr>
            <a:grpSpLocks/>
          </p:cNvGrpSpPr>
          <p:nvPr/>
        </p:nvGrpSpPr>
        <p:grpSpPr bwMode="auto">
          <a:xfrm>
            <a:off x="285750" y="2435225"/>
            <a:ext cx="8013700" cy="1971675"/>
            <a:chOff x="285720" y="2435091"/>
            <a:chExt cx="8014169" cy="1971171"/>
          </a:xfrm>
        </p:grpSpPr>
        <p:sp>
          <p:nvSpPr>
            <p:cNvPr id="25607" name="TextBox 7"/>
            <p:cNvSpPr txBox="1">
              <a:spLocks noChangeArrowheads="1"/>
            </p:cNvSpPr>
            <p:nvPr/>
          </p:nvSpPr>
          <p:spPr bwMode="auto">
            <a:xfrm>
              <a:off x="6215074" y="2928934"/>
              <a:ext cx="2071702" cy="1477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Tag Values:</a:t>
              </a:r>
            </a:p>
            <a:p>
              <a:r>
                <a:rPr lang="en-US"/>
                <a:t>00 = Valid</a:t>
              </a:r>
            </a:p>
            <a:p>
              <a:r>
                <a:rPr lang="en-US"/>
                <a:t>01 = Zero</a:t>
              </a:r>
            </a:p>
            <a:p>
              <a:r>
                <a:rPr lang="en-US"/>
                <a:t>10 = Invalid</a:t>
              </a:r>
            </a:p>
            <a:p>
              <a:r>
                <a:rPr lang="en-US"/>
                <a:t>11 = Empty</a:t>
              </a:r>
            </a:p>
          </p:txBody>
        </p:sp>
        <p:grpSp>
          <p:nvGrpSpPr>
            <p:cNvPr id="25608" name="Group 21"/>
            <p:cNvGrpSpPr>
              <a:grpSpLocks/>
            </p:cNvGrpSpPr>
            <p:nvPr/>
          </p:nvGrpSpPr>
          <p:grpSpPr bwMode="auto">
            <a:xfrm>
              <a:off x="285720" y="2435091"/>
              <a:ext cx="8014169" cy="422405"/>
              <a:chOff x="642910" y="3571876"/>
              <a:chExt cx="8014169" cy="422405"/>
            </a:xfrm>
          </p:grpSpPr>
          <p:grpSp>
            <p:nvGrpSpPr>
              <p:cNvPr id="25609" name="Group 20"/>
              <p:cNvGrpSpPr>
                <a:grpSpLocks/>
              </p:cNvGrpSpPr>
              <p:nvPr/>
            </p:nvGrpSpPr>
            <p:grpSpPr bwMode="auto">
              <a:xfrm>
                <a:off x="642910" y="3571876"/>
                <a:ext cx="7014037" cy="422405"/>
                <a:chOff x="1142976" y="3500438"/>
                <a:chExt cx="7014037" cy="422405"/>
              </a:xfrm>
            </p:grpSpPr>
            <p:grpSp>
              <p:nvGrpSpPr>
                <p:cNvPr id="25611" name="Group 19"/>
                <p:cNvGrpSpPr>
                  <a:grpSpLocks/>
                </p:cNvGrpSpPr>
                <p:nvPr/>
              </p:nvGrpSpPr>
              <p:grpSpPr bwMode="auto">
                <a:xfrm>
                  <a:off x="1142976" y="3500438"/>
                  <a:ext cx="4013641" cy="422405"/>
                  <a:chOff x="1142976" y="3500438"/>
                  <a:chExt cx="4013641" cy="422405"/>
                </a:xfrm>
              </p:grpSpPr>
              <p:sp>
                <p:nvSpPr>
                  <p:cNvPr id="25615" name="Text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42976" y="3500438"/>
                    <a:ext cx="1013245" cy="42240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180000" tIns="72000" rIns="180000" bIns="72000">
                    <a:spAutoFit/>
                  </a:bodyPr>
                  <a:lstStyle/>
                  <a:p>
                    <a:r>
                      <a:rPr lang="en-US"/>
                      <a:t>TAG 7</a:t>
                    </a:r>
                    <a:endParaRPr lang="en-IN"/>
                  </a:p>
                </p:txBody>
              </p:sp>
              <p:sp>
                <p:nvSpPr>
                  <p:cNvPr id="25616" name="Text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3108" y="3500438"/>
                    <a:ext cx="1013245" cy="42240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180000" tIns="72000" rIns="180000" bIns="72000">
                    <a:spAutoFit/>
                  </a:bodyPr>
                  <a:lstStyle/>
                  <a:p>
                    <a:r>
                      <a:rPr lang="en-US"/>
                      <a:t>TAG 6</a:t>
                    </a:r>
                    <a:endParaRPr lang="en-IN"/>
                  </a:p>
                </p:txBody>
              </p:sp>
              <p:sp>
                <p:nvSpPr>
                  <p:cNvPr id="25617" name="Text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43240" y="3500438"/>
                    <a:ext cx="1013245" cy="42240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180000" tIns="72000" rIns="180000" bIns="72000">
                    <a:spAutoFit/>
                  </a:bodyPr>
                  <a:lstStyle/>
                  <a:p>
                    <a:r>
                      <a:rPr lang="en-US"/>
                      <a:t>TAG 5</a:t>
                    </a:r>
                    <a:endParaRPr lang="en-IN"/>
                  </a:p>
                </p:txBody>
              </p:sp>
              <p:sp>
                <p:nvSpPr>
                  <p:cNvPr id="25618" name="Text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3372" y="3500438"/>
                    <a:ext cx="1013245" cy="42240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180000" tIns="72000" rIns="180000" bIns="72000">
                    <a:spAutoFit/>
                  </a:bodyPr>
                  <a:lstStyle/>
                  <a:p>
                    <a:r>
                      <a:rPr lang="en-US"/>
                      <a:t>TAG 4</a:t>
                    </a:r>
                    <a:endParaRPr lang="en-IN"/>
                  </a:p>
                </p:txBody>
              </p:sp>
            </p:grpSp>
            <p:sp>
              <p:nvSpPr>
                <p:cNvPr id="25612" name="TextBox 15"/>
                <p:cNvSpPr txBox="1">
                  <a:spLocks noChangeArrowheads="1"/>
                </p:cNvSpPr>
                <p:nvPr/>
              </p:nvSpPr>
              <p:spPr bwMode="auto">
                <a:xfrm>
                  <a:off x="5143504" y="3500438"/>
                  <a:ext cx="1013245" cy="42240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180000" tIns="72000" rIns="180000" bIns="72000">
                  <a:spAutoFit/>
                </a:bodyPr>
                <a:lstStyle/>
                <a:p>
                  <a:r>
                    <a:rPr lang="en-US"/>
                    <a:t>TAG 3</a:t>
                  </a:r>
                  <a:endParaRPr lang="en-IN"/>
                </a:p>
              </p:txBody>
            </p:sp>
            <p:sp>
              <p:nvSpPr>
                <p:cNvPr id="25613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6143636" y="3500438"/>
                  <a:ext cx="1013245" cy="42240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180000" tIns="72000" rIns="180000" bIns="72000">
                  <a:spAutoFit/>
                </a:bodyPr>
                <a:lstStyle/>
                <a:p>
                  <a:r>
                    <a:rPr lang="en-US"/>
                    <a:t>TAG 2</a:t>
                  </a:r>
                  <a:endParaRPr lang="en-IN"/>
                </a:p>
              </p:txBody>
            </p:sp>
            <p:sp>
              <p:nvSpPr>
                <p:cNvPr id="25614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7143768" y="3500438"/>
                  <a:ext cx="1013245" cy="42240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180000" tIns="72000" rIns="180000" bIns="72000">
                  <a:spAutoFit/>
                </a:bodyPr>
                <a:lstStyle/>
                <a:p>
                  <a:r>
                    <a:rPr lang="en-US"/>
                    <a:t>TAG 1</a:t>
                  </a:r>
                  <a:endParaRPr lang="en-IN"/>
                </a:p>
              </p:txBody>
            </p:sp>
          </p:grpSp>
          <p:sp>
            <p:nvSpPr>
              <p:cNvPr id="25610" name="TextBox 18"/>
              <p:cNvSpPr txBox="1">
                <a:spLocks noChangeArrowheads="1"/>
              </p:cNvSpPr>
              <p:nvPr/>
            </p:nvSpPr>
            <p:spPr bwMode="auto">
              <a:xfrm>
                <a:off x="7643834" y="3571876"/>
                <a:ext cx="1013245" cy="42240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80000" tIns="72000" rIns="180000" bIns="72000">
                <a:spAutoFit/>
              </a:bodyPr>
              <a:lstStyle/>
              <a:p>
                <a:r>
                  <a:rPr lang="en-US"/>
                  <a:t>TAG 0</a:t>
                </a:r>
                <a:endParaRPr lang="en-IN"/>
              </a:p>
            </p:txBody>
          </p:sp>
        </p:grpSp>
      </p:grp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966507-6A78-46D7-AB5C-FAEE7B1DA470}" type="slidenum">
              <a:rPr lang="en-IN" smtClean="0"/>
              <a:pPr>
                <a:defRPr/>
              </a:pPr>
              <a:t>19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63" y="2000250"/>
            <a:ext cx="7424737" cy="4473575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1200"/>
              </a:spcAft>
              <a:buFont typeface="Wingdings"/>
              <a:buChar char=""/>
              <a:defRPr/>
            </a:pPr>
            <a:r>
              <a:rPr lang="en-US" dirty="0" smtClean="0"/>
              <a:t>8087 was the first math coprocessor for 16-bit processors designed by Intel.</a:t>
            </a:r>
          </a:p>
          <a:p>
            <a:pPr marL="274320" indent="-274320" eaLnBrk="1" fontAlgn="auto" hangingPunct="1">
              <a:spcAft>
                <a:spcPts val="1200"/>
              </a:spcAft>
              <a:buFont typeface="Wingdings"/>
              <a:buChar char=""/>
              <a:defRPr/>
            </a:pPr>
            <a:r>
              <a:rPr lang="en-US" dirty="0" smtClean="0"/>
              <a:t>It was built to pair with 8086 and 8088</a:t>
            </a:r>
            <a:r>
              <a:rPr lang="en-IN" dirty="0" smtClean="0"/>
              <a:t>.</a:t>
            </a:r>
          </a:p>
          <a:p>
            <a:pPr marL="274320" indent="-274320" eaLnBrk="1" fontAlgn="auto" hangingPunct="1">
              <a:spcAft>
                <a:spcPts val="1200"/>
              </a:spcAft>
              <a:buFont typeface="Wingdings"/>
              <a:buChar char=""/>
              <a:defRPr/>
            </a:pPr>
            <a:r>
              <a:rPr lang="en-US" dirty="0" smtClean="0"/>
              <a:t>The purpose of 8087 was to speed up the computations involving floating point calculations.</a:t>
            </a:r>
          </a:p>
          <a:p>
            <a:pPr marL="274320" indent="-274320" eaLnBrk="1" fontAlgn="auto" hangingPunct="1">
              <a:spcAft>
                <a:spcPts val="1200"/>
              </a:spcAft>
              <a:buFont typeface="Wingdings"/>
              <a:buChar char=""/>
              <a:defRPr/>
            </a:pPr>
            <a:r>
              <a:rPr lang="en-US" dirty="0" smtClean="0"/>
              <a:t>Addition, subtraction, multiplication and division of simple numbers is not the coprocessor’s job.</a:t>
            </a:r>
          </a:p>
          <a:p>
            <a:pPr marL="274320" indent="-274320" eaLnBrk="1" fontAlgn="auto" hangingPunct="1">
              <a:spcAft>
                <a:spcPts val="1200"/>
              </a:spcAft>
              <a:buFont typeface="Wingdings"/>
              <a:buChar char=""/>
              <a:defRPr/>
            </a:pPr>
            <a:r>
              <a:rPr lang="en-US" dirty="0" smtClean="0"/>
              <a:t>It does all the calculations involving floating point numbers like scientific calculations and algebraic functions.</a:t>
            </a:r>
          </a:p>
        </p:txBody>
      </p:sp>
      <p:pic>
        <p:nvPicPr>
          <p:cNvPr id="9223" name="Picture 7" descr="Intel_8087_smal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4838" y="71438"/>
            <a:ext cx="26733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966507-6A78-46D7-AB5C-FAEE7B1DA470}" type="slidenum">
              <a:rPr lang="en-IN" smtClean="0"/>
              <a:pPr>
                <a:defRPr/>
              </a:pPr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Tag Register</a:t>
            </a:r>
            <a:endParaRPr lang="en-IN" b="1" dirty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500063" y="2357438"/>
            <a:ext cx="7424737" cy="4116387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mtClean="0"/>
              <a:t>Tag Register is used to indicate the contents of each register in the stack.</a:t>
            </a:r>
          </a:p>
          <a:p>
            <a:pPr eaLnBrk="1" hangingPunct="1">
              <a:spcAft>
                <a:spcPts val="1200"/>
              </a:spcAft>
            </a:pPr>
            <a:r>
              <a:rPr lang="en-US" smtClean="0"/>
              <a:t>There are total 8 tags (Tag 0 to Tag 7) in this register and each tag uses 2 bits to represent a value.</a:t>
            </a:r>
          </a:p>
          <a:p>
            <a:pPr eaLnBrk="1" hangingPunct="1">
              <a:spcAft>
                <a:spcPts val="1200"/>
              </a:spcAft>
            </a:pPr>
            <a:r>
              <a:rPr lang="en-US" smtClean="0"/>
              <a:t>Therefore, it is a 16-bit register.</a:t>
            </a:r>
            <a:endParaRPr lang="en-IN" smtClean="0"/>
          </a:p>
        </p:txBody>
      </p:sp>
      <p:grpSp>
        <p:nvGrpSpPr>
          <p:cNvPr id="26631" name="Group 21"/>
          <p:cNvGrpSpPr>
            <a:grpSpLocks/>
          </p:cNvGrpSpPr>
          <p:nvPr/>
        </p:nvGrpSpPr>
        <p:grpSpPr bwMode="auto">
          <a:xfrm>
            <a:off x="357188" y="214313"/>
            <a:ext cx="8013700" cy="1971675"/>
            <a:chOff x="285720" y="2435091"/>
            <a:chExt cx="8014169" cy="1971171"/>
          </a:xfrm>
        </p:grpSpPr>
        <p:sp>
          <p:nvSpPr>
            <p:cNvPr id="26632" name="TextBox 22"/>
            <p:cNvSpPr txBox="1">
              <a:spLocks noChangeArrowheads="1"/>
            </p:cNvSpPr>
            <p:nvPr/>
          </p:nvSpPr>
          <p:spPr bwMode="auto">
            <a:xfrm>
              <a:off x="6215074" y="2928934"/>
              <a:ext cx="2071702" cy="1477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Tag Values:</a:t>
              </a:r>
            </a:p>
            <a:p>
              <a:r>
                <a:rPr lang="en-US"/>
                <a:t>00 = Valid</a:t>
              </a:r>
            </a:p>
            <a:p>
              <a:r>
                <a:rPr lang="en-US"/>
                <a:t>01 = Zero</a:t>
              </a:r>
            </a:p>
            <a:p>
              <a:r>
                <a:rPr lang="en-US"/>
                <a:t>10 = Invalid</a:t>
              </a:r>
            </a:p>
            <a:p>
              <a:r>
                <a:rPr lang="en-US"/>
                <a:t>11 = Empty</a:t>
              </a:r>
            </a:p>
          </p:txBody>
        </p:sp>
        <p:grpSp>
          <p:nvGrpSpPr>
            <p:cNvPr id="26633" name="Group 21"/>
            <p:cNvGrpSpPr>
              <a:grpSpLocks/>
            </p:cNvGrpSpPr>
            <p:nvPr/>
          </p:nvGrpSpPr>
          <p:grpSpPr bwMode="auto">
            <a:xfrm>
              <a:off x="285720" y="2435091"/>
              <a:ext cx="8014169" cy="422405"/>
              <a:chOff x="642910" y="3571876"/>
              <a:chExt cx="8014169" cy="422405"/>
            </a:xfrm>
          </p:grpSpPr>
          <p:grpSp>
            <p:nvGrpSpPr>
              <p:cNvPr id="26634" name="Group 20"/>
              <p:cNvGrpSpPr>
                <a:grpSpLocks/>
              </p:cNvGrpSpPr>
              <p:nvPr/>
            </p:nvGrpSpPr>
            <p:grpSpPr bwMode="auto">
              <a:xfrm>
                <a:off x="642910" y="3571876"/>
                <a:ext cx="7014037" cy="422405"/>
                <a:chOff x="1142976" y="3500438"/>
                <a:chExt cx="7014037" cy="422405"/>
              </a:xfrm>
            </p:grpSpPr>
            <p:grpSp>
              <p:nvGrpSpPr>
                <p:cNvPr id="26636" name="Group 19"/>
                <p:cNvGrpSpPr>
                  <a:grpSpLocks/>
                </p:cNvGrpSpPr>
                <p:nvPr/>
              </p:nvGrpSpPr>
              <p:grpSpPr bwMode="auto">
                <a:xfrm>
                  <a:off x="1142976" y="3500438"/>
                  <a:ext cx="4013641" cy="422405"/>
                  <a:chOff x="1142976" y="3500438"/>
                  <a:chExt cx="4013641" cy="422405"/>
                </a:xfrm>
              </p:grpSpPr>
              <p:sp>
                <p:nvSpPr>
                  <p:cNvPr id="26640" name="Text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42976" y="3500438"/>
                    <a:ext cx="1013245" cy="42240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180000" tIns="72000" rIns="180000" bIns="72000">
                    <a:spAutoFit/>
                  </a:bodyPr>
                  <a:lstStyle/>
                  <a:p>
                    <a:r>
                      <a:rPr lang="en-US"/>
                      <a:t>TAG 7</a:t>
                    </a:r>
                    <a:endParaRPr lang="en-IN"/>
                  </a:p>
                </p:txBody>
              </p:sp>
              <p:sp>
                <p:nvSpPr>
                  <p:cNvPr id="26641" name="Text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43108" y="3500438"/>
                    <a:ext cx="1013245" cy="42240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180000" tIns="72000" rIns="180000" bIns="72000">
                    <a:spAutoFit/>
                  </a:bodyPr>
                  <a:lstStyle/>
                  <a:p>
                    <a:r>
                      <a:rPr lang="en-US"/>
                      <a:t>TAG 6</a:t>
                    </a:r>
                    <a:endParaRPr lang="en-IN"/>
                  </a:p>
                </p:txBody>
              </p:sp>
              <p:sp>
                <p:nvSpPr>
                  <p:cNvPr id="26642" name="Text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43240" y="3500438"/>
                    <a:ext cx="1013245" cy="42240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180000" tIns="72000" rIns="180000" bIns="72000">
                    <a:spAutoFit/>
                  </a:bodyPr>
                  <a:lstStyle/>
                  <a:p>
                    <a:r>
                      <a:rPr lang="en-US"/>
                      <a:t>TAG 5</a:t>
                    </a:r>
                    <a:endParaRPr lang="en-IN"/>
                  </a:p>
                </p:txBody>
              </p:sp>
              <p:sp>
                <p:nvSpPr>
                  <p:cNvPr id="26643" name="Text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3372" y="3500438"/>
                    <a:ext cx="1013245" cy="42240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180000" tIns="72000" rIns="180000" bIns="72000">
                    <a:spAutoFit/>
                  </a:bodyPr>
                  <a:lstStyle/>
                  <a:p>
                    <a:r>
                      <a:rPr lang="en-US"/>
                      <a:t>TAG 4</a:t>
                    </a:r>
                    <a:endParaRPr lang="en-IN"/>
                  </a:p>
                </p:txBody>
              </p:sp>
            </p:grpSp>
            <p:sp>
              <p:nvSpPr>
                <p:cNvPr id="26637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5143504" y="3500438"/>
                  <a:ext cx="1013245" cy="42240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180000" tIns="72000" rIns="180000" bIns="72000">
                  <a:spAutoFit/>
                </a:bodyPr>
                <a:lstStyle/>
                <a:p>
                  <a:r>
                    <a:rPr lang="en-US"/>
                    <a:t>TAG 3</a:t>
                  </a:r>
                  <a:endParaRPr lang="en-IN"/>
                </a:p>
              </p:txBody>
            </p:sp>
            <p:sp>
              <p:nvSpPr>
                <p:cNvPr id="26638" name="TextBox 28"/>
                <p:cNvSpPr txBox="1">
                  <a:spLocks noChangeArrowheads="1"/>
                </p:cNvSpPr>
                <p:nvPr/>
              </p:nvSpPr>
              <p:spPr bwMode="auto">
                <a:xfrm>
                  <a:off x="6143636" y="3500438"/>
                  <a:ext cx="1013245" cy="42240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180000" tIns="72000" rIns="180000" bIns="72000">
                  <a:spAutoFit/>
                </a:bodyPr>
                <a:lstStyle/>
                <a:p>
                  <a:r>
                    <a:rPr lang="en-US"/>
                    <a:t>TAG 2</a:t>
                  </a:r>
                  <a:endParaRPr lang="en-IN"/>
                </a:p>
              </p:txBody>
            </p:sp>
            <p:sp>
              <p:nvSpPr>
                <p:cNvPr id="26639" name="TextBox 29"/>
                <p:cNvSpPr txBox="1">
                  <a:spLocks noChangeArrowheads="1"/>
                </p:cNvSpPr>
                <p:nvPr/>
              </p:nvSpPr>
              <p:spPr bwMode="auto">
                <a:xfrm>
                  <a:off x="7143768" y="3500438"/>
                  <a:ext cx="1013245" cy="42240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180000" tIns="72000" rIns="180000" bIns="72000">
                  <a:spAutoFit/>
                </a:bodyPr>
                <a:lstStyle/>
                <a:p>
                  <a:r>
                    <a:rPr lang="en-US"/>
                    <a:t>TAG 1</a:t>
                  </a:r>
                  <a:endParaRPr lang="en-IN"/>
                </a:p>
              </p:txBody>
            </p:sp>
          </p:grpSp>
          <p:sp>
            <p:nvSpPr>
              <p:cNvPr id="26635" name="TextBox 25"/>
              <p:cNvSpPr txBox="1">
                <a:spLocks noChangeArrowheads="1"/>
              </p:cNvSpPr>
              <p:nvPr/>
            </p:nvSpPr>
            <p:spPr bwMode="auto">
              <a:xfrm>
                <a:off x="7643834" y="3571876"/>
                <a:ext cx="1013245" cy="42240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80000" tIns="72000" rIns="180000" bIns="72000">
                <a:spAutoFit/>
              </a:bodyPr>
              <a:lstStyle/>
              <a:p>
                <a:r>
                  <a:rPr lang="en-US"/>
                  <a:t>TAG 0</a:t>
                </a:r>
                <a:endParaRPr lang="en-IN"/>
              </a:p>
            </p:txBody>
          </p:sp>
        </p:grpSp>
      </p:grp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966507-6A78-46D7-AB5C-FAEE7B1DA470}" type="slidenum">
              <a:rPr lang="en-IN" smtClean="0"/>
              <a:pPr>
                <a:defRPr/>
              </a:pPr>
              <a:t>20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Pin Diagram of 8087</a:t>
            </a:r>
            <a:endParaRPr lang="en-IN" b="1" dirty="0"/>
          </a:p>
        </p:txBody>
      </p:sp>
      <p:pic>
        <p:nvPicPr>
          <p:cNvPr id="27651" name="Content Placeholder 7" descr="Blank 40 Pin IC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325813" y="1428750"/>
            <a:ext cx="1817687" cy="5319713"/>
          </a:xfrm>
        </p:spPr>
      </p:pic>
      <p:sp>
        <p:nvSpPr>
          <p:cNvPr id="9" name="TextBox 8"/>
          <p:cNvSpPr txBox="1"/>
          <p:nvPr/>
        </p:nvSpPr>
        <p:spPr>
          <a:xfrm>
            <a:off x="3929058" y="3018266"/>
            <a:ext cx="585738" cy="1696618"/>
          </a:xfrm>
          <a:prstGeom prst="rect">
            <a:avLst/>
          </a:prstGeom>
          <a:noFill/>
        </p:spPr>
        <p:txBody>
          <a:bodyPr vert="wordArtVert" wrap="none">
            <a:spAutoFit/>
          </a:bodyPr>
          <a:lstStyle/>
          <a:p>
            <a:pPr>
              <a:defRPr/>
            </a:pPr>
            <a:r>
              <a:rPr lang="en-US" sz="2400" b="1" dirty="0"/>
              <a:t>8087</a:t>
            </a:r>
            <a:endParaRPr lang="en-IN" sz="2400" b="1" dirty="0"/>
          </a:p>
        </p:txBody>
      </p:sp>
      <p:sp>
        <p:nvSpPr>
          <p:cNvPr id="27656" name="TextBox 9"/>
          <p:cNvSpPr txBox="1">
            <a:spLocks noChangeArrowheads="1"/>
          </p:cNvSpPr>
          <p:nvPr/>
        </p:nvSpPr>
        <p:spPr bwMode="auto">
          <a:xfrm>
            <a:off x="2786063" y="1477963"/>
            <a:ext cx="584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GND</a:t>
            </a:r>
            <a:endParaRPr lang="en-IN" sz="1400"/>
          </a:p>
        </p:txBody>
      </p:sp>
      <p:sp>
        <p:nvSpPr>
          <p:cNvPr id="27657" name="TextBox 10"/>
          <p:cNvSpPr txBox="1">
            <a:spLocks noChangeArrowheads="1"/>
          </p:cNvSpPr>
          <p:nvPr/>
        </p:nvSpPr>
        <p:spPr bwMode="auto">
          <a:xfrm>
            <a:off x="2786063" y="6429375"/>
            <a:ext cx="584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GND</a:t>
            </a:r>
            <a:endParaRPr lang="en-IN" sz="1400"/>
          </a:p>
        </p:txBody>
      </p:sp>
      <p:sp>
        <p:nvSpPr>
          <p:cNvPr id="27658" name="TextBox 11"/>
          <p:cNvSpPr txBox="1">
            <a:spLocks noChangeArrowheads="1"/>
          </p:cNvSpPr>
          <p:nvPr/>
        </p:nvSpPr>
        <p:spPr bwMode="auto">
          <a:xfrm>
            <a:off x="2824163" y="6192838"/>
            <a:ext cx="533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CLK</a:t>
            </a:r>
            <a:endParaRPr lang="en-IN" sz="1400"/>
          </a:p>
        </p:txBody>
      </p:sp>
      <p:sp>
        <p:nvSpPr>
          <p:cNvPr id="27659" name="TextBox 12"/>
          <p:cNvSpPr txBox="1">
            <a:spLocks noChangeArrowheads="1"/>
          </p:cNvSpPr>
          <p:nvPr/>
        </p:nvSpPr>
        <p:spPr bwMode="auto">
          <a:xfrm>
            <a:off x="2913063" y="5621338"/>
            <a:ext cx="444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NC</a:t>
            </a:r>
            <a:endParaRPr lang="en-IN" sz="1400"/>
          </a:p>
        </p:txBody>
      </p:sp>
      <p:sp>
        <p:nvSpPr>
          <p:cNvPr id="27660" name="TextBox 13"/>
          <p:cNvSpPr txBox="1">
            <a:spLocks noChangeArrowheads="1"/>
          </p:cNvSpPr>
          <p:nvPr/>
        </p:nvSpPr>
        <p:spPr bwMode="auto">
          <a:xfrm>
            <a:off x="2913063" y="5907088"/>
            <a:ext cx="444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NC</a:t>
            </a:r>
            <a:endParaRPr lang="en-IN" sz="1400"/>
          </a:p>
        </p:txBody>
      </p:sp>
      <p:sp>
        <p:nvSpPr>
          <p:cNvPr id="27661" name="TextBox 15"/>
          <p:cNvSpPr txBox="1">
            <a:spLocks noChangeArrowheads="1"/>
          </p:cNvSpPr>
          <p:nvPr/>
        </p:nvSpPr>
        <p:spPr bwMode="auto">
          <a:xfrm>
            <a:off x="2855913" y="5357813"/>
            <a:ext cx="501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AD</a:t>
            </a:r>
            <a:r>
              <a:rPr lang="en-US" sz="1400" baseline="-25000"/>
              <a:t>0</a:t>
            </a:r>
            <a:endParaRPr lang="en-IN" sz="1400" baseline="-25000"/>
          </a:p>
        </p:txBody>
      </p:sp>
      <p:sp>
        <p:nvSpPr>
          <p:cNvPr id="27662" name="TextBox 16"/>
          <p:cNvSpPr txBox="1">
            <a:spLocks noChangeArrowheads="1"/>
          </p:cNvSpPr>
          <p:nvPr/>
        </p:nvSpPr>
        <p:spPr bwMode="auto">
          <a:xfrm>
            <a:off x="2855913" y="5121275"/>
            <a:ext cx="501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AD</a:t>
            </a:r>
            <a:r>
              <a:rPr lang="en-US" sz="1400" baseline="-25000"/>
              <a:t>1</a:t>
            </a:r>
          </a:p>
        </p:txBody>
      </p:sp>
      <p:sp>
        <p:nvSpPr>
          <p:cNvPr id="27663" name="TextBox 17"/>
          <p:cNvSpPr txBox="1">
            <a:spLocks noChangeArrowheads="1"/>
          </p:cNvSpPr>
          <p:nvPr/>
        </p:nvSpPr>
        <p:spPr bwMode="auto">
          <a:xfrm>
            <a:off x="2855913" y="4835525"/>
            <a:ext cx="501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AD</a:t>
            </a:r>
            <a:r>
              <a:rPr lang="en-US" sz="1400" baseline="-25000"/>
              <a:t>2</a:t>
            </a:r>
            <a:endParaRPr lang="en-IN" sz="1400" baseline="-25000"/>
          </a:p>
        </p:txBody>
      </p:sp>
      <p:sp>
        <p:nvSpPr>
          <p:cNvPr id="27664" name="TextBox 18"/>
          <p:cNvSpPr txBox="1">
            <a:spLocks noChangeArrowheads="1"/>
          </p:cNvSpPr>
          <p:nvPr/>
        </p:nvSpPr>
        <p:spPr bwMode="auto">
          <a:xfrm>
            <a:off x="2855913" y="4572000"/>
            <a:ext cx="501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AD</a:t>
            </a:r>
            <a:r>
              <a:rPr lang="en-US" sz="1400" baseline="-25000"/>
              <a:t>3</a:t>
            </a:r>
            <a:endParaRPr lang="en-IN" sz="1400" baseline="-25000"/>
          </a:p>
        </p:txBody>
      </p:sp>
      <p:sp>
        <p:nvSpPr>
          <p:cNvPr id="27665" name="TextBox 19"/>
          <p:cNvSpPr txBox="1">
            <a:spLocks noChangeArrowheads="1"/>
          </p:cNvSpPr>
          <p:nvPr/>
        </p:nvSpPr>
        <p:spPr bwMode="auto">
          <a:xfrm>
            <a:off x="2855913" y="4335463"/>
            <a:ext cx="501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AD</a:t>
            </a:r>
            <a:r>
              <a:rPr lang="en-US" sz="1400" baseline="-25000"/>
              <a:t>4</a:t>
            </a:r>
            <a:endParaRPr lang="en-IN" sz="1400" baseline="-25000"/>
          </a:p>
        </p:txBody>
      </p:sp>
      <p:sp>
        <p:nvSpPr>
          <p:cNvPr id="27666" name="TextBox 20"/>
          <p:cNvSpPr txBox="1">
            <a:spLocks noChangeArrowheads="1"/>
          </p:cNvSpPr>
          <p:nvPr/>
        </p:nvSpPr>
        <p:spPr bwMode="auto">
          <a:xfrm>
            <a:off x="2855913" y="4071938"/>
            <a:ext cx="501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AD</a:t>
            </a:r>
            <a:r>
              <a:rPr lang="en-US" sz="1400" baseline="-25000"/>
              <a:t>5</a:t>
            </a:r>
            <a:endParaRPr lang="en-IN" sz="1400" baseline="-25000"/>
          </a:p>
        </p:txBody>
      </p:sp>
      <p:sp>
        <p:nvSpPr>
          <p:cNvPr id="27667" name="TextBox 21"/>
          <p:cNvSpPr txBox="1">
            <a:spLocks noChangeArrowheads="1"/>
          </p:cNvSpPr>
          <p:nvPr/>
        </p:nvSpPr>
        <p:spPr bwMode="auto">
          <a:xfrm>
            <a:off x="2855913" y="3835400"/>
            <a:ext cx="501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AD</a:t>
            </a:r>
            <a:r>
              <a:rPr lang="en-US" sz="1400" baseline="-25000"/>
              <a:t>6</a:t>
            </a:r>
            <a:endParaRPr lang="en-IN" sz="1400" baseline="-25000"/>
          </a:p>
        </p:txBody>
      </p:sp>
      <p:sp>
        <p:nvSpPr>
          <p:cNvPr id="27668" name="TextBox 22"/>
          <p:cNvSpPr txBox="1">
            <a:spLocks noChangeArrowheads="1"/>
          </p:cNvSpPr>
          <p:nvPr/>
        </p:nvSpPr>
        <p:spPr bwMode="auto">
          <a:xfrm>
            <a:off x="2857500" y="3571875"/>
            <a:ext cx="501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AD</a:t>
            </a:r>
            <a:r>
              <a:rPr lang="en-US" sz="1400" baseline="-25000"/>
              <a:t>7</a:t>
            </a:r>
            <a:endParaRPr lang="en-IN" sz="1400" baseline="-25000"/>
          </a:p>
        </p:txBody>
      </p:sp>
      <p:sp>
        <p:nvSpPr>
          <p:cNvPr id="27669" name="TextBox 23"/>
          <p:cNvSpPr txBox="1">
            <a:spLocks noChangeArrowheads="1"/>
          </p:cNvSpPr>
          <p:nvPr/>
        </p:nvSpPr>
        <p:spPr bwMode="auto">
          <a:xfrm>
            <a:off x="2855913" y="3286125"/>
            <a:ext cx="501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AD</a:t>
            </a:r>
            <a:r>
              <a:rPr lang="en-US" sz="1400" baseline="-25000"/>
              <a:t>8</a:t>
            </a:r>
            <a:endParaRPr lang="en-IN" sz="1400" baseline="-25000"/>
          </a:p>
        </p:txBody>
      </p:sp>
      <p:sp>
        <p:nvSpPr>
          <p:cNvPr id="27670" name="TextBox 24"/>
          <p:cNvSpPr txBox="1">
            <a:spLocks noChangeArrowheads="1"/>
          </p:cNvSpPr>
          <p:nvPr/>
        </p:nvSpPr>
        <p:spPr bwMode="auto">
          <a:xfrm>
            <a:off x="2855913" y="3000375"/>
            <a:ext cx="501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AD</a:t>
            </a:r>
            <a:r>
              <a:rPr lang="en-US" sz="1400" baseline="-25000"/>
              <a:t>9</a:t>
            </a:r>
            <a:endParaRPr lang="en-IN" sz="1400" baseline="-25000"/>
          </a:p>
        </p:txBody>
      </p:sp>
      <p:sp>
        <p:nvSpPr>
          <p:cNvPr id="27671" name="TextBox 25"/>
          <p:cNvSpPr txBox="1">
            <a:spLocks noChangeArrowheads="1"/>
          </p:cNvSpPr>
          <p:nvPr/>
        </p:nvSpPr>
        <p:spPr bwMode="auto">
          <a:xfrm>
            <a:off x="2786063" y="2763838"/>
            <a:ext cx="5699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AD</a:t>
            </a:r>
            <a:r>
              <a:rPr lang="en-US" sz="1400" baseline="-25000"/>
              <a:t>10</a:t>
            </a:r>
            <a:endParaRPr lang="en-IN" sz="1400" baseline="-25000"/>
          </a:p>
        </p:txBody>
      </p:sp>
      <p:sp>
        <p:nvSpPr>
          <p:cNvPr id="27672" name="TextBox 26"/>
          <p:cNvSpPr txBox="1">
            <a:spLocks noChangeArrowheads="1"/>
          </p:cNvSpPr>
          <p:nvPr/>
        </p:nvSpPr>
        <p:spPr bwMode="auto">
          <a:xfrm>
            <a:off x="2784475" y="2478088"/>
            <a:ext cx="5603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AD</a:t>
            </a:r>
            <a:r>
              <a:rPr lang="en-US" sz="1400" baseline="-25000"/>
              <a:t>11</a:t>
            </a:r>
            <a:endParaRPr lang="en-IN" sz="1400" baseline="-25000"/>
          </a:p>
        </p:txBody>
      </p:sp>
      <p:sp>
        <p:nvSpPr>
          <p:cNvPr id="27673" name="TextBox 27"/>
          <p:cNvSpPr txBox="1">
            <a:spLocks noChangeArrowheads="1"/>
          </p:cNvSpPr>
          <p:nvPr/>
        </p:nvSpPr>
        <p:spPr bwMode="auto">
          <a:xfrm>
            <a:off x="2784475" y="2214563"/>
            <a:ext cx="5683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AD</a:t>
            </a:r>
            <a:r>
              <a:rPr lang="en-US" sz="1400" baseline="-25000"/>
              <a:t>12</a:t>
            </a:r>
            <a:endParaRPr lang="en-IN" sz="1400" baseline="-25000"/>
          </a:p>
        </p:txBody>
      </p:sp>
      <p:sp>
        <p:nvSpPr>
          <p:cNvPr id="27674" name="TextBox 28"/>
          <p:cNvSpPr txBox="1">
            <a:spLocks noChangeArrowheads="1"/>
          </p:cNvSpPr>
          <p:nvPr/>
        </p:nvSpPr>
        <p:spPr bwMode="auto">
          <a:xfrm>
            <a:off x="2786063" y="1978025"/>
            <a:ext cx="5699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AD</a:t>
            </a:r>
            <a:r>
              <a:rPr lang="en-US" sz="1400" baseline="-25000"/>
              <a:t>13</a:t>
            </a:r>
            <a:endParaRPr lang="en-IN" sz="1400" baseline="-25000"/>
          </a:p>
        </p:txBody>
      </p:sp>
      <p:sp>
        <p:nvSpPr>
          <p:cNvPr id="27675" name="TextBox 29"/>
          <p:cNvSpPr txBox="1">
            <a:spLocks noChangeArrowheads="1"/>
          </p:cNvSpPr>
          <p:nvPr/>
        </p:nvSpPr>
        <p:spPr bwMode="auto">
          <a:xfrm>
            <a:off x="2786063" y="1714500"/>
            <a:ext cx="5699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AD</a:t>
            </a:r>
            <a:r>
              <a:rPr lang="en-US" sz="1400" baseline="-25000"/>
              <a:t>14</a:t>
            </a:r>
            <a:endParaRPr lang="en-IN" sz="1400" baseline="-25000"/>
          </a:p>
        </p:txBody>
      </p:sp>
      <p:sp>
        <p:nvSpPr>
          <p:cNvPr id="27676" name="TextBox 31"/>
          <p:cNvSpPr txBox="1">
            <a:spLocks noChangeArrowheads="1"/>
          </p:cNvSpPr>
          <p:nvPr/>
        </p:nvSpPr>
        <p:spPr bwMode="auto">
          <a:xfrm>
            <a:off x="5141913" y="1428750"/>
            <a:ext cx="4778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V</a:t>
            </a:r>
            <a:r>
              <a:rPr lang="en-US" sz="1400" baseline="-25000"/>
              <a:t>CC</a:t>
            </a:r>
            <a:endParaRPr lang="en-IN" sz="1400" baseline="-25000"/>
          </a:p>
        </p:txBody>
      </p:sp>
      <p:sp>
        <p:nvSpPr>
          <p:cNvPr id="27677" name="TextBox 32"/>
          <p:cNvSpPr txBox="1">
            <a:spLocks noChangeArrowheads="1"/>
          </p:cNvSpPr>
          <p:nvPr/>
        </p:nvSpPr>
        <p:spPr bwMode="auto">
          <a:xfrm>
            <a:off x="5141913" y="1714500"/>
            <a:ext cx="5683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AD</a:t>
            </a:r>
            <a:r>
              <a:rPr lang="en-US" sz="1400" baseline="-25000"/>
              <a:t>15</a:t>
            </a:r>
            <a:endParaRPr lang="en-IN" sz="1400" baseline="-25000"/>
          </a:p>
        </p:txBody>
      </p:sp>
      <p:sp>
        <p:nvSpPr>
          <p:cNvPr id="27678" name="TextBox 33"/>
          <p:cNvSpPr txBox="1">
            <a:spLocks noChangeArrowheads="1"/>
          </p:cNvSpPr>
          <p:nvPr/>
        </p:nvSpPr>
        <p:spPr bwMode="auto">
          <a:xfrm>
            <a:off x="5141913" y="1978025"/>
            <a:ext cx="676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</a:t>
            </a:r>
            <a:r>
              <a:rPr lang="en-US" sz="1400" baseline="-25000"/>
              <a:t>16</a:t>
            </a:r>
            <a:r>
              <a:rPr lang="en-US" sz="1400"/>
              <a:t>/S</a:t>
            </a:r>
            <a:r>
              <a:rPr lang="en-US" sz="1400" baseline="-25000"/>
              <a:t>3</a:t>
            </a:r>
            <a:endParaRPr lang="en-IN" sz="1400" baseline="-25000"/>
          </a:p>
        </p:txBody>
      </p:sp>
      <p:sp>
        <p:nvSpPr>
          <p:cNvPr id="27679" name="TextBox 34"/>
          <p:cNvSpPr txBox="1">
            <a:spLocks noChangeArrowheads="1"/>
          </p:cNvSpPr>
          <p:nvPr/>
        </p:nvSpPr>
        <p:spPr bwMode="auto">
          <a:xfrm>
            <a:off x="5143500" y="2214563"/>
            <a:ext cx="676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</a:t>
            </a:r>
            <a:r>
              <a:rPr lang="en-US" sz="1400" baseline="-25000"/>
              <a:t>17</a:t>
            </a:r>
            <a:r>
              <a:rPr lang="en-US" sz="1400"/>
              <a:t>/S</a:t>
            </a:r>
            <a:r>
              <a:rPr lang="en-US" sz="1400" baseline="-25000"/>
              <a:t>4</a:t>
            </a:r>
            <a:endParaRPr lang="en-IN" sz="1400" baseline="-25000"/>
          </a:p>
        </p:txBody>
      </p:sp>
      <p:sp>
        <p:nvSpPr>
          <p:cNvPr id="27680" name="TextBox 35"/>
          <p:cNvSpPr txBox="1">
            <a:spLocks noChangeArrowheads="1"/>
          </p:cNvSpPr>
          <p:nvPr/>
        </p:nvSpPr>
        <p:spPr bwMode="auto">
          <a:xfrm>
            <a:off x="5143500" y="2478088"/>
            <a:ext cx="676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</a:t>
            </a:r>
            <a:r>
              <a:rPr lang="en-US" sz="1400" baseline="-25000"/>
              <a:t>18</a:t>
            </a:r>
            <a:r>
              <a:rPr lang="en-US" sz="1400"/>
              <a:t>/S</a:t>
            </a:r>
            <a:r>
              <a:rPr lang="en-US" sz="1400" baseline="-25000"/>
              <a:t>5</a:t>
            </a:r>
            <a:endParaRPr lang="en-IN" sz="1400" baseline="-25000"/>
          </a:p>
        </p:txBody>
      </p:sp>
      <p:sp>
        <p:nvSpPr>
          <p:cNvPr id="27681" name="TextBox 36"/>
          <p:cNvSpPr txBox="1">
            <a:spLocks noChangeArrowheads="1"/>
          </p:cNvSpPr>
          <p:nvPr/>
        </p:nvSpPr>
        <p:spPr bwMode="auto">
          <a:xfrm>
            <a:off x="5143500" y="2763838"/>
            <a:ext cx="676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</a:t>
            </a:r>
            <a:r>
              <a:rPr lang="en-US" sz="1400" baseline="-25000"/>
              <a:t>19</a:t>
            </a:r>
            <a:r>
              <a:rPr lang="en-US" sz="1400"/>
              <a:t>/S</a:t>
            </a:r>
            <a:r>
              <a:rPr lang="en-US" sz="1400" baseline="-25000"/>
              <a:t>6</a:t>
            </a:r>
            <a:endParaRPr lang="en-IN" sz="1400" baseline="-25000"/>
          </a:p>
        </p:txBody>
      </p:sp>
      <p:sp>
        <p:nvSpPr>
          <p:cNvPr id="27682" name="TextBox 37"/>
          <p:cNvSpPr txBox="1">
            <a:spLocks noChangeArrowheads="1"/>
          </p:cNvSpPr>
          <p:nvPr/>
        </p:nvSpPr>
        <p:spPr bwMode="auto">
          <a:xfrm>
            <a:off x="5143500" y="3000375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BHE/S</a:t>
            </a:r>
            <a:r>
              <a:rPr lang="en-US" sz="1400" baseline="-25000"/>
              <a:t>7</a:t>
            </a:r>
            <a:endParaRPr lang="en-IN" sz="1400" baseline="-25000"/>
          </a:p>
        </p:txBody>
      </p:sp>
      <p:sp>
        <p:nvSpPr>
          <p:cNvPr id="27683" name="TextBox 39"/>
          <p:cNvSpPr txBox="1">
            <a:spLocks noChangeArrowheads="1"/>
          </p:cNvSpPr>
          <p:nvPr/>
        </p:nvSpPr>
        <p:spPr bwMode="auto">
          <a:xfrm>
            <a:off x="5143500" y="3263900"/>
            <a:ext cx="8509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RQ/GT</a:t>
            </a:r>
            <a:r>
              <a:rPr lang="en-US" sz="1400" baseline="-25000"/>
              <a:t>1</a:t>
            </a:r>
            <a:endParaRPr lang="en-IN" sz="1400" baseline="-25000"/>
          </a:p>
        </p:txBody>
      </p:sp>
      <p:sp>
        <p:nvSpPr>
          <p:cNvPr id="27684" name="TextBox 40"/>
          <p:cNvSpPr txBox="1">
            <a:spLocks noChangeArrowheads="1"/>
          </p:cNvSpPr>
          <p:nvPr/>
        </p:nvSpPr>
        <p:spPr bwMode="auto">
          <a:xfrm>
            <a:off x="5143500" y="3549650"/>
            <a:ext cx="4730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INT</a:t>
            </a:r>
            <a:endParaRPr lang="en-IN" sz="1400" baseline="-25000"/>
          </a:p>
        </p:txBody>
      </p:sp>
      <p:sp>
        <p:nvSpPr>
          <p:cNvPr id="27685" name="TextBox 41"/>
          <p:cNvSpPr txBox="1">
            <a:spLocks noChangeArrowheads="1"/>
          </p:cNvSpPr>
          <p:nvPr/>
        </p:nvSpPr>
        <p:spPr bwMode="auto">
          <a:xfrm>
            <a:off x="5143500" y="3786188"/>
            <a:ext cx="8509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RQ/GT</a:t>
            </a:r>
            <a:r>
              <a:rPr lang="en-US" sz="1400" baseline="-25000"/>
              <a:t>0</a:t>
            </a:r>
            <a:endParaRPr lang="en-IN" sz="1400" baseline="-25000"/>
          </a:p>
        </p:txBody>
      </p:sp>
      <p:sp>
        <p:nvSpPr>
          <p:cNvPr id="27686" name="TextBox 42"/>
          <p:cNvSpPr txBox="1">
            <a:spLocks noChangeArrowheads="1"/>
          </p:cNvSpPr>
          <p:nvPr/>
        </p:nvSpPr>
        <p:spPr bwMode="auto">
          <a:xfrm>
            <a:off x="5143500" y="4049713"/>
            <a:ext cx="444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NC</a:t>
            </a:r>
            <a:endParaRPr lang="en-IN" sz="1400" baseline="-25000"/>
          </a:p>
        </p:txBody>
      </p:sp>
      <p:sp>
        <p:nvSpPr>
          <p:cNvPr id="27687" name="TextBox 43"/>
          <p:cNvSpPr txBox="1">
            <a:spLocks noChangeArrowheads="1"/>
          </p:cNvSpPr>
          <p:nvPr/>
        </p:nvSpPr>
        <p:spPr bwMode="auto">
          <a:xfrm>
            <a:off x="5143500" y="4335463"/>
            <a:ext cx="444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NC</a:t>
            </a:r>
          </a:p>
        </p:txBody>
      </p:sp>
      <p:sp>
        <p:nvSpPr>
          <p:cNvPr id="27688" name="TextBox 44"/>
          <p:cNvSpPr txBox="1">
            <a:spLocks noChangeArrowheads="1"/>
          </p:cNvSpPr>
          <p:nvPr/>
        </p:nvSpPr>
        <p:spPr bwMode="auto">
          <a:xfrm>
            <a:off x="5143500" y="4572000"/>
            <a:ext cx="371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</a:t>
            </a:r>
            <a:r>
              <a:rPr lang="en-US" sz="1400" baseline="-25000"/>
              <a:t>2</a:t>
            </a:r>
            <a:endParaRPr lang="en-IN" sz="1400" baseline="-25000"/>
          </a:p>
        </p:txBody>
      </p:sp>
      <p:sp>
        <p:nvSpPr>
          <p:cNvPr id="27689" name="TextBox 45"/>
          <p:cNvSpPr txBox="1">
            <a:spLocks noChangeArrowheads="1"/>
          </p:cNvSpPr>
          <p:nvPr/>
        </p:nvSpPr>
        <p:spPr bwMode="auto">
          <a:xfrm>
            <a:off x="5143500" y="4835525"/>
            <a:ext cx="371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</a:t>
            </a:r>
            <a:r>
              <a:rPr lang="en-US" sz="1400" baseline="-25000"/>
              <a:t>1</a:t>
            </a:r>
            <a:endParaRPr lang="en-IN" sz="1400" baseline="-25000"/>
          </a:p>
        </p:txBody>
      </p:sp>
      <p:sp>
        <p:nvSpPr>
          <p:cNvPr id="27690" name="TextBox 46"/>
          <p:cNvSpPr txBox="1">
            <a:spLocks noChangeArrowheads="1"/>
          </p:cNvSpPr>
          <p:nvPr/>
        </p:nvSpPr>
        <p:spPr bwMode="auto">
          <a:xfrm>
            <a:off x="5143500" y="5121275"/>
            <a:ext cx="371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</a:t>
            </a:r>
            <a:r>
              <a:rPr lang="en-US" sz="1400" baseline="-25000"/>
              <a:t>0</a:t>
            </a:r>
            <a:endParaRPr lang="en-IN" sz="1400" baseline="-25000"/>
          </a:p>
        </p:txBody>
      </p:sp>
      <p:sp>
        <p:nvSpPr>
          <p:cNvPr id="27691" name="TextBox 47"/>
          <p:cNvSpPr txBox="1">
            <a:spLocks noChangeArrowheads="1"/>
          </p:cNvSpPr>
          <p:nvPr/>
        </p:nvSpPr>
        <p:spPr bwMode="auto">
          <a:xfrm>
            <a:off x="5143500" y="5407025"/>
            <a:ext cx="5111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QS</a:t>
            </a:r>
            <a:r>
              <a:rPr lang="en-US" sz="1400" baseline="-25000"/>
              <a:t>0</a:t>
            </a:r>
            <a:endParaRPr lang="en-IN" sz="1400" baseline="-25000"/>
          </a:p>
        </p:txBody>
      </p:sp>
      <p:sp>
        <p:nvSpPr>
          <p:cNvPr id="27692" name="TextBox 48"/>
          <p:cNvSpPr txBox="1">
            <a:spLocks noChangeArrowheads="1"/>
          </p:cNvSpPr>
          <p:nvPr/>
        </p:nvSpPr>
        <p:spPr bwMode="auto">
          <a:xfrm>
            <a:off x="5143500" y="5643563"/>
            <a:ext cx="5111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QS</a:t>
            </a:r>
            <a:r>
              <a:rPr lang="en-US" sz="1400" baseline="-25000"/>
              <a:t>1</a:t>
            </a:r>
            <a:endParaRPr lang="en-IN" sz="1400" baseline="-25000"/>
          </a:p>
        </p:txBody>
      </p:sp>
      <p:sp>
        <p:nvSpPr>
          <p:cNvPr id="27693" name="TextBox 49"/>
          <p:cNvSpPr txBox="1">
            <a:spLocks noChangeArrowheads="1"/>
          </p:cNvSpPr>
          <p:nvPr/>
        </p:nvSpPr>
        <p:spPr bwMode="auto">
          <a:xfrm>
            <a:off x="5143500" y="5907088"/>
            <a:ext cx="6746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BUSY</a:t>
            </a:r>
            <a:endParaRPr lang="en-IN" sz="1400" baseline="-25000"/>
          </a:p>
        </p:txBody>
      </p:sp>
      <p:sp>
        <p:nvSpPr>
          <p:cNvPr id="27694" name="TextBox 50"/>
          <p:cNvSpPr txBox="1">
            <a:spLocks noChangeArrowheads="1"/>
          </p:cNvSpPr>
          <p:nvPr/>
        </p:nvSpPr>
        <p:spPr bwMode="auto">
          <a:xfrm>
            <a:off x="5124450" y="6143625"/>
            <a:ext cx="8048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READY</a:t>
            </a:r>
            <a:endParaRPr lang="en-IN" sz="1400" baseline="-25000"/>
          </a:p>
        </p:txBody>
      </p:sp>
      <p:sp>
        <p:nvSpPr>
          <p:cNvPr id="27695" name="TextBox 51"/>
          <p:cNvSpPr txBox="1">
            <a:spLocks noChangeArrowheads="1"/>
          </p:cNvSpPr>
          <p:nvPr/>
        </p:nvSpPr>
        <p:spPr bwMode="auto">
          <a:xfrm>
            <a:off x="5143500" y="6407150"/>
            <a:ext cx="7842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RESET</a:t>
            </a:r>
            <a:endParaRPr lang="en-IN" sz="1400" baseline="-25000"/>
          </a:p>
        </p:txBody>
      </p:sp>
      <p:cxnSp>
        <p:nvCxnSpPr>
          <p:cNvPr id="54" name="Straight Connector 53"/>
          <p:cNvCxnSpPr/>
          <p:nvPr/>
        </p:nvCxnSpPr>
        <p:spPr>
          <a:xfrm>
            <a:off x="5214938" y="3070225"/>
            <a:ext cx="42862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5214938" y="3286125"/>
            <a:ext cx="2143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572125" y="3286125"/>
            <a:ext cx="214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214938" y="3786188"/>
            <a:ext cx="2143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572125" y="3786188"/>
            <a:ext cx="214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5214938" y="4643438"/>
            <a:ext cx="2143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5214938" y="4857750"/>
            <a:ext cx="2143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214938" y="5143500"/>
            <a:ext cx="2143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lide Number Placeholder 5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966507-6A78-46D7-AB5C-FAEE7B1DA470}" type="slidenum">
              <a:rPr lang="en-IN" smtClean="0"/>
              <a:pPr>
                <a:defRPr/>
              </a:pPr>
              <a:t>21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Interfacing of 8086 and 8087</a:t>
            </a:r>
            <a:endParaRPr lang="en-IN" b="1" dirty="0"/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500063" y="1571625"/>
            <a:ext cx="7424737" cy="49022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mtClean="0"/>
              <a:t>Multiplexed address-data bus lines are connected directly from 8086 to 8087.</a:t>
            </a:r>
          </a:p>
          <a:p>
            <a:pPr eaLnBrk="1" hangingPunct="1">
              <a:spcAft>
                <a:spcPts val="1200"/>
              </a:spcAft>
            </a:pPr>
            <a:r>
              <a:rPr lang="en-US" smtClean="0"/>
              <a:t>The status lines and the queue status lines are connected directly from 8086 to 8087.</a:t>
            </a:r>
          </a:p>
          <a:p>
            <a:pPr eaLnBrk="1" hangingPunct="1">
              <a:spcAft>
                <a:spcPts val="1200"/>
              </a:spcAft>
            </a:pPr>
            <a:r>
              <a:rPr lang="en-US" smtClean="0"/>
              <a:t>The Request/Grant (RQ/GT</a:t>
            </a:r>
            <a:r>
              <a:rPr lang="en-US" baseline="-25000" smtClean="0"/>
              <a:t>0</a:t>
            </a:r>
            <a:r>
              <a:rPr lang="en-US" smtClean="0"/>
              <a:t> and RQ/GT</a:t>
            </a:r>
            <a:r>
              <a:rPr lang="en-US" baseline="-25000" smtClean="0"/>
              <a:t>1</a:t>
            </a:r>
            <a:r>
              <a:rPr lang="en-US" smtClean="0"/>
              <a:t>) signals of 8087 are connected to RQ/GT</a:t>
            </a:r>
            <a:r>
              <a:rPr lang="en-US" baseline="-25000" smtClean="0"/>
              <a:t>0</a:t>
            </a:r>
            <a:r>
              <a:rPr lang="en-US" smtClean="0"/>
              <a:t> and RQ/GT</a:t>
            </a:r>
            <a:r>
              <a:rPr lang="en-US" baseline="-25000" smtClean="0"/>
              <a:t>1</a:t>
            </a:r>
            <a:r>
              <a:rPr lang="en-US" smtClean="0"/>
              <a:t> of 8086.</a:t>
            </a:r>
          </a:p>
          <a:p>
            <a:pPr eaLnBrk="1" hangingPunct="1">
              <a:spcAft>
                <a:spcPts val="1200"/>
              </a:spcAft>
            </a:pPr>
            <a:r>
              <a:rPr lang="en-US" smtClean="0"/>
              <a:t>BUSY signal of 8087 is connected to TEST pin of 8086.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966507-6A78-46D7-AB5C-FAEE7B1DA470}" type="slidenum">
              <a:rPr lang="en-IN" smtClean="0"/>
              <a:pPr>
                <a:defRPr/>
              </a:pPr>
              <a:t>22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93682" y="2564358"/>
            <a:ext cx="365471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n-lt"/>
              </a:rPr>
              <a:t>Thank You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CFF75B-96F0-4F63-946B-F1DFDB5B71E4}" type="slidenum">
              <a:rPr lang="en-IN" smtClean="0"/>
              <a:pPr>
                <a:defRPr/>
              </a:pPr>
              <a:t>23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Introduction</a:t>
            </a:r>
            <a:endParaRPr lang="en-IN" b="1" dirty="0"/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500063" y="2000250"/>
            <a:ext cx="7424737" cy="447357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dirty="0" smtClean="0"/>
              <a:t>By having a coprocessor, which performs all the calculations, it can free up a lot of CPU’s time.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dirty="0" smtClean="0"/>
              <a:t>This would allow the CPU to focus all of its resources on the other functions it has to perform.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dirty="0" smtClean="0"/>
              <a:t>This increases the overall speed and performance of the entire system.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dirty="0" smtClean="0"/>
              <a:t>This coprocessor introduced about 60 new instructions available to the programmer.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dirty="0" smtClean="0"/>
              <a:t>All the mnemonics begin with “F” to differentiate them from the standard 8086 instructions.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dirty="0" smtClean="0"/>
              <a:t>For e.g.: in contrast to ADD/MUL, 8087 provide FADD/FMUL.</a:t>
            </a:r>
          </a:p>
          <a:p>
            <a:pPr eaLnBrk="1" hangingPunct="1">
              <a:spcAft>
                <a:spcPts val="1200"/>
              </a:spcAft>
              <a:defRPr/>
            </a:pPr>
            <a:endParaRPr lang="en-US" dirty="0" smtClean="0"/>
          </a:p>
        </p:txBody>
      </p:sp>
      <p:pic>
        <p:nvPicPr>
          <p:cNvPr id="10247" name="Picture 7" descr="Intel_8087_smal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4838" y="71438"/>
            <a:ext cx="26733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966507-6A78-46D7-AB5C-FAEE7B1DA470}" type="slidenum">
              <a:rPr lang="en-IN" smtClean="0"/>
              <a:pPr>
                <a:defRPr/>
              </a:pPr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Introduction</a:t>
            </a:r>
            <a:endParaRPr lang="en-IN" b="1" dirty="0"/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500063" y="2000250"/>
            <a:ext cx="7424737" cy="4473575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mtClean="0"/>
              <a:t>Math coprocessor is also called as: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Numeric Processor Extension (NPX)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Numeric Data Processor (NDP)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Floating Point Unit (FPU)</a:t>
            </a:r>
          </a:p>
        </p:txBody>
      </p:sp>
      <p:pic>
        <p:nvPicPr>
          <p:cNvPr id="11271" name="Picture 7" descr="Intel_8087_smal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4838" y="71438"/>
            <a:ext cx="26733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966507-6A78-46D7-AB5C-FAEE7B1DA470}" type="slidenum">
              <a:rPr lang="en-IN" smtClean="0"/>
              <a:pPr>
                <a:defRPr/>
              </a:pPr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642918"/>
            <a:ext cx="9144000" cy="5334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Why we need a math coprocessor?</a:t>
            </a:r>
            <a:endParaRPr lang="en-GB" sz="3200" b="0" dirty="0">
              <a:solidFill>
                <a:srgbClr val="063DE8"/>
              </a:solidFill>
            </a:endParaRPr>
          </a:p>
        </p:txBody>
      </p:sp>
      <p:sp>
        <p:nvSpPr>
          <p:cNvPr id="254980" name="Rectangle 4"/>
          <p:cNvSpPr>
            <a:spLocks noChangeArrowheads="1"/>
          </p:cNvSpPr>
          <p:nvPr/>
        </p:nvSpPr>
        <p:spPr bwMode="auto">
          <a:xfrm>
            <a:off x="228600" y="762000"/>
            <a:ext cx="86868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74650" indent="-374650">
              <a:spcBef>
                <a:spcPct val="20000"/>
              </a:spcBef>
            </a:pPr>
            <a:endParaRPr lang="en-CA" sz="3200"/>
          </a:p>
        </p:txBody>
      </p:sp>
      <p:sp>
        <p:nvSpPr>
          <p:cNvPr id="2549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Using a general-purpose microprocessor such as the 8088/86 to perform mathematical functions such as </a:t>
            </a:r>
            <a:r>
              <a:rPr lang="en-US" dirty="0">
                <a:solidFill>
                  <a:schemeClr val="accent2"/>
                </a:solidFill>
              </a:rPr>
              <a:t>log, sine,</a:t>
            </a:r>
            <a:r>
              <a:rPr lang="en-US" dirty="0"/>
              <a:t> and others is very time consuming, </a:t>
            </a:r>
            <a:br>
              <a:rPr lang="en-US" dirty="0"/>
            </a:br>
            <a:r>
              <a:rPr lang="en-US" dirty="0"/>
              <a:t>not only for the CPU but also for programmers writing such programs. </a:t>
            </a:r>
          </a:p>
          <a:p>
            <a:endParaRPr lang="en-US" dirty="0"/>
          </a:p>
          <a:p>
            <a:r>
              <a:rPr lang="en-US" dirty="0"/>
              <a:t>In the absence of a math coprocessor, programmers must write subroutines using 8088/86 instructions for mathematical functions.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Architecture of 8087</a:t>
            </a:r>
            <a:endParaRPr lang="en-IN" b="1" dirty="0"/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500063" y="1643063"/>
            <a:ext cx="7424737" cy="4830762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mtClean="0"/>
              <a:t>8087 coprocessor is designed to operate with 8086 microprocessor.</a:t>
            </a:r>
          </a:p>
          <a:p>
            <a:pPr eaLnBrk="1" hangingPunct="1">
              <a:spcAft>
                <a:spcPts val="1200"/>
              </a:spcAft>
            </a:pPr>
            <a:r>
              <a:rPr lang="en-US" smtClean="0"/>
              <a:t>The microprocessor and coprocessor  can execute their respective instructions simultaneously.</a:t>
            </a:r>
          </a:p>
          <a:p>
            <a:pPr eaLnBrk="1" hangingPunct="1">
              <a:spcAft>
                <a:spcPts val="1200"/>
              </a:spcAft>
            </a:pPr>
            <a:r>
              <a:rPr lang="en-US" smtClean="0"/>
              <a:t>Microprocessor interprets and executes the normal instruction set and the coprocessor interprets and executes only the coprocessor instructions.</a:t>
            </a:r>
          </a:p>
          <a:p>
            <a:pPr eaLnBrk="1" hangingPunct="1">
              <a:spcAft>
                <a:spcPts val="1200"/>
              </a:spcAft>
            </a:pPr>
            <a:r>
              <a:rPr lang="en-US" smtClean="0"/>
              <a:t>All the coprocessor instructions are ESC instructions, i.e. they start with “F”.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966507-6A78-46D7-AB5C-FAEE7B1DA470}" type="slidenum">
              <a:rPr lang="en-IN" smtClean="0"/>
              <a:pPr>
                <a:defRPr/>
              </a:pPr>
              <a:t>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Architecture of 8087</a:t>
            </a:r>
            <a:endParaRPr lang="en-IN" b="1" dirty="0"/>
          </a:p>
        </p:txBody>
      </p:sp>
      <p:pic>
        <p:nvPicPr>
          <p:cNvPr id="13315" name="Content Placeholder 6" descr="800px-Intel_8087_arch.svg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4313" y="928688"/>
            <a:ext cx="7875587" cy="5572125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966507-6A78-46D7-AB5C-FAEE7B1DA470}" type="slidenum">
              <a:rPr lang="en-IN" smtClean="0"/>
              <a:pPr>
                <a:defRPr/>
              </a:pPr>
              <a:t>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Architecture of 8087</a:t>
            </a:r>
            <a:endParaRPr lang="en-IN" b="1" dirty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500063" y="1571625"/>
            <a:ext cx="7424737" cy="49022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mtClean="0"/>
              <a:t>The internal structure of 8087 coprocessor is divided into two major sections: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Control Unit (CU)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mtClean="0"/>
              <a:t>Numerical Execution Unit (NEU)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966507-6A78-46D7-AB5C-FAEE7B1DA470}" type="slidenum">
              <a:rPr lang="en-IN" smtClean="0"/>
              <a:pPr>
                <a:defRPr/>
              </a:pPr>
              <a:t>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Control Unit (CU)</a:t>
            </a:r>
            <a:endParaRPr lang="en-IN" b="1" dirty="0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500063" y="1571625"/>
            <a:ext cx="7424737" cy="49022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mtClean="0"/>
              <a:t>It interfaces coprocessor to the microprocessor system bus.</a:t>
            </a:r>
          </a:p>
          <a:p>
            <a:pPr eaLnBrk="1" hangingPunct="1">
              <a:spcAft>
                <a:spcPts val="1200"/>
              </a:spcAft>
            </a:pPr>
            <a:r>
              <a:rPr lang="en-US" smtClean="0"/>
              <a:t>It also synchronize the operation of the coprocessor and the microprocessor.</a:t>
            </a:r>
          </a:p>
          <a:p>
            <a:pPr eaLnBrk="1" hangingPunct="1">
              <a:spcAft>
                <a:spcPts val="1200"/>
              </a:spcAft>
            </a:pPr>
            <a:r>
              <a:rPr lang="en-US" smtClean="0"/>
              <a:t>This unit has a Control Word, Status Word and Data Buffer.</a:t>
            </a:r>
          </a:p>
          <a:p>
            <a:pPr eaLnBrk="1" hangingPunct="1">
              <a:spcAft>
                <a:spcPts val="1200"/>
              </a:spcAft>
            </a:pPr>
            <a:r>
              <a:rPr lang="en-US" smtClean="0"/>
              <a:t>If an instruction is ESC instruction, then coprocessor executes it.</a:t>
            </a:r>
          </a:p>
          <a:p>
            <a:pPr eaLnBrk="1" hangingPunct="1">
              <a:spcAft>
                <a:spcPts val="1200"/>
              </a:spcAft>
            </a:pPr>
            <a:r>
              <a:rPr lang="en-US" smtClean="0"/>
              <a:t>If not, then microprocessor executes.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966507-6A78-46D7-AB5C-FAEE7B1DA470}" type="slidenum">
              <a:rPr lang="en-IN" smtClean="0"/>
              <a:pPr>
                <a:defRPr/>
              </a:pPr>
              <a:t>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550</TotalTime>
  <Words>1118</Words>
  <Application>Microsoft Office PowerPoint</Application>
  <PresentationFormat>On-screen Show (4:3)</PresentationFormat>
  <Paragraphs>185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Century Schoolbook</vt:lpstr>
      <vt:lpstr>Wingdings</vt:lpstr>
      <vt:lpstr>Wingdings 2</vt:lpstr>
      <vt:lpstr>Calibri</vt:lpstr>
      <vt:lpstr>Oriel</vt:lpstr>
      <vt:lpstr>Math Co-Processor 8087</vt:lpstr>
      <vt:lpstr>Introduction</vt:lpstr>
      <vt:lpstr>Introduction</vt:lpstr>
      <vt:lpstr>Introduction</vt:lpstr>
      <vt:lpstr>Why we need a math coprocessor?</vt:lpstr>
      <vt:lpstr>Architecture of 8087</vt:lpstr>
      <vt:lpstr>Architecture of 8087</vt:lpstr>
      <vt:lpstr>Architecture of 8087</vt:lpstr>
      <vt:lpstr>Control Unit (CU)</vt:lpstr>
      <vt:lpstr>Numeric Execution Unit (NEU)</vt:lpstr>
      <vt:lpstr>Status Register</vt:lpstr>
      <vt:lpstr>Status Register</vt:lpstr>
      <vt:lpstr>Status Register</vt:lpstr>
      <vt:lpstr>Status Register</vt:lpstr>
      <vt:lpstr>Status Register</vt:lpstr>
      <vt:lpstr>Control Register</vt:lpstr>
      <vt:lpstr>Control Register</vt:lpstr>
      <vt:lpstr>Control Register</vt:lpstr>
      <vt:lpstr>Tag Register</vt:lpstr>
      <vt:lpstr>Tag Register</vt:lpstr>
      <vt:lpstr>Pin Diagram of 8087</vt:lpstr>
      <vt:lpstr>Interfacing of 8086 and 8087</vt:lpstr>
      <vt:lpstr>Slide 23</vt:lpstr>
    </vt:vector>
  </TitlesOfParts>
  <Company>PCTE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Co-Processor 8087</dc:title>
  <dc:creator>Gursharan Singh Tatla</dc:creator>
  <cp:lastModifiedBy>Sharu</cp:lastModifiedBy>
  <cp:revision>50</cp:revision>
  <dcterms:created xsi:type="dcterms:W3CDTF">2010-11-20T03:58:03Z</dcterms:created>
  <dcterms:modified xsi:type="dcterms:W3CDTF">2016-11-06T12:16:15Z</dcterms:modified>
</cp:coreProperties>
</file>