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1" r:id="rId6"/>
    <p:sldId id="262" r:id="rId7"/>
    <p:sldId id="263" r:id="rId8"/>
    <p:sldId id="264" r:id="rId9"/>
    <p:sldId id="271" r:id="rId10"/>
    <p:sldId id="269" r:id="rId11"/>
    <p:sldId id="270"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21747-F25D-45CC-9061-DC85ED055321}"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4E805CDA-5A29-4913-BE4D-CC51BDFF0E33}">
      <dgm:prSet/>
      <dgm:spPr/>
      <dgm:t>
        <a:bodyPr/>
        <a:lstStyle/>
        <a:p>
          <a:r>
            <a:rPr lang="en-US" b="0" i="0" baseline="0"/>
            <a:t>Start Application</a:t>
          </a:r>
          <a:endParaRPr lang="en-IN"/>
        </a:p>
      </dgm:t>
    </dgm:pt>
    <dgm:pt modelId="{CCD1ACFA-F146-4947-BD61-C66F0E40912B}" type="parTrans" cxnId="{48360BBF-44C3-4900-85D0-C3C6C5FF017F}">
      <dgm:prSet/>
      <dgm:spPr/>
      <dgm:t>
        <a:bodyPr/>
        <a:lstStyle/>
        <a:p>
          <a:endParaRPr lang="en-IN"/>
        </a:p>
      </dgm:t>
    </dgm:pt>
    <dgm:pt modelId="{D4DACF79-3CD0-4B4C-9017-302AB4044152}" type="sibTrans" cxnId="{48360BBF-44C3-4900-85D0-C3C6C5FF017F}">
      <dgm:prSet/>
      <dgm:spPr/>
      <dgm:t>
        <a:bodyPr/>
        <a:lstStyle/>
        <a:p>
          <a:endParaRPr lang="en-IN"/>
        </a:p>
      </dgm:t>
    </dgm:pt>
    <dgm:pt modelId="{6C57921E-9ADB-4AAC-8792-0D78498C9E8E}">
      <dgm:prSet/>
      <dgm:spPr/>
      <dgm:t>
        <a:bodyPr/>
        <a:lstStyle/>
        <a:p>
          <a:r>
            <a:rPr lang="en-US" b="0" i="0" baseline="0"/>
            <a:t>User Inputs Data (Type, Amount, Balance)</a:t>
          </a:r>
          <a:endParaRPr lang="en-IN"/>
        </a:p>
      </dgm:t>
    </dgm:pt>
    <dgm:pt modelId="{46B14EC0-E4A3-4B3A-A1C0-5DD910E8962D}" type="parTrans" cxnId="{48065084-2EB6-42AA-AD8D-AE1D99F2FBBB}">
      <dgm:prSet/>
      <dgm:spPr/>
      <dgm:t>
        <a:bodyPr/>
        <a:lstStyle/>
        <a:p>
          <a:endParaRPr lang="en-IN"/>
        </a:p>
      </dgm:t>
    </dgm:pt>
    <dgm:pt modelId="{97C01065-03DD-4074-9939-C0F426CF0306}" type="sibTrans" cxnId="{48065084-2EB6-42AA-AD8D-AE1D99F2FBBB}">
      <dgm:prSet/>
      <dgm:spPr/>
      <dgm:t>
        <a:bodyPr/>
        <a:lstStyle/>
        <a:p>
          <a:endParaRPr lang="en-IN"/>
        </a:p>
      </dgm:t>
    </dgm:pt>
    <dgm:pt modelId="{189A7BF9-3CD6-4348-BFC7-0CB4CFC50860}">
      <dgm:prSet/>
      <dgm:spPr/>
      <dgm:t>
        <a:bodyPr/>
        <a:lstStyle/>
        <a:p>
          <a:r>
            <a:rPr lang="en-US" b="0" i="0" baseline="0"/>
            <a:t>Pass Data to Model (Decision Tree Classifier)</a:t>
          </a:r>
          <a:endParaRPr lang="en-IN"/>
        </a:p>
      </dgm:t>
    </dgm:pt>
    <dgm:pt modelId="{4553A4A1-52C2-4D9D-8BC5-E76B6326B4C1}" type="parTrans" cxnId="{95CAD5A9-EA32-4F6C-9618-88496FDB7B4F}">
      <dgm:prSet/>
      <dgm:spPr/>
      <dgm:t>
        <a:bodyPr/>
        <a:lstStyle/>
        <a:p>
          <a:endParaRPr lang="en-IN"/>
        </a:p>
      </dgm:t>
    </dgm:pt>
    <dgm:pt modelId="{61572438-C3AD-4C6E-913B-4E738030F040}" type="sibTrans" cxnId="{95CAD5A9-EA32-4F6C-9618-88496FDB7B4F}">
      <dgm:prSet/>
      <dgm:spPr/>
      <dgm:t>
        <a:bodyPr/>
        <a:lstStyle/>
        <a:p>
          <a:endParaRPr lang="en-IN"/>
        </a:p>
      </dgm:t>
    </dgm:pt>
    <dgm:pt modelId="{38014DFF-BC9B-499C-A478-75900A3C7D17}">
      <dgm:prSet/>
      <dgm:spPr/>
      <dgm:t>
        <a:bodyPr/>
        <a:lstStyle/>
        <a:p>
          <a:r>
            <a:rPr lang="en-US" b="0" i="0" baseline="0"/>
            <a:t>Model Predicts Fraud</a:t>
          </a:r>
          <a:endParaRPr lang="en-IN"/>
        </a:p>
      </dgm:t>
    </dgm:pt>
    <dgm:pt modelId="{65491396-4D8A-433E-8D8B-E77AABC18987}" type="parTrans" cxnId="{61B48F6E-D9A2-440E-A371-8598C31F0900}">
      <dgm:prSet/>
      <dgm:spPr/>
      <dgm:t>
        <a:bodyPr/>
        <a:lstStyle/>
        <a:p>
          <a:endParaRPr lang="en-IN"/>
        </a:p>
      </dgm:t>
    </dgm:pt>
    <dgm:pt modelId="{F7FE1828-81E3-4936-8CB9-13D5F307186F}" type="sibTrans" cxnId="{61B48F6E-D9A2-440E-A371-8598C31F0900}">
      <dgm:prSet/>
      <dgm:spPr/>
      <dgm:t>
        <a:bodyPr/>
        <a:lstStyle/>
        <a:p>
          <a:endParaRPr lang="en-IN"/>
        </a:p>
      </dgm:t>
    </dgm:pt>
    <dgm:pt modelId="{A975D312-2274-498B-91FD-8CF0E0B2D9FF}">
      <dgm:prSet/>
      <dgm:spPr/>
      <dgm:t>
        <a:bodyPr/>
        <a:lstStyle/>
        <a:p>
          <a:r>
            <a:rPr lang="en-US" b="0" i="0" baseline="0"/>
            <a:t>Display Result ("Fraud" or "No Fraud")</a:t>
          </a:r>
          <a:endParaRPr lang="en-IN"/>
        </a:p>
      </dgm:t>
    </dgm:pt>
    <dgm:pt modelId="{6EEDDF30-5CEE-4D1B-8802-2DFD5205F33B}" type="parTrans" cxnId="{479703FD-5FE6-4690-9F17-C612C27661BE}">
      <dgm:prSet/>
      <dgm:spPr/>
      <dgm:t>
        <a:bodyPr/>
        <a:lstStyle/>
        <a:p>
          <a:endParaRPr lang="en-IN"/>
        </a:p>
      </dgm:t>
    </dgm:pt>
    <dgm:pt modelId="{7D88CDD9-2FFD-4514-A614-F7B24A50AA5D}" type="sibTrans" cxnId="{479703FD-5FE6-4690-9F17-C612C27661BE}">
      <dgm:prSet/>
      <dgm:spPr/>
      <dgm:t>
        <a:bodyPr/>
        <a:lstStyle/>
        <a:p>
          <a:endParaRPr lang="en-IN"/>
        </a:p>
      </dgm:t>
    </dgm:pt>
    <dgm:pt modelId="{8685FBCE-A162-4FB5-88A4-DE8D52922FF7}">
      <dgm:prSet/>
      <dgm:spPr/>
      <dgm:t>
        <a:bodyPr/>
        <a:lstStyle/>
        <a:p>
          <a:r>
            <a:rPr lang="en-US" b="0" i="0" baseline="0"/>
            <a:t>End </a:t>
          </a:r>
          <a:endParaRPr lang="en-IN"/>
        </a:p>
      </dgm:t>
    </dgm:pt>
    <dgm:pt modelId="{DC99820F-8459-4F09-8689-768350312492}" type="parTrans" cxnId="{C75C8CFE-6383-4A99-A048-B6C9A6795892}">
      <dgm:prSet/>
      <dgm:spPr/>
      <dgm:t>
        <a:bodyPr/>
        <a:lstStyle/>
        <a:p>
          <a:endParaRPr lang="en-IN"/>
        </a:p>
      </dgm:t>
    </dgm:pt>
    <dgm:pt modelId="{A02028C1-03F7-4384-968F-8FC08D4CE40E}" type="sibTrans" cxnId="{C75C8CFE-6383-4A99-A048-B6C9A6795892}">
      <dgm:prSet/>
      <dgm:spPr/>
      <dgm:t>
        <a:bodyPr/>
        <a:lstStyle/>
        <a:p>
          <a:endParaRPr lang="en-IN"/>
        </a:p>
      </dgm:t>
    </dgm:pt>
    <dgm:pt modelId="{7831AF2E-C5E3-45A4-BE90-FBE1B6F59F67}" type="pres">
      <dgm:prSet presAssocID="{E3321747-F25D-45CC-9061-DC85ED055321}" presName="Name0" presStyleCnt="0">
        <dgm:presLayoutVars>
          <dgm:dir/>
          <dgm:resizeHandles val="exact"/>
        </dgm:presLayoutVars>
      </dgm:prSet>
      <dgm:spPr/>
    </dgm:pt>
    <dgm:pt modelId="{23446FD3-0582-44A9-BB19-AE5AFE7EE088}" type="pres">
      <dgm:prSet presAssocID="{4E805CDA-5A29-4913-BE4D-CC51BDFF0E33}" presName="node" presStyleLbl="node1" presStyleIdx="0" presStyleCnt="6">
        <dgm:presLayoutVars>
          <dgm:bulletEnabled val="1"/>
        </dgm:presLayoutVars>
      </dgm:prSet>
      <dgm:spPr/>
    </dgm:pt>
    <dgm:pt modelId="{E4C846A4-C65E-4B34-AE7F-34DA76E8B796}" type="pres">
      <dgm:prSet presAssocID="{D4DACF79-3CD0-4B4C-9017-302AB4044152}" presName="sibTrans" presStyleLbl="sibTrans2D1" presStyleIdx="0" presStyleCnt="5"/>
      <dgm:spPr/>
    </dgm:pt>
    <dgm:pt modelId="{E5706D93-F2D1-4869-A3E3-2987188094D3}" type="pres">
      <dgm:prSet presAssocID="{D4DACF79-3CD0-4B4C-9017-302AB4044152}" presName="connectorText" presStyleLbl="sibTrans2D1" presStyleIdx="0" presStyleCnt="5"/>
      <dgm:spPr/>
    </dgm:pt>
    <dgm:pt modelId="{9BAAC699-87A2-4F99-A865-A6CF404D3275}" type="pres">
      <dgm:prSet presAssocID="{6C57921E-9ADB-4AAC-8792-0D78498C9E8E}" presName="node" presStyleLbl="node1" presStyleIdx="1" presStyleCnt="6">
        <dgm:presLayoutVars>
          <dgm:bulletEnabled val="1"/>
        </dgm:presLayoutVars>
      </dgm:prSet>
      <dgm:spPr/>
    </dgm:pt>
    <dgm:pt modelId="{75893681-A65B-4DDD-BA97-C14B68288E08}" type="pres">
      <dgm:prSet presAssocID="{97C01065-03DD-4074-9939-C0F426CF0306}" presName="sibTrans" presStyleLbl="sibTrans2D1" presStyleIdx="1" presStyleCnt="5"/>
      <dgm:spPr/>
    </dgm:pt>
    <dgm:pt modelId="{EF9600C0-EFF4-4002-A237-7FAD7CFC059B}" type="pres">
      <dgm:prSet presAssocID="{97C01065-03DD-4074-9939-C0F426CF0306}" presName="connectorText" presStyleLbl="sibTrans2D1" presStyleIdx="1" presStyleCnt="5"/>
      <dgm:spPr/>
    </dgm:pt>
    <dgm:pt modelId="{21F640C2-BE3F-4814-9DA9-93E51DA364E8}" type="pres">
      <dgm:prSet presAssocID="{189A7BF9-3CD6-4348-BFC7-0CB4CFC50860}" presName="node" presStyleLbl="node1" presStyleIdx="2" presStyleCnt="6">
        <dgm:presLayoutVars>
          <dgm:bulletEnabled val="1"/>
        </dgm:presLayoutVars>
      </dgm:prSet>
      <dgm:spPr/>
    </dgm:pt>
    <dgm:pt modelId="{12F76542-0471-42B0-83C3-FB459515D41E}" type="pres">
      <dgm:prSet presAssocID="{61572438-C3AD-4C6E-913B-4E738030F040}" presName="sibTrans" presStyleLbl="sibTrans2D1" presStyleIdx="2" presStyleCnt="5"/>
      <dgm:spPr/>
    </dgm:pt>
    <dgm:pt modelId="{AF18F685-BA28-4B1F-9847-4C3F275E2D92}" type="pres">
      <dgm:prSet presAssocID="{61572438-C3AD-4C6E-913B-4E738030F040}" presName="connectorText" presStyleLbl="sibTrans2D1" presStyleIdx="2" presStyleCnt="5"/>
      <dgm:spPr/>
    </dgm:pt>
    <dgm:pt modelId="{3821E3BC-8FF2-4950-B382-13FC6DF753EB}" type="pres">
      <dgm:prSet presAssocID="{38014DFF-BC9B-499C-A478-75900A3C7D17}" presName="node" presStyleLbl="node1" presStyleIdx="3" presStyleCnt="6">
        <dgm:presLayoutVars>
          <dgm:bulletEnabled val="1"/>
        </dgm:presLayoutVars>
      </dgm:prSet>
      <dgm:spPr/>
    </dgm:pt>
    <dgm:pt modelId="{4763D9B0-969B-4CAF-B043-4F8F3F90CFB3}" type="pres">
      <dgm:prSet presAssocID="{F7FE1828-81E3-4936-8CB9-13D5F307186F}" presName="sibTrans" presStyleLbl="sibTrans2D1" presStyleIdx="3" presStyleCnt="5"/>
      <dgm:spPr/>
    </dgm:pt>
    <dgm:pt modelId="{030A36F9-BAAF-4769-8D2F-EDC5F8B328BE}" type="pres">
      <dgm:prSet presAssocID="{F7FE1828-81E3-4936-8CB9-13D5F307186F}" presName="connectorText" presStyleLbl="sibTrans2D1" presStyleIdx="3" presStyleCnt="5"/>
      <dgm:spPr/>
    </dgm:pt>
    <dgm:pt modelId="{64E04C0D-652D-4015-9807-07B187F42BC9}" type="pres">
      <dgm:prSet presAssocID="{A975D312-2274-498B-91FD-8CF0E0B2D9FF}" presName="node" presStyleLbl="node1" presStyleIdx="4" presStyleCnt="6">
        <dgm:presLayoutVars>
          <dgm:bulletEnabled val="1"/>
        </dgm:presLayoutVars>
      </dgm:prSet>
      <dgm:spPr/>
    </dgm:pt>
    <dgm:pt modelId="{A9318340-BEEF-45A3-8F06-EF7E9B172F78}" type="pres">
      <dgm:prSet presAssocID="{7D88CDD9-2FFD-4514-A614-F7B24A50AA5D}" presName="sibTrans" presStyleLbl="sibTrans2D1" presStyleIdx="4" presStyleCnt="5"/>
      <dgm:spPr/>
    </dgm:pt>
    <dgm:pt modelId="{C6FC5784-D080-458C-AF4B-4B2A624893AC}" type="pres">
      <dgm:prSet presAssocID="{7D88CDD9-2FFD-4514-A614-F7B24A50AA5D}" presName="connectorText" presStyleLbl="sibTrans2D1" presStyleIdx="4" presStyleCnt="5"/>
      <dgm:spPr/>
    </dgm:pt>
    <dgm:pt modelId="{08034537-0251-4E41-B0BC-2CF7A7B02CDA}" type="pres">
      <dgm:prSet presAssocID="{8685FBCE-A162-4FB5-88A4-DE8D52922FF7}" presName="node" presStyleLbl="node1" presStyleIdx="5" presStyleCnt="6">
        <dgm:presLayoutVars>
          <dgm:bulletEnabled val="1"/>
        </dgm:presLayoutVars>
      </dgm:prSet>
      <dgm:spPr/>
    </dgm:pt>
  </dgm:ptLst>
  <dgm:cxnLst>
    <dgm:cxn modelId="{D5C77703-F265-4F68-85AB-B34D1DC68911}" type="presOf" srcId="{F7FE1828-81E3-4936-8CB9-13D5F307186F}" destId="{030A36F9-BAAF-4769-8D2F-EDC5F8B328BE}" srcOrd="1" destOrd="0" presId="urn:microsoft.com/office/officeart/2005/8/layout/process1"/>
    <dgm:cxn modelId="{9F761F0A-8228-4367-B7CF-1867F4803477}" type="presOf" srcId="{38014DFF-BC9B-499C-A478-75900A3C7D17}" destId="{3821E3BC-8FF2-4950-B382-13FC6DF753EB}" srcOrd="0" destOrd="0" presId="urn:microsoft.com/office/officeart/2005/8/layout/process1"/>
    <dgm:cxn modelId="{699B0613-1A74-403A-B3AE-1431ED7D1356}" type="presOf" srcId="{A975D312-2274-498B-91FD-8CF0E0B2D9FF}" destId="{64E04C0D-652D-4015-9807-07B187F42BC9}" srcOrd="0" destOrd="0" presId="urn:microsoft.com/office/officeart/2005/8/layout/process1"/>
    <dgm:cxn modelId="{8C965C1D-D1C8-4E96-A650-9D89F60196DB}" type="presOf" srcId="{4E805CDA-5A29-4913-BE4D-CC51BDFF0E33}" destId="{23446FD3-0582-44A9-BB19-AE5AFE7EE088}" srcOrd="0" destOrd="0" presId="urn:microsoft.com/office/officeart/2005/8/layout/process1"/>
    <dgm:cxn modelId="{C0D43A2F-0FC7-4281-88EE-4AACCF413D7A}" type="presOf" srcId="{97C01065-03DD-4074-9939-C0F426CF0306}" destId="{EF9600C0-EFF4-4002-A237-7FAD7CFC059B}" srcOrd="1" destOrd="0" presId="urn:microsoft.com/office/officeart/2005/8/layout/process1"/>
    <dgm:cxn modelId="{0D31B73E-D316-4E1D-857C-8299C7E53881}" type="presOf" srcId="{7D88CDD9-2FFD-4514-A614-F7B24A50AA5D}" destId="{A9318340-BEEF-45A3-8F06-EF7E9B172F78}" srcOrd="0" destOrd="0" presId="urn:microsoft.com/office/officeart/2005/8/layout/process1"/>
    <dgm:cxn modelId="{DF5DD95C-773A-451F-856A-BBBD4A16175B}" type="presOf" srcId="{D4DACF79-3CD0-4B4C-9017-302AB4044152}" destId="{E4C846A4-C65E-4B34-AE7F-34DA76E8B796}" srcOrd="0" destOrd="0" presId="urn:microsoft.com/office/officeart/2005/8/layout/process1"/>
    <dgm:cxn modelId="{D2A7A845-5166-48AE-A5C0-5CE0B9EC630D}" type="presOf" srcId="{189A7BF9-3CD6-4348-BFC7-0CB4CFC50860}" destId="{21F640C2-BE3F-4814-9DA9-93E51DA364E8}" srcOrd="0" destOrd="0" presId="urn:microsoft.com/office/officeart/2005/8/layout/process1"/>
    <dgm:cxn modelId="{7F829C6D-9231-450D-9F29-D05FE8962748}" type="presOf" srcId="{F7FE1828-81E3-4936-8CB9-13D5F307186F}" destId="{4763D9B0-969B-4CAF-B043-4F8F3F90CFB3}" srcOrd="0" destOrd="0" presId="urn:microsoft.com/office/officeart/2005/8/layout/process1"/>
    <dgm:cxn modelId="{61B48F6E-D9A2-440E-A371-8598C31F0900}" srcId="{E3321747-F25D-45CC-9061-DC85ED055321}" destId="{38014DFF-BC9B-499C-A478-75900A3C7D17}" srcOrd="3" destOrd="0" parTransId="{65491396-4D8A-433E-8D8B-E77AABC18987}" sibTransId="{F7FE1828-81E3-4936-8CB9-13D5F307186F}"/>
    <dgm:cxn modelId="{DDD2B973-60E5-496C-9A5A-11A15A496783}" type="presOf" srcId="{8685FBCE-A162-4FB5-88A4-DE8D52922FF7}" destId="{08034537-0251-4E41-B0BC-2CF7A7B02CDA}" srcOrd="0" destOrd="0" presId="urn:microsoft.com/office/officeart/2005/8/layout/process1"/>
    <dgm:cxn modelId="{4361F258-CB3C-48C5-8D56-AFED4CA64719}" type="presOf" srcId="{6C57921E-9ADB-4AAC-8792-0D78498C9E8E}" destId="{9BAAC699-87A2-4F99-A865-A6CF404D3275}" srcOrd="0" destOrd="0" presId="urn:microsoft.com/office/officeart/2005/8/layout/process1"/>
    <dgm:cxn modelId="{6A59407C-A579-45B1-89CE-03290D371AAD}" type="presOf" srcId="{7D88CDD9-2FFD-4514-A614-F7B24A50AA5D}" destId="{C6FC5784-D080-458C-AF4B-4B2A624893AC}" srcOrd="1" destOrd="0" presId="urn:microsoft.com/office/officeart/2005/8/layout/process1"/>
    <dgm:cxn modelId="{48065084-2EB6-42AA-AD8D-AE1D99F2FBBB}" srcId="{E3321747-F25D-45CC-9061-DC85ED055321}" destId="{6C57921E-9ADB-4AAC-8792-0D78498C9E8E}" srcOrd="1" destOrd="0" parTransId="{46B14EC0-E4A3-4B3A-A1C0-5DD910E8962D}" sibTransId="{97C01065-03DD-4074-9939-C0F426CF0306}"/>
    <dgm:cxn modelId="{8DFD1885-C4A9-44DE-B480-B6FC0DA7D515}" type="presOf" srcId="{61572438-C3AD-4C6E-913B-4E738030F040}" destId="{AF18F685-BA28-4B1F-9847-4C3F275E2D92}" srcOrd="1" destOrd="0" presId="urn:microsoft.com/office/officeart/2005/8/layout/process1"/>
    <dgm:cxn modelId="{CF5C5E8A-AF2A-470C-B150-94FD27F0E7D1}" type="presOf" srcId="{E3321747-F25D-45CC-9061-DC85ED055321}" destId="{7831AF2E-C5E3-45A4-BE90-FBE1B6F59F67}" srcOrd="0" destOrd="0" presId="urn:microsoft.com/office/officeart/2005/8/layout/process1"/>
    <dgm:cxn modelId="{69A1779A-198D-4471-BEB0-D070E5E7AEAA}" type="presOf" srcId="{D4DACF79-3CD0-4B4C-9017-302AB4044152}" destId="{E5706D93-F2D1-4869-A3E3-2987188094D3}" srcOrd="1" destOrd="0" presId="urn:microsoft.com/office/officeart/2005/8/layout/process1"/>
    <dgm:cxn modelId="{95CAD5A9-EA32-4F6C-9618-88496FDB7B4F}" srcId="{E3321747-F25D-45CC-9061-DC85ED055321}" destId="{189A7BF9-3CD6-4348-BFC7-0CB4CFC50860}" srcOrd="2" destOrd="0" parTransId="{4553A4A1-52C2-4D9D-8BC5-E76B6326B4C1}" sibTransId="{61572438-C3AD-4C6E-913B-4E738030F040}"/>
    <dgm:cxn modelId="{C78A20AA-8DEB-4538-AFB0-C73AE21A5A9B}" type="presOf" srcId="{61572438-C3AD-4C6E-913B-4E738030F040}" destId="{12F76542-0471-42B0-83C3-FB459515D41E}" srcOrd="0" destOrd="0" presId="urn:microsoft.com/office/officeart/2005/8/layout/process1"/>
    <dgm:cxn modelId="{48360BBF-44C3-4900-85D0-C3C6C5FF017F}" srcId="{E3321747-F25D-45CC-9061-DC85ED055321}" destId="{4E805CDA-5A29-4913-BE4D-CC51BDFF0E33}" srcOrd="0" destOrd="0" parTransId="{CCD1ACFA-F146-4947-BD61-C66F0E40912B}" sibTransId="{D4DACF79-3CD0-4B4C-9017-302AB4044152}"/>
    <dgm:cxn modelId="{0A4FC2D5-D815-4560-B407-053C19D6E434}" type="presOf" srcId="{97C01065-03DD-4074-9939-C0F426CF0306}" destId="{75893681-A65B-4DDD-BA97-C14B68288E08}" srcOrd="0" destOrd="0" presId="urn:microsoft.com/office/officeart/2005/8/layout/process1"/>
    <dgm:cxn modelId="{479703FD-5FE6-4690-9F17-C612C27661BE}" srcId="{E3321747-F25D-45CC-9061-DC85ED055321}" destId="{A975D312-2274-498B-91FD-8CF0E0B2D9FF}" srcOrd="4" destOrd="0" parTransId="{6EEDDF30-5CEE-4D1B-8802-2DFD5205F33B}" sibTransId="{7D88CDD9-2FFD-4514-A614-F7B24A50AA5D}"/>
    <dgm:cxn modelId="{C75C8CFE-6383-4A99-A048-B6C9A6795892}" srcId="{E3321747-F25D-45CC-9061-DC85ED055321}" destId="{8685FBCE-A162-4FB5-88A4-DE8D52922FF7}" srcOrd="5" destOrd="0" parTransId="{DC99820F-8459-4F09-8689-768350312492}" sibTransId="{A02028C1-03F7-4384-968F-8FC08D4CE40E}"/>
    <dgm:cxn modelId="{C371C4D8-74D7-44B3-9D38-C7E6AE0A15E2}" type="presParOf" srcId="{7831AF2E-C5E3-45A4-BE90-FBE1B6F59F67}" destId="{23446FD3-0582-44A9-BB19-AE5AFE7EE088}" srcOrd="0" destOrd="0" presId="urn:microsoft.com/office/officeart/2005/8/layout/process1"/>
    <dgm:cxn modelId="{54AADDCE-DEB6-49A1-84F6-7057FF9E610C}" type="presParOf" srcId="{7831AF2E-C5E3-45A4-BE90-FBE1B6F59F67}" destId="{E4C846A4-C65E-4B34-AE7F-34DA76E8B796}" srcOrd="1" destOrd="0" presId="urn:microsoft.com/office/officeart/2005/8/layout/process1"/>
    <dgm:cxn modelId="{9BC1FD39-63FE-473C-B530-AC2FFDE6F27E}" type="presParOf" srcId="{E4C846A4-C65E-4B34-AE7F-34DA76E8B796}" destId="{E5706D93-F2D1-4869-A3E3-2987188094D3}" srcOrd="0" destOrd="0" presId="urn:microsoft.com/office/officeart/2005/8/layout/process1"/>
    <dgm:cxn modelId="{93BABFFC-64F5-484D-81EB-0A5E51CB0098}" type="presParOf" srcId="{7831AF2E-C5E3-45A4-BE90-FBE1B6F59F67}" destId="{9BAAC699-87A2-4F99-A865-A6CF404D3275}" srcOrd="2" destOrd="0" presId="urn:microsoft.com/office/officeart/2005/8/layout/process1"/>
    <dgm:cxn modelId="{E3E08F0D-C1C7-4AFC-818E-1CCC6CA05AEF}" type="presParOf" srcId="{7831AF2E-C5E3-45A4-BE90-FBE1B6F59F67}" destId="{75893681-A65B-4DDD-BA97-C14B68288E08}" srcOrd="3" destOrd="0" presId="urn:microsoft.com/office/officeart/2005/8/layout/process1"/>
    <dgm:cxn modelId="{C10BC5B3-A6A6-4F0F-A044-0502334D4C8C}" type="presParOf" srcId="{75893681-A65B-4DDD-BA97-C14B68288E08}" destId="{EF9600C0-EFF4-4002-A237-7FAD7CFC059B}" srcOrd="0" destOrd="0" presId="urn:microsoft.com/office/officeart/2005/8/layout/process1"/>
    <dgm:cxn modelId="{A225BB40-A2C7-4D6B-8C79-148A1CEE89C1}" type="presParOf" srcId="{7831AF2E-C5E3-45A4-BE90-FBE1B6F59F67}" destId="{21F640C2-BE3F-4814-9DA9-93E51DA364E8}" srcOrd="4" destOrd="0" presId="urn:microsoft.com/office/officeart/2005/8/layout/process1"/>
    <dgm:cxn modelId="{18A18D3C-E315-4AA4-829F-51A48FB77056}" type="presParOf" srcId="{7831AF2E-C5E3-45A4-BE90-FBE1B6F59F67}" destId="{12F76542-0471-42B0-83C3-FB459515D41E}" srcOrd="5" destOrd="0" presId="urn:microsoft.com/office/officeart/2005/8/layout/process1"/>
    <dgm:cxn modelId="{3723FA53-7ACD-4EAA-A600-F3CEA709501E}" type="presParOf" srcId="{12F76542-0471-42B0-83C3-FB459515D41E}" destId="{AF18F685-BA28-4B1F-9847-4C3F275E2D92}" srcOrd="0" destOrd="0" presId="urn:microsoft.com/office/officeart/2005/8/layout/process1"/>
    <dgm:cxn modelId="{61344E03-B35A-4766-B96A-DC718558BF89}" type="presParOf" srcId="{7831AF2E-C5E3-45A4-BE90-FBE1B6F59F67}" destId="{3821E3BC-8FF2-4950-B382-13FC6DF753EB}" srcOrd="6" destOrd="0" presId="urn:microsoft.com/office/officeart/2005/8/layout/process1"/>
    <dgm:cxn modelId="{63095A06-EC00-466E-9AD4-2F98F1C4A7B7}" type="presParOf" srcId="{7831AF2E-C5E3-45A4-BE90-FBE1B6F59F67}" destId="{4763D9B0-969B-4CAF-B043-4F8F3F90CFB3}" srcOrd="7" destOrd="0" presId="urn:microsoft.com/office/officeart/2005/8/layout/process1"/>
    <dgm:cxn modelId="{1859F589-987C-4C68-A94B-464F19D0A57D}" type="presParOf" srcId="{4763D9B0-969B-4CAF-B043-4F8F3F90CFB3}" destId="{030A36F9-BAAF-4769-8D2F-EDC5F8B328BE}" srcOrd="0" destOrd="0" presId="urn:microsoft.com/office/officeart/2005/8/layout/process1"/>
    <dgm:cxn modelId="{B8411C2B-B241-4386-8BBF-C8AE1DFA5BE9}" type="presParOf" srcId="{7831AF2E-C5E3-45A4-BE90-FBE1B6F59F67}" destId="{64E04C0D-652D-4015-9807-07B187F42BC9}" srcOrd="8" destOrd="0" presId="urn:microsoft.com/office/officeart/2005/8/layout/process1"/>
    <dgm:cxn modelId="{C4C0365B-CF58-4C75-AE12-05E16EFF7615}" type="presParOf" srcId="{7831AF2E-C5E3-45A4-BE90-FBE1B6F59F67}" destId="{A9318340-BEEF-45A3-8F06-EF7E9B172F78}" srcOrd="9" destOrd="0" presId="urn:microsoft.com/office/officeart/2005/8/layout/process1"/>
    <dgm:cxn modelId="{05992E51-20EE-49EC-BBD0-1401429463F1}" type="presParOf" srcId="{A9318340-BEEF-45A3-8F06-EF7E9B172F78}" destId="{C6FC5784-D080-458C-AF4B-4B2A624893AC}" srcOrd="0" destOrd="0" presId="urn:microsoft.com/office/officeart/2005/8/layout/process1"/>
    <dgm:cxn modelId="{D72CD986-F921-443A-913C-32DFA843D656}" type="presParOf" srcId="{7831AF2E-C5E3-45A4-BE90-FBE1B6F59F67}" destId="{08034537-0251-4E41-B0BC-2CF7A7B02CD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46FD3-0582-44A9-BB19-AE5AFE7EE088}">
      <dsp:nvSpPr>
        <dsp:cNvPr id="0" name=""/>
        <dsp:cNvSpPr/>
      </dsp:nvSpPr>
      <dsp:spPr>
        <a:xfrm>
          <a:off x="0"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Start Application</a:t>
          </a:r>
          <a:endParaRPr lang="en-IN" sz="1400" kern="1200"/>
        </a:p>
      </dsp:txBody>
      <dsp:txXfrm>
        <a:off x="30921" y="1017816"/>
        <a:ext cx="993874" cy="1222956"/>
      </dsp:txXfrm>
    </dsp:sp>
    <dsp:sp modelId="{E4C846A4-C65E-4B34-AE7F-34DA76E8B796}">
      <dsp:nvSpPr>
        <dsp:cNvPr id="0" name=""/>
        <dsp:cNvSpPr/>
      </dsp:nvSpPr>
      <dsp:spPr>
        <a:xfrm>
          <a:off x="1161288" y="1498385"/>
          <a:ext cx="223811" cy="261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161288" y="1550748"/>
        <a:ext cx="156668" cy="157091"/>
      </dsp:txXfrm>
    </dsp:sp>
    <dsp:sp modelId="{9BAAC699-87A2-4F99-A865-A6CF404D3275}">
      <dsp:nvSpPr>
        <dsp:cNvPr id="0" name=""/>
        <dsp:cNvSpPr/>
      </dsp:nvSpPr>
      <dsp:spPr>
        <a:xfrm>
          <a:off x="1478002"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User Inputs Data (Type, Amount, Balance)</a:t>
          </a:r>
          <a:endParaRPr lang="en-IN" sz="1400" kern="1200"/>
        </a:p>
      </dsp:txBody>
      <dsp:txXfrm>
        <a:off x="1508923" y="1017816"/>
        <a:ext cx="993874" cy="1222956"/>
      </dsp:txXfrm>
    </dsp:sp>
    <dsp:sp modelId="{75893681-A65B-4DDD-BA97-C14B68288E08}">
      <dsp:nvSpPr>
        <dsp:cNvPr id="0" name=""/>
        <dsp:cNvSpPr/>
      </dsp:nvSpPr>
      <dsp:spPr>
        <a:xfrm>
          <a:off x="2639290" y="1498385"/>
          <a:ext cx="223811" cy="261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639290" y="1550748"/>
        <a:ext cx="156668" cy="157091"/>
      </dsp:txXfrm>
    </dsp:sp>
    <dsp:sp modelId="{21F640C2-BE3F-4814-9DA9-93E51DA364E8}">
      <dsp:nvSpPr>
        <dsp:cNvPr id="0" name=""/>
        <dsp:cNvSpPr/>
      </dsp:nvSpPr>
      <dsp:spPr>
        <a:xfrm>
          <a:off x="2956005"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Pass Data to Model (Decision Tree Classifier)</a:t>
          </a:r>
          <a:endParaRPr lang="en-IN" sz="1400" kern="1200"/>
        </a:p>
      </dsp:txBody>
      <dsp:txXfrm>
        <a:off x="2986926" y="1017816"/>
        <a:ext cx="993874" cy="1222956"/>
      </dsp:txXfrm>
    </dsp:sp>
    <dsp:sp modelId="{12F76542-0471-42B0-83C3-FB459515D41E}">
      <dsp:nvSpPr>
        <dsp:cNvPr id="0" name=""/>
        <dsp:cNvSpPr/>
      </dsp:nvSpPr>
      <dsp:spPr>
        <a:xfrm>
          <a:off x="4117293" y="1498385"/>
          <a:ext cx="223811" cy="261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117293" y="1550748"/>
        <a:ext cx="156668" cy="157091"/>
      </dsp:txXfrm>
    </dsp:sp>
    <dsp:sp modelId="{3821E3BC-8FF2-4950-B382-13FC6DF753EB}">
      <dsp:nvSpPr>
        <dsp:cNvPr id="0" name=""/>
        <dsp:cNvSpPr/>
      </dsp:nvSpPr>
      <dsp:spPr>
        <a:xfrm>
          <a:off x="4434008"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Model Predicts Fraud</a:t>
          </a:r>
          <a:endParaRPr lang="en-IN" sz="1400" kern="1200"/>
        </a:p>
      </dsp:txBody>
      <dsp:txXfrm>
        <a:off x="4464929" y="1017816"/>
        <a:ext cx="993874" cy="1222956"/>
      </dsp:txXfrm>
    </dsp:sp>
    <dsp:sp modelId="{4763D9B0-969B-4CAF-B043-4F8F3F90CFB3}">
      <dsp:nvSpPr>
        <dsp:cNvPr id="0" name=""/>
        <dsp:cNvSpPr/>
      </dsp:nvSpPr>
      <dsp:spPr>
        <a:xfrm>
          <a:off x="5595296" y="1498385"/>
          <a:ext cx="223811" cy="261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595296" y="1550748"/>
        <a:ext cx="156668" cy="157091"/>
      </dsp:txXfrm>
    </dsp:sp>
    <dsp:sp modelId="{64E04C0D-652D-4015-9807-07B187F42BC9}">
      <dsp:nvSpPr>
        <dsp:cNvPr id="0" name=""/>
        <dsp:cNvSpPr/>
      </dsp:nvSpPr>
      <dsp:spPr>
        <a:xfrm>
          <a:off x="5912011"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Display Result ("Fraud" or "No Fraud")</a:t>
          </a:r>
          <a:endParaRPr lang="en-IN" sz="1400" kern="1200"/>
        </a:p>
      </dsp:txBody>
      <dsp:txXfrm>
        <a:off x="5942932" y="1017816"/>
        <a:ext cx="993874" cy="1222956"/>
      </dsp:txXfrm>
    </dsp:sp>
    <dsp:sp modelId="{A9318340-BEEF-45A3-8F06-EF7E9B172F78}">
      <dsp:nvSpPr>
        <dsp:cNvPr id="0" name=""/>
        <dsp:cNvSpPr/>
      </dsp:nvSpPr>
      <dsp:spPr>
        <a:xfrm>
          <a:off x="7073299" y="1498385"/>
          <a:ext cx="223811" cy="261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073299" y="1550748"/>
        <a:ext cx="156668" cy="157091"/>
      </dsp:txXfrm>
    </dsp:sp>
    <dsp:sp modelId="{08034537-0251-4E41-B0BC-2CF7A7B02CDA}">
      <dsp:nvSpPr>
        <dsp:cNvPr id="0" name=""/>
        <dsp:cNvSpPr/>
      </dsp:nvSpPr>
      <dsp:spPr>
        <a:xfrm>
          <a:off x="7390014" y="986895"/>
          <a:ext cx="1055716" cy="1284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End </a:t>
          </a:r>
          <a:endParaRPr lang="en-IN" sz="1400" kern="1200"/>
        </a:p>
      </dsp:txBody>
      <dsp:txXfrm>
        <a:off x="7420935" y="1017816"/>
        <a:ext cx="993874" cy="12229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6757F4A-BEE0-4D36-BAD4-E92577FF711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3203ED2-CE73-47D4-8285-8DC5D76D4FF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6F8E699-29B2-4299-BD59-387D0012967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77C3F7E-179F-43A9-AF53-05FB5A2A0E8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1E7F94E-D809-43A8-A3AE-A7BDB4BE188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CFD766F-582C-41E7-BC91-E59C67D69A07}"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F441AB7-21E7-4D7B-97E4-E98A3CE839C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47954CE-DDF8-4192-918B-D43A31C4663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C347CA5-4C53-40D4-B756-7A6BC46D035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BD77F90-D605-40DF-8936-7A345C532D8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AB859F2-59A2-4E07-97D9-568389A5653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FDA2D57-0A71-4453-9845-B13994CD94DC}"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8643DB8-EBAA-4BBC-8AE4-BCE94C4FB6E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2481AB9-C9EC-4448-8C21-E543E2C4894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5DAA6CF-FB78-4903-BECD-5B8B2B794C7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FB6657F-EBF6-4D9C-BA84-4C89FD50470C}"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8E4CBB0A-AEE0-4F0A-B745-1B4D30CD220A}"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BF40EE9-8264-401E-8F2C-90F40713DA5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049D5D8-FED9-45AA-8FA1-530C0F433EE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0B7FD4E-C79D-42BA-9966-65977AE1431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6493A88-41D6-49C9-8377-47E134430C67}"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56B9B04-8893-47B3-BCDC-D467D74167B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F4E77BE-06C8-4324-AA8B-94EE6A409DE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03B1B40-9D30-4F0D-8C8C-8238FDA88E9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6"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F9BA1CD-418B-453B-9DDC-59901CA9A1E4}" type="slidenum">
              <a:rPr lang="en-US"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F0565A6-AB24-49A4-85B6-262C9AB3EDB1}"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203316" y="1688531"/>
            <a:ext cx="7225789" cy="1079607"/>
          </a:xfrm>
          <a:prstGeom prst="rect">
            <a:avLst/>
          </a:prstGeom>
          <a:noFill/>
          <a:ln w="0">
            <a:noFill/>
          </a:ln>
        </p:spPr>
        <p:txBody>
          <a:bodyPr anchor="ctr">
            <a:normAutofit/>
          </a:bodyPr>
          <a:lstStyle/>
          <a:p>
            <a:pPr algn="l"/>
            <a:r>
              <a:rPr lang="en-US" sz="3200" i="0" dirty="0">
                <a:solidFill>
                  <a:srgbClr val="1F2328"/>
                </a:solidFill>
                <a:effectLst/>
                <a:latin typeface="Times New Roman" panose="02020603050405020304" pitchFamily="18" charset="0"/>
                <a:cs typeface="Times New Roman" panose="02020603050405020304" pitchFamily="18" charset="0"/>
              </a:rPr>
              <a:t>Online Payment Fraud Detection System</a:t>
            </a:r>
          </a:p>
        </p:txBody>
      </p:sp>
      <p:sp>
        <p:nvSpPr>
          <p:cNvPr id="83" name="PlaceHolder 2"/>
          <p:cNvSpPr>
            <a:spLocks noGrp="1"/>
          </p:cNvSpPr>
          <p:nvPr>
            <p:ph type="subTitle"/>
          </p:nvPr>
        </p:nvSpPr>
        <p:spPr>
          <a:xfrm>
            <a:off x="4056611" y="4804756"/>
            <a:ext cx="4993429" cy="1894484"/>
          </a:xfrm>
          <a:prstGeom prst="rect">
            <a:avLst/>
          </a:prstGeom>
          <a:noFill/>
          <a:ln w="0">
            <a:noFill/>
          </a:ln>
        </p:spPr>
        <p:txBody>
          <a:bodyPr anchor="t">
            <a:normAutofit fontScale="87000" lnSpcReduction="10000"/>
          </a:bodyPr>
          <a:lstStyle/>
          <a:p>
            <a:pPr>
              <a:buNone/>
            </a:pPr>
            <a:r>
              <a:rPr lang="en-IN" sz="3200" b="0" strike="noStrike" spc="-1" dirty="0">
                <a:solidFill>
                  <a:srgbClr val="000000"/>
                </a:solidFill>
                <a:latin typeface="Times New Roman" panose="02020603050405020304" pitchFamily="18" charset="0"/>
                <a:cs typeface="Times New Roman" panose="02020603050405020304" pitchFamily="18" charset="0"/>
              </a:rPr>
              <a:t>Presented by: </a:t>
            </a:r>
            <a:r>
              <a:rPr lang="en-US" sz="3200" b="0" strike="noStrike" spc="-1" dirty="0">
                <a:solidFill>
                  <a:srgbClr val="000000"/>
                </a:solidFill>
                <a:latin typeface="Times New Roman" panose="02020603050405020304" pitchFamily="18" charset="0"/>
                <a:cs typeface="Times New Roman" panose="02020603050405020304" pitchFamily="18" charset="0"/>
              </a:rPr>
              <a:t>Team -17</a:t>
            </a:r>
          </a:p>
          <a:p>
            <a:r>
              <a:rPr lang="en-US" sz="3200" b="0" strike="noStrike" spc="-1" dirty="0">
                <a:solidFill>
                  <a:srgbClr val="000000"/>
                </a:solidFill>
                <a:latin typeface="Times New Roman" panose="02020603050405020304" pitchFamily="18" charset="0"/>
                <a:cs typeface="Times New Roman" panose="02020603050405020304" pitchFamily="18" charset="0"/>
              </a:rPr>
              <a:t>22H51A7336 – </a:t>
            </a:r>
            <a:r>
              <a:rPr lang="en-US" sz="3200" b="0" strike="noStrike" spc="-1" dirty="0" err="1">
                <a:solidFill>
                  <a:srgbClr val="000000"/>
                </a:solidFill>
                <a:latin typeface="Times New Roman" panose="02020603050405020304" pitchFamily="18" charset="0"/>
                <a:cs typeface="Times New Roman" panose="02020603050405020304" pitchFamily="18" charset="0"/>
              </a:rPr>
              <a:t>K.Sriram</a:t>
            </a:r>
            <a:r>
              <a:rPr lang="en-US" sz="3200" b="0" strike="noStrike" spc="-1" dirty="0">
                <a:solidFill>
                  <a:srgbClr val="000000"/>
                </a:solidFill>
                <a:latin typeface="Times New Roman" panose="02020603050405020304" pitchFamily="18" charset="0"/>
                <a:cs typeface="Times New Roman" panose="02020603050405020304" pitchFamily="18" charset="0"/>
              </a:rPr>
              <a:t> </a:t>
            </a:r>
            <a:endParaRPr lang="en-IN" sz="3200" b="0" strike="noStrike" spc="-1" dirty="0">
              <a:latin typeface="Times New Roman" panose="02020603050405020304" pitchFamily="18" charset="0"/>
              <a:ea typeface="Noto Sans CJK SC"/>
              <a:cs typeface="Times New Roman" panose="02020603050405020304" pitchFamily="18" charset="0"/>
            </a:endParaRPr>
          </a:p>
          <a:p>
            <a:r>
              <a:rPr lang="en-US" sz="3200" b="0" strike="noStrike" spc="-1" dirty="0">
                <a:solidFill>
                  <a:srgbClr val="000000"/>
                </a:solidFill>
                <a:latin typeface="Times New Roman" panose="02020603050405020304" pitchFamily="18" charset="0"/>
                <a:cs typeface="Times New Roman" panose="02020603050405020304" pitchFamily="18" charset="0"/>
              </a:rPr>
              <a:t>22H51A7337 –</a:t>
            </a:r>
            <a:r>
              <a:rPr lang="en-US" sz="3200" b="0" strike="noStrike" spc="-1" dirty="0" err="1">
                <a:solidFill>
                  <a:srgbClr val="000000"/>
                </a:solidFill>
                <a:latin typeface="Times New Roman" panose="02020603050405020304" pitchFamily="18" charset="0"/>
                <a:cs typeface="Times New Roman" panose="02020603050405020304" pitchFamily="18" charset="0"/>
              </a:rPr>
              <a:t>K.Harshavardhan</a:t>
            </a:r>
            <a:r>
              <a:rPr lang="en-US" sz="3200" b="0" strike="noStrike" spc="-1" dirty="0">
                <a:solidFill>
                  <a:srgbClr val="000000"/>
                </a:solidFill>
                <a:latin typeface="Times New Roman" panose="02020603050405020304" pitchFamily="18" charset="0"/>
                <a:cs typeface="Times New Roman" panose="02020603050405020304" pitchFamily="18" charset="0"/>
              </a:rPr>
              <a:t> </a:t>
            </a:r>
            <a:endParaRPr lang="en-IN" sz="3200" b="0" strike="noStrike" spc="-1" dirty="0">
              <a:latin typeface="Times New Roman" panose="02020603050405020304" pitchFamily="18" charset="0"/>
              <a:cs typeface="Times New Roman" panose="02020603050405020304" pitchFamily="18" charset="0"/>
            </a:endParaRPr>
          </a:p>
          <a:p>
            <a:pPr>
              <a:buNone/>
            </a:pPr>
            <a:r>
              <a:rPr lang="en-US" sz="3200" b="0" strike="noStrike" spc="-1" dirty="0">
                <a:solidFill>
                  <a:srgbClr val="000000"/>
                </a:solidFill>
                <a:latin typeface="Times New Roman" panose="02020603050405020304" pitchFamily="18" charset="0"/>
                <a:cs typeface="Times New Roman" panose="02020603050405020304" pitchFamily="18" charset="0"/>
              </a:rPr>
              <a:t>22H51A7342 – M. </a:t>
            </a:r>
            <a:r>
              <a:rPr lang="en-US" sz="3200" b="0" strike="noStrike" spc="-1" dirty="0" err="1">
                <a:solidFill>
                  <a:srgbClr val="000000"/>
                </a:solidFill>
                <a:latin typeface="Times New Roman" panose="02020603050405020304" pitchFamily="18" charset="0"/>
                <a:cs typeface="Times New Roman" panose="02020603050405020304" pitchFamily="18" charset="0"/>
              </a:rPr>
              <a:t>Sharathchandra</a:t>
            </a:r>
            <a:r>
              <a:rPr lang="en-US" sz="3200" b="0" strike="noStrike" spc="-1" dirty="0">
                <a:solidFill>
                  <a:srgbClr val="000000"/>
                </a:solidFill>
                <a:latin typeface="Times New Roman" panose="02020603050405020304" pitchFamily="18" charset="0"/>
                <a:cs typeface="Times New Roman" panose="02020603050405020304" pitchFamily="18" charset="0"/>
              </a:rPr>
              <a:t> </a:t>
            </a:r>
            <a:endParaRPr lang="en-IN" sz="3200" b="0" strike="noStrike" spc="-1" dirty="0">
              <a:latin typeface="Times New Roman" panose="02020603050405020304" pitchFamily="18" charset="0"/>
              <a:ea typeface="Noto Sans CJK SC"/>
              <a:cs typeface="Times New Roman" panose="02020603050405020304" pitchFamily="18" charset="0"/>
            </a:endParaRPr>
          </a:p>
          <a:p>
            <a:pPr>
              <a:buNone/>
            </a:pPr>
            <a:r>
              <a:rPr lang="en-US" sz="3200" b="0" strike="noStrike" spc="-1" dirty="0">
                <a:solidFill>
                  <a:srgbClr val="000000"/>
                </a:solidFill>
                <a:latin typeface="Times New Roman" panose="02020603050405020304" pitchFamily="18" charset="0"/>
                <a:cs typeface="Times New Roman" panose="02020603050405020304" pitchFamily="18" charset="0"/>
              </a:rPr>
              <a:t>22H51A7346 – M. Aashrith</a:t>
            </a:r>
            <a:endParaRPr lang="en-IN" sz="3200" b="0" strike="noStrike" spc="-1" dirty="0">
              <a:latin typeface="Times New Roman" panose="02020603050405020304" pitchFamily="18" charset="0"/>
              <a:ea typeface="Noto Sans CJK SC"/>
              <a:cs typeface="Times New Roman" panose="02020603050405020304" pitchFamily="18" charset="0"/>
            </a:endParaRPr>
          </a:p>
          <a:p>
            <a:pPr>
              <a:lnSpc>
                <a:spcPct val="100000"/>
              </a:lnSpc>
              <a:spcBef>
                <a:spcPts val="74"/>
              </a:spcBef>
              <a:buNone/>
              <a:tabLst>
                <a:tab pos="0" algn="l"/>
              </a:tabLst>
            </a:pPr>
            <a:endParaRPr lang="en-IN" sz="3200" b="0" strike="noStrike" spc="-1" dirty="0">
              <a:latin typeface="Times New Roman" panose="02020603050405020304" pitchFamily="18" charset="0"/>
              <a:ea typeface="Noto Sans CJK SC"/>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IN" sz="4400" b="1" strike="noStrike" spc="-1">
                <a:solidFill>
                  <a:srgbClr val="000000"/>
                </a:solidFill>
                <a:latin typeface="Times New Roman"/>
              </a:rPr>
              <a:t>CONCLUSION</a:t>
            </a:r>
            <a:endParaRPr lang="en-US" sz="4400" b="0" strike="noStrike" spc="-1">
              <a:solidFill>
                <a:srgbClr val="000000"/>
              </a:solidFill>
              <a:latin typeface="Calibri"/>
            </a:endParaRPr>
          </a:p>
        </p:txBody>
      </p:sp>
      <p:sp>
        <p:nvSpPr>
          <p:cNvPr id="105" name="PlaceHolder 2"/>
          <p:cNvSpPr>
            <a:spLocks noGrp="1"/>
          </p:cNvSpPr>
          <p:nvPr>
            <p:ph/>
          </p:nvPr>
        </p:nvSpPr>
        <p:spPr>
          <a:xfrm>
            <a:off x="457200" y="1417320"/>
            <a:ext cx="8229240" cy="5166000"/>
          </a:xfrm>
          <a:prstGeom prst="rect">
            <a:avLst/>
          </a:prstGeom>
          <a:noFill/>
          <a:ln w="0">
            <a:noFill/>
          </a:ln>
        </p:spPr>
        <p:txBody>
          <a:bodyPr anchor="t">
            <a:normAutofit/>
          </a:bodyPr>
          <a:lstStyle/>
          <a:p>
            <a:r>
              <a:rPr lang="en-US" sz="2400" dirty="0">
                <a:latin typeface="Times New Roman" panose="02020603050405020304" pitchFamily="18" charset="0"/>
                <a:cs typeface="Times New Roman" panose="02020603050405020304" pitchFamily="18" charset="0"/>
              </a:rPr>
              <a:t>This Online Payment Fraud Detection System effectively demonstrates how machine learning can be used to detect fraudulent transactions in real-time. By using a </a:t>
            </a:r>
            <a:r>
              <a:rPr lang="en-US" sz="2400" b="1" dirty="0">
                <a:latin typeface="Times New Roman" panose="02020603050405020304" pitchFamily="18" charset="0"/>
                <a:cs typeface="Times New Roman" panose="02020603050405020304" pitchFamily="18" charset="0"/>
              </a:rPr>
              <a:t>Decision Tree Classifier</a:t>
            </a:r>
            <a:r>
              <a:rPr lang="en-US" sz="2400" dirty="0">
                <a:latin typeface="Times New Roman" panose="02020603050405020304" pitchFamily="18" charset="0"/>
                <a:cs typeface="Times New Roman" panose="02020603050405020304" pitchFamily="18" charset="0"/>
              </a:rPr>
              <a:t>, the system classifies transactions based on their features (such as transaction type, amount, and balance). The </a:t>
            </a:r>
            <a:r>
              <a:rPr lang="en-US" sz="2400" b="1"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interface makes it easy for users to input transaction details and get instant feedback.</a:t>
            </a:r>
          </a:p>
          <a:p>
            <a:r>
              <a:rPr lang="en-US" sz="2400" dirty="0">
                <a:latin typeface="Times New Roman" panose="02020603050405020304" pitchFamily="18" charset="0"/>
                <a:cs typeface="Times New Roman" panose="02020603050405020304" pitchFamily="18" charset="0"/>
              </a:rPr>
              <a:t>The system's effectiveness depends on the quality and size of the dataset used to train the model. While the current model can predict fraud with reasonable accuracy, further improvements can be made by incorporating more sophisticated models, using additional features, and continuously updating the model with new transaction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IN" sz="4400" b="1" strike="noStrike" spc="-1">
                <a:solidFill>
                  <a:srgbClr val="000000"/>
                </a:solidFill>
                <a:latin typeface="Times New Roman"/>
              </a:rPr>
              <a:t>AGENDA</a:t>
            </a:r>
            <a:endParaRPr lang="en-US" sz="4400" b="0" strike="noStrike" spc="-1">
              <a:solidFill>
                <a:srgbClr val="000000"/>
              </a:solidFill>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anchor="t">
            <a:noAutofit/>
          </a:bodyPr>
          <a:lstStyle/>
          <a:p>
            <a:pPr>
              <a:lnSpc>
                <a:spcPct val="100000"/>
              </a:lnSpc>
              <a:spcBef>
                <a:spcPts val="641"/>
              </a:spcBef>
              <a:buNone/>
              <a:tabLst>
                <a:tab pos="0" algn="l"/>
              </a:tabLst>
            </a:pPr>
            <a:r>
              <a:rPr lang="en-US" sz="3200" b="0" strike="noStrike" spc="-1" dirty="0">
                <a:solidFill>
                  <a:srgbClr val="000000"/>
                </a:solidFill>
                <a:latin typeface="Times New Roman"/>
              </a:rPr>
              <a:t>1. Introduction</a:t>
            </a:r>
            <a:endParaRPr lang="en-US" sz="3200" b="0" strike="noStrike" spc="-1" dirty="0">
              <a:solidFill>
                <a:srgbClr val="000000"/>
              </a:solidFill>
              <a:latin typeface="Calibri"/>
            </a:endParaRPr>
          </a:p>
          <a:p>
            <a:pPr>
              <a:lnSpc>
                <a:spcPct val="100000"/>
              </a:lnSpc>
              <a:spcBef>
                <a:spcPts val="641"/>
              </a:spcBef>
              <a:buNone/>
              <a:tabLst>
                <a:tab pos="0" algn="l"/>
              </a:tabLst>
            </a:pPr>
            <a:r>
              <a:rPr lang="en-US" sz="3200" b="0" strike="noStrike" spc="-1" dirty="0">
                <a:solidFill>
                  <a:srgbClr val="000000"/>
                </a:solidFill>
                <a:latin typeface="Times New Roman"/>
              </a:rPr>
              <a:t>2. Abstract</a:t>
            </a:r>
            <a:endParaRPr lang="en-US" sz="3200" b="0" strike="noStrike" spc="-1" dirty="0">
              <a:solidFill>
                <a:srgbClr val="000000"/>
              </a:solidFill>
              <a:latin typeface="Calibri"/>
            </a:endParaRPr>
          </a:p>
          <a:p>
            <a:pPr>
              <a:lnSpc>
                <a:spcPct val="100000"/>
              </a:lnSpc>
              <a:spcBef>
                <a:spcPts val="641"/>
              </a:spcBef>
              <a:buNone/>
              <a:tabLst>
                <a:tab pos="0" algn="l"/>
              </a:tabLst>
            </a:pPr>
            <a:r>
              <a:rPr lang="en-US" sz="3200" b="0" strike="noStrike" spc="-1" dirty="0">
                <a:solidFill>
                  <a:srgbClr val="000000"/>
                </a:solidFill>
                <a:latin typeface="Times New Roman"/>
              </a:rPr>
              <a:t>3. System Flowchart / Block Diagram</a:t>
            </a:r>
            <a:endParaRPr lang="en-US" sz="3200" b="0" strike="noStrike" spc="-1" dirty="0">
              <a:solidFill>
                <a:srgbClr val="000000"/>
              </a:solidFill>
              <a:latin typeface="Calibri"/>
            </a:endParaRPr>
          </a:p>
          <a:p>
            <a:pPr>
              <a:lnSpc>
                <a:spcPct val="100000"/>
              </a:lnSpc>
              <a:spcBef>
                <a:spcPts val="641"/>
              </a:spcBef>
              <a:buNone/>
              <a:tabLst>
                <a:tab pos="0" algn="l"/>
              </a:tabLst>
            </a:pPr>
            <a:r>
              <a:rPr lang="en-US" sz="3200" b="0" strike="noStrike" spc="-1" dirty="0">
                <a:solidFill>
                  <a:srgbClr val="000000"/>
                </a:solidFill>
                <a:latin typeface="Times New Roman"/>
              </a:rPr>
              <a:t>4. Requirements</a:t>
            </a:r>
            <a:endParaRPr lang="en-US" sz="3200" b="0" strike="noStrike" spc="-1" dirty="0">
              <a:solidFill>
                <a:srgbClr val="000000"/>
              </a:solidFill>
              <a:latin typeface="Calibri"/>
            </a:endParaRPr>
          </a:p>
          <a:p>
            <a:pPr>
              <a:lnSpc>
                <a:spcPct val="100000"/>
              </a:lnSpc>
              <a:spcBef>
                <a:spcPts val="641"/>
              </a:spcBef>
              <a:buNone/>
              <a:tabLst>
                <a:tab pos="0" algn="l"/>
              </a:tabLst>
            </a:pPr>
            <a:r>
              <a:rPr lang="en-US" sz="3200" b="0" strike="noStrike" spc="-1" dirty="0">
                <a:solidFill>
                  <a:srgbClr val="000000"/>
                </a:solidFill>
                <a:latin typeface="Times New Roman"/>
              </a:rPr>
              <a:t>5. Code and Output</a:t>
            </a:r>
            <a:endParaRPr lang="en-US" sz="3200" b="0" strike="noStrike" spc="-1" dirty="0">
              <a:solidFill>
                <a:srgbClr val="000000"/>
              </a:solidFill>
              <a:latin typeface="Calibri"/>
            </a:endParaRPr>
          </a:p>
          <a:p>
            <a:pPr>
              <a:lnSpc>
                <a:spcPct val="100000"/>
              </a:lnSpc>
              <a:spcBef>
                <a:spcPts val="641"/>
              </a:spcBef>
              <a:buNone/>
              <a:tabLst>
                <a:tab pos="0" algn="l"/>
              </a:tabLst>
            </a:pPr>
            <a:r>
              <a:rPr lang="en-US" sz="3200" b="0" strike="noStrike" spc="-1" dirty="0">
                <a:solidFill>
                  <a:srgbClr val="000000"/>
                </a:solidFill>
                <a:latin typeface="Times New Roman"/>
              </a:rPr>
              <a:t>6. Conclusion</a:t>
            </a:r>
            <a:endParaRPr lang="en-US" sz="32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IN" sz="4400" b="1" strike="noStrike" spc="-1">
                <a:solidFill>
                  <a:srgbClr val="000000"/>
                </a:solidFill>
                <a:latin typeface="Times New Roman"/>
              </a:rPr>
              <a:t>INTRODUCTION</a:t>
            </a:r>
            <a:endParaRPr lang="en-US" sz="4400" b="0" strike="noStrike" spc="-1">
              <a:solidFill>
                <a:srgbClr val="000000"/>
              </a:solidFill>
              <a:latin typeface="Calibri"/>
            </a:endParaRPr>
          </a:p>
        </p:txBody>
      </p:sp>
      <p:sp>
        <p:nvSpPr>
          <p:cNvPr id="87" name="PlaceHolder 2"/>
          <p:cNvSpPr>
            <a:spLocks noGrp="1"/>
          </p:cNvSpPr>
          <p:nvPr>
            <p:ph/>
          </p:nvPr>
        </p:nvSpPr>
        <p:spPr>
          <a:xfrm>
            <a:off x="457200" y="1521229"/>
            <a:ext cx="8229240" cy="4604531"/>
          </a:xfrm>
          <a:prstGeom prst="rect">
            <a:avLst/>
          </a:prstGeom>
          <a:noFill/>
          <a:ln w="0">
            <a:noFill/>
          </a:ln>
        </p:spPr>
        <p:txBody>
          <a:bodyPr anchor="t">
            <a:normAutofit/>
          </a:bodyPr>
          <a:lstStyle/>
          <a:p>
            <a:r>
              <a:rPr lang="en-US" sz="2400" dirty="0">
                <a:latin typeface="Times New Roman" panose="02020603050405020304" pitchFamily="18" charset="0"/>
                <a:cs typeface="Times New Roman" panose="02020603050405020304" pitchFamily="18" charset="0"/>
              </a:rPr>
              <a:t>Online payment fraud detection is a critical aspect of ensuring the security and reliability of digital financial transactions. With the increasing volume of online payments, detecting fraudulent activities in real-time has become more important than ever. This project focuses on building a system that predicts whether a transaction is fraudulent or not, based on various transaction details, such as the transaction type, amount, and account balances before and after the transaction.</a:t>
            </a:r>
          </a:p>
          <a:p>
            <a:r>
              <a:rPr lang="en-US" sz="2400" dirty="0">
                <a:latin typeface="Times New Roman" panose="02020603050405020304" pitchFamily="18" charset="0"/>
                <a:cs typeface="Times New Roman" panose="02020603050405020304" pitchFamily="18" charset="0"/>
              </a:rPr>
              <a:t>The system is built using Python and implements a </a:t>
            </a:r>
            <a:r>
              <a:rPr lang="en-US" sz="2400" b="1" dirty="0">
                <a:latin typeface="Times New Roman" panose="02020603050405020304" pitchFamily="18" charset="0"/>
                <a:cs typeface="Times New Roman" panose="02020603050405020304" pitchFamily="18" charset="0"/>
              </a:rPr>
              <a:t>Decision Tree Classifier</a:t>
            </a:r>
            <a:r>
              <a:rPr lang="en-US" sz="2400" dirty="0">
                <a:latin typeface="Times New Roman" panose="02020603050405020304" pitchFamily="18" charset="0"/>
                <a:cs typeface="Times New Roman" panose="02020603050405020304" pitchFamily="18" charset="0"/>
              </a:rPr>
              <a:t>, which is a popular machine learning model. The front end of the system is designed using </a:t>
            </a:r>
            <a:r>
              <a:rPr lang="en-US" sz="2400" b="1"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making it easy for users to interact with the model by entering transaction details and receiving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IN" sz="4400" b="1" strike="noStrike" spc="-1">
                <a:solidFill>
                  <a:srgbClr val="000000"/>
                </a:solidFill>
                <a:latin typeface="Times New Roman"/>
              </a:rPr>
              <a:t>ABSTRACT</a:t>
            </a:r>
            <a:endParaRPr lang="en-US" sz="4400" b="0" strike="noStrike" spc="-1">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anchor="t">
            <a:normAutofit fontScale="93500"/>
          </a:bodyPr>
          <a:lstStyle/>
          <a:p>
            <a:pPr algn="just">
              <a:lnSpc>
                <a:spcPct val="100000"/>
              </a:lnSpc>
              <a:spcBef>
                <a:spcPts val="641"/>
              </a:spcBef>
              <a:buNone/>
              <a:tabLst>
                <a:tab pos="0" algn="l"/>
              </a:tabLst>
            </a:pPr>
            <a:r>
              <a:rPr lang="en-US" sz="2400" dirty="0">
                <a:latin typeface="Times New Roman" panose="02020603050405020304" pitchFamily="18" charset="0"/>
                <a:cs typeface="Times New Roman" panose="02020603050405020304" pitchFamily="18" charset="0"/>
              </a:rPr>
              <a:t>The Online Payment Fraud Detection System is designed to predict fraudulent online transactions in real-time. By utilizing machine learning and a user-friendly interface, this system can efficiently classify transactions as fraudulent or non-fraudulent. </a:t>
            </a:r>
          </a:p>
          <a:p>
            <a:pPr algn="just">
              <a:lnSpc>
                <a:spcPct val="100000"/>
              </a:lnSpc>
              <a:spcBef>
                <a:spcPts val="641"/>
              </a:spcBef>
              <a:buNone/>
              <a:tabLst>
                <a:tab pos="0" algn="l"/>
              </a:tabLst>
            </a:pPr>
            <a:r>
              <a:rPr lang="en-US" sz="2400" dirty="0">
                <a:latin typeface="Times New Roman" panose="02020603050405020304" pitchFamily="18" charset="0"/>
                <a:cs typeface="Times New Roman" panose="02020603050405020304" pitchFamily="18" charset="0"/>
              </a:rPr>
              <a:t>The system leverages a </a:t>
            </a:r>
            <a:r>
              <a:rPr lang="en-US" sz="2400" b="1" dirty="0">
                <a:latin typeface="Times New Roman" panose="02020603050405020304" pitchFamily="18" charset="0"/>
                <a:cs typeface="Times New Roman" panose="02020603050405020304" pitchFamily="18" charset="0"/>
              </a:rPr>
              <a:t>Decision Tree Classifier</a:t>
            </a:r>
            <a:r>
              <a:rPr lang="en-US" sz="2400" dirty="0">
                <a:latin typeface="Times New Roman" panose="02020603050405020304" pitchFamily="18" charset="0"/>
                <a:cs typeface="Times New Roman" panose="02020603050405020304" pitchFamily="18" charset="0"/>
              </a:rPr>
              <a:t>, trained on a dataset that contains transaction information, including transaction type, amount, old balance, and new balance. The trained model is embedded in a </a:t>
            </a:r>
            <a:r>
              <a:rPr lang="en-US" sz="2400" b="1"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web application, which allows users to input transaction details and receive instant fraud predictions. This system aims to reduce the occurrence of financial fraud by providing a tool that can flag potentially fraudulent transactions before they are processed.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82385" y="382746"/>
            <a:ext cx="8229240" cy="1142640"/>
          </a:xfrm>
          <a:prstGeom prst="rect">
            <a:avLst/>
          </a:prstGeom>
          <a:noFill/>
          <a:ln w="0">
            <a:noFill/>
          </a:ln>
        </p:spPr>
        <p:txBody>
          <a:bodyPr lIns="0" tIns="0" rIns="0" bIns="0" anchor="ctr">
            <a:noAutofit/>
          </a:bodyPr>
          <a:lstStyle/>
          <a:p>
            <a:r>
              <a:rPr lang="en-US" sz="3200" b="0" strike="noStrike" spc="-1">
                <a:solidFill>
                  <a:srgbClr val="000000"/>
                </a:solidFill>
                <a:latin typeface="Times New Roman"/>
              </a:rPr>
              <a:t>Block Diagram</a:t>
            </a:r>
          </a:p>
        </p:txBody>
      </p:sp>
      <p:graphicFrame>
        <p:nvGraphicFramePr>
          <p:cNvPr id="6" name="Diagram 5">
            <a:extLst>
              <a:ext uri="{FF2B5EF4-FFF2-40B4-BE49-F238E27FC236}">
                <a16:creationId xmlns:a16="http://schemas.microsoft.com/office/drawing/2014/main" id="{E0F14533-4F47-F825-9C54-EE8A887E3CAB}"/>
              </a:ext>
            </a:extLst>
          </p:cNvPr>
          <p:cNvGraphicFramePr/>
          <p:nvPr>
            <p:extLst>
              <p:ext uri="{D42A27DB-BD31-4B8C-83A1-F6EECF244321}">
                <p14:modId xmlns:p14="http://schemas.microsoft.com/office/powerpoint/2010/main" val="2131400624"/>
              </p:ext>
            </p:extLst>
          </p:nvPr>
        </p:nvGraphicFramePr>
        <p:xfrm>
          <a:off x="382384" y="1928552"/>
          <a:ext cx="8445731" cy="3258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80000"/>
            <a:ext cx="8229240" cy="1142640"/>
          </a:xfrm>
          <a:prstGeom prst="rect">
            <a:avLst/>
          </a:prstGeom>
          <a:noFill/>
          <a:ln w="0">
            <a:noFill/>
          </a:ln>
        </p:spPr>
        <p:txBody>
          <a:bodyPr anchor="ctr">
            <a:noAutofit/>
          </a:bodyPr>
          <a:lstStyle/>
          <a:p>
            <a:pPr algn="ctr">
              <a:lnSpc>
                <a:spcPct val="100000"/>
              </a:lnSpc>
              <a:buNone/>
            </a:pPr>
            <a:r>
              <a:rPr lang="en-IN" sz="4400" b="1" strike="noStrike" spc="-1">
                <a:solidFill>
                  <a:srgbClr val="000000"/>
                </a:solidFill>
                <a:latin typeface="Times New Roman"/>
              </a:rPr>
              <a:t>REQUIREMENTS</a:t>
            </a:r>
            <a:endParaRPr lang="en-US" sz="4400" b="0" strike="noStrike" spc="-1">
              <a:solidFill>
                <a:srgbClr val="000000"/>
              </a:solidFill>
              <a:latin typeface="Calibri"/>
            </a:endParaRPr>
          </a:p>
        </p:txBody>
      </p:sp>
      <p:sp>
        <p:nvSpPr>
          <p:cNvPr id="95" name="PlaceHolder 2"/>
          <p:cNvSpPr>
            <a:spLocks noGrp="1"/>
          </p:cNvSpPr>
          <p:nvPr>
            <p:ph/>
          </p:nvPr>
        </p:nvSpPr>
        <p:spPr>
          <a:xfrm>
            <a:off x="457200" y="1600200"/>
            <a:ext cx="8229240" cy="4525560"/>
          </a:xfrm>
          <a:prstGeom prst="rect">
            <a:avLst/>
          </a:prstGeom>
          <a:noFill/>
          <a:ln w="0">
            <a:noFill/>
          </a:ln>
        </p:spPr>
        <p:txBody>
          <a:bodyPr anchor="t">
            <a:normAutofit fontScale="98000"/>
          </a:bodyPr>
          <a:lstStyle/>
          <a:p>
            <a:r>
              <a:rPr lang="en-US" sz="2000" dirty="0">
                <a:latin typeface="Times New Roman" panose="02020603050405020304" pitchFamily="18" charset="0"/>
                <a:cs typeface="Times New Roman" panose="02020603050405020304" pitchFamily="18" charset="0"/>
              </a:rPr>
              <a:t>To run the Online Payment Fraud Detection System locally, you need to set up your environment with the following prerequisites:</a:t>
            </a:r>
          </a:p>
          <a:p>
            <a:r>
              <a:rPr lang="en-US" sz="2000" b="1" dirty="0">
                <a:latin typeface="Times New Roman" panose="02020603050405020304" pitchFamily="18" charset="0"/>
                <a:cs typeface="Times New Roman" panose="02020603050405020304" pitchFamily="18" charset="0"/>
              </a:rPr>
              <a:t>Prerequisites: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Python 3.x</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pip</a:t>
            </a:r>
            <a:r>
              <a:rPr lang="en-US" sz="2000" dirty="0">
                <a:latin typeface="Times New Roman" panose="02020603050405020304" pitchFamily="18" charset="0"/>
                <a:cs typeface="Times New Roman" panose="02020603050405020304" pitchFamily="18" charset="0"/>
              </a:rPr>
              <a:t> (Python package installer)</a:t>
            </a:r>
          </a:p>
          <a:p>
            <a:r>
              <a:rPr lang="en-US" sz="2000" b="1" dirty="0">
                <a:latin typeface="Times New Roman" panose="02020603050405020304" pitchFamily="18" charset="0"/>
                <a:cs typeface="Times New Roman" panose="02020603050405020304" pitchFamily="18" charset="0"/>
              </a:rPr>
              <a:t>Required Libraries:</a:t>
            </a:r>
          </a:p>
          <a:p>
            <a:r>
              <a:rPr lang="en-US" sz="2000" dirty="0">
                <a:latin typeface="Times New Roman" panose="02020603050405020304" pitchFamily="18" charset="0"/>
                <a:cs typeface="Times New Roman" panose="02020603050405020304" pitchFamily="18" charset="0"/>
              </a:rPr>
              <a:t>The following libraries are used in the project:</a:t>
            </a:r>
          </a:p>
          <a:p>
            <a:pP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For creating the user interface.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Scikit-learn</a:t>
            </a:r>
            <a:r>
              <a:rPr lang="en-US" sz="2000" dirty="0">
                <a:latin typeface="Times New Roman" panose="02020603050405020304" pitchFamily="18" charset="0"/>
                <a:cs typeface="Times New Roman" panose="02020603050405020304" pitchFamily="18" charset="0"/>
              </a:rPr>
              <a:t>: For implementing the machine learning model.</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Pandas</a:t>
            </a:r>
            <a:r>
              <a:rPr lang="en-US" sz="2000" dirty="0">
                <a:latin typeface="Times New Roman" panose="02020603050405020304" pitchFamily="18" charset="0"/>
                <a:cs typeface="Times New Roman" panose="02020603050405020304" pitchFamily="18" charset="0"/>
              </a:rPr>
              <a:t>: For data manipulation and processing.</a:t>
            </a:r>
          </a:p>
          <a:p>
            <a:pP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Joblib</a:t>
            </a:r>
            <a:r>
              <a:rPr lang="en-US" sz="2000" dirty="0">
                <a:latin typeface="Times New Roman" panose="02020603050405020304" pitchFamily="18" charset="0"/>
                <a:cs typeface="Times New Roman" panose="02020603050405020304" pitchFamily="18" charset="0"/>
              </a:rPr>
              <a:t>: For loading the pre-trained machine learning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Code</a:t>
            </a:r>
          </a:p>
        </p:txBody>
      </p:sp>
      <p:sp>
        <p:nvSpPr>
          <p:cNvPr id="97" name="PlaceHolder 2"/>
          <p:cNvSpPr>
            <a:spLocks noGrp="1"/>
          </p:cNvSpPr>
          <p:nvPr>
            <p:ph/>
          </p:nvPr>
        </p:nvSpPr>
        <p:spPr>
          <a:xfrm>
            <a:off x="457200" y="1297858"/>
            <a:ext cx="8229240" cy="5285462"/>
          </a:xfrm>
          <a:prstGeom prst="rect">
            <a:avLst/>
          </a:prstGeom>
          <a:noFill/>
          <a:ln w="0">
            <a:noFill/>
          </a:ln>
        </p:spPr>
        <p:txBody>
          <a:bodyPr numCol="1" anchor="t">
            <a:noAutofit/>
          </a:bodyPr>
          <a:lstStyle/>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import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streamlit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as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a:t>
            </a: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import pandas as pd</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from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sklearn.tree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import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DecisionTreeClassifier</a:t>
            </a: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from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joblib</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import load</a:t>
            </a:r>
          </a:p>
          <a:p>
            <a:pPr marL="0" indent="0">
              <a:buNone/>
            </a:pP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Load the pre-trained model</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model = load('</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fraud_detection_model.pkl</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Define the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Streamlit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app</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def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fraud_detection</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st.title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("Online Payment Fraud Detection System")</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Transaction Type Selection</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transaction_type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st.selectbox</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("Select Transaction Type", ["CASH_OUT", "PAYMENT", "TRANSFER", "DEPOSIT"])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F51698-731F-7B95-FDEC-AB690356B26F}"/>
              </a:ext>
            </a:extLst>
          </p:cNvPr>
          <p:cNvSpPr>
            <a:spLocks noGrp="1"/>
          </p:cNvSpPr>
          <p:nvPr>
            <p:ph type="subTitle"/>
          </p:nvPr>
        </p:nvSpPr>
        <p:spPr>
          <a:xfrm>
            <a:off x="232756" y="382386"/>
            <a:ext cx="8453684" cy="5960226"/>
          </a:xfrm>
        </p:spPr>
        <p:txBody>
          <a:bodyPr/>
          <a:lstStyle/>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User Inputs: Amount, Old Balance, New Balance</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amount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st.number_input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("Enter the Transaction Amount",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min_value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=0.0, step=0.01)</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old_balance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st.number_input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("Enter the Original Balance",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min_value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=0.0, step=0.01)</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new_balance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st.number_input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("Enter the New Balance",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min_value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=0.0, step=0.01)</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Prediction Button</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if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st.button</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("Predict"):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Prepare the input data for prediction</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input_data</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pd.DataFrame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TransactionType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transaction_type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'Amount': [amount],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OldBalance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old_balance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NewBalance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new_balance</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Predict using the pre-trained model</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prediction =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model.predict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input_data</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 Display the result</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if prediction == 1:</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st.error</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("Fraudulent Transaction Detected!")</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else:</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st.success</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("Transaction is Legitimate.")</a:t>
            </a:r>
          </a:p>
          <a:p>
            <a:pPr marL="0" indent="0">
              <a:buNone/>
            </a:pPr>
            <a:endPar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endParaRP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Run the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Streamlit</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app</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if __name__ == '__main__':</a:t>
            </a:r>
          </a:p>
          <a:p>
            <a:pPr marL="0" indent="0">
              <a:buNone/>
            </a:pP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    </a:t>
            </a:r>
            <a:r>
              <a:rPr lang="en-US" sz="1400" b="0" strike="noStrike" spc="-1" dirty="0" err="1">
                <a:solidFill>
                  <a:srgbClr val="000000"/>
                </a:solidFill>
                <a:latin typeface="Times New Roman" panose="02020603050405020304" pitchFamily="18" charset="0"/>
                <a:ea typeface="Noto Sans CJK SC"/>
                <a:cs typeface="Times New Roman" panose="02020603050405020304" pitchFamily="18" charset="0"/>
              </a:rPr>
              <a:t>fraud_detection</a:t>
            </a:r>
            <a:r>
              <a:rPr lang="en-US" sz="1400" b="0" strike="noStrike" spc="-1" dirty="0">
                <a:solidFill>
                  <a:srgbClr val="000000"/>
                </a:solidFill>
                <a:latin typeface="Times New Roman" panose="02020603050405020304" pitchFamily="18" charset="0"/>
                <a:ea typeface="Noto Sans CJK SC"/>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6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Output</a:t>
            </a:r>
          </a:p>
        </p:txBody>
      </p:sp>
      <p:pic>
        <p:nvPicPr>
          <p:cNvPr id="5" name="Picture 4">
            <a:extLst>
              <a:ext uri="{FF2B5EF4-FFF2-40B4-BE49-F238E27FC236}">
                <a16:creationId xmlns:a16="http://schemas.microsoft.com/office/drawing/2014/main" id="{4A355D15-8CD4-434F-A2DF-CE16D5961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8" y="1417320"/>
            <a:ext cx="7564582" cy="46426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852</Words>
  <Application>Microsoft Office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Symbol</vt:lpstr>
      <vt:lpstr>Times New Roman</vt:lpstr>
      <vt:lpstr>Wingdings</vt:lpstr>
      <vt:lpstr>Office Theme</vt:lpstr>
      <vt:lpstr>Office Theme</vt:lpstr>
      <vt:lpstr>Online Payment Fraud Detection System</vt:lpstr>
      <vt:lpstr>AGENDA</vt:lpstr>
      <vt:lpstr>INTRODUCTION</vt:lpstr>
      <vt:lpstr>ABSTRACT</vt:lpstr>
      <vt:lpstr>Block Diagram</vt:lpstr>
      <vt:lpstr>REQUIREMENTS</vt:lpstr>
      <vt:lpstr>Code</vt:lpstr>
      <vt:lpstr>PowerPoint Presentation</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IP-Based Patient Monitoring System</dc:title>
  <dc:subject/>
  <dc:creator>Nandini Reddy</dc:creator>
  <dc:description>generated using python-pptx</dc:description>
  <cp:lastModifiedBy>mankala sharath chandra</cp:lastModifiedBy>
  <cp:revision>14</cp:revision>
  <dcterms:created xsi:type="dcterms:W3CDTF">2013-01-27T09:14:16Z</dcterms:created>
  <dcterms:modified xsi:type="dcterms:W3CDTF">2024-11-11T18:17:50Z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8</vt:i4>
  </property>
</Properties>
</file>