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9" r:id="rId3"/>
    <p:sldId id="258" r:id="rId4"/>
    <p:sldId id="271" r:id="rId5"/>
    <p:sldId id="262" r:id="rId6"/>
    <p:sldId id="257" r:id="rId7"/>
    <p:sldId id="266" r:id="rId8"/>
    <p:sldId id="260" r:id="rId9"/>
    <p:sldId id="265" r:id="rId10"/>
    <p:sldId id="261" r:id="rId11"/>
    <p:sldId id="267" r:id="rId12"/>
    <p:sldId id="273" r:id="rId13"/>
    <p:sldId id="263" r:id="rId14"/>
    <p:sldId id="272" r:id="rId15"/>
    <p:sldId id="264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2918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4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200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7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1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0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4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5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aws.amazon.com/quicksight/latest/user/welcome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quicksight-users@amazon.com" TargetMode="External"/><Relationship Id="rId2" Type="http://schemas.openxmlformats.org/officeDocument/2006/relationships/hyperlink" Target="https://docs.aws.amazon.com/quicksight/latest/user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-east-1.quicksight.aws.amazon.com/sn/tutorial-videos" TargetMode="External"/><Relationship Id="rId5" Type="http://schemas.openxmlformats.org/officeDocument/2006/relationships/hyperlink" Target="https://w.amazon.com/index.php/QuickSight%20Wiki/QuickSightOfficeHours" TargetMode="External"/><Relationship Id="rId4" Type="http://schemas.openxmlformats.org/officeDocument/2006/relationships/hyperlink" Target="https://w.amazon.com/index.php/QuickSight%20Wiki/InternalCustomerOnboard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rmissions.amazon.com/group.mhtml?target=11640633" TargetMode="External"/><Relationship Id="rId2" Type="http://schemas.openxmlformats.org/officeDocument/2006/relationships/hyperlink" Target="https://us-east-1.quicksight.aws.amazon.com/sn/star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.labcollab.net/confluence/display/Doppler/Alexa+Connected+Devices+and+Orchestration+BI#AlexaConnectedDevicesandOrchestrationBI-IntakeRequest: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Amazon QuickSight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8" algn="r"/>
            <a:r>
              <a:rPr lang="en-US" dirty="0"/>
              <a:t>Sharath</a:t>
            </a:r>
          </a:p>
          <a:p>
            <a:pPr lvl="8" algn="r"/>
            <a:r>
              <a:rPr lang="en-US" dirty="0"/>
              <a:t> sharab@amazon.com</a:t>
            </a:r>
          </a:p>
          <a:p>
            <a:pPr lvl="8" algn="r"/>
            <a:r>
              <a:rPr lang="en-US" dirty="0"/>
              <a:t>Sr. BIE, Amazon</a:t>
            </a:r>
          </a:p>
          <a:p>
            <a:pPr lvl="8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70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>
            <a:normAutofit fontScale="90000"/>
          </a:bodyPr>
          <a:lstStyle/>
          <a:p>
            <a:r>
              <a:rPr lang="en-US" dirty="0"/>
              <a:t>Various parts of Analysis page.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72210" y="1612670"/>
            <a:ext cx="3292466" cy="41286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Visualize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Fields List Pane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Visual types 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Sheets</a:t>
            </a:r>
          </a:p>
          <a:p>
            <a:r>
              <a:rPr lang="en-US" dirty="0"/>
              <a:t>Field wells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Calculated fields</a:t>
            </a:r>
          </a:p>
          <a:p>
            <a:r>
              <a:rPr lang="en-US" dirty="0"/>
              <a:t>Formatting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details can be found here : </a:t>
            </a:r>
            <a:r>
              <a:rPr lang="en-US" dirty="0">
                <a:hlinkClick r:id="rId2"/>
              </a:rPr>
              <a:t>https://docs.aws.amazon.com/quicksight/latest/user/welcome.html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20" y="1446415"/>
            <a:ext cx="4972050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QS_demo_VDR_dashboard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5875" y="1504950"/>
            <a:ext cx="10363200" cy="1146175"/>
          </a:xfrm>
        </p:spPr>
        <p:txBody>
          <a:bodyPr>
            <a:normAutofit/>
          </a:bodyPr>
          <a:lstStyle/>
          <a:p>
            <a:r>
              <a:rPr lang="en-US" dirty="0"/>
              <a:t>https://us-east-1.quicksight.aws.amazon.com/sn/dashboards/740400c1-f1fc-4829-a737-c188725cda9f 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0BD910-C06E-4EBF-8F9C-D0E00B035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69203"/>
            <a:ext cx="9601200" cy="32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8804"/>
          </a:xfrm>
        </p:spPr>
        <p:txBody>
          <a:bodyPr/>
          <a:lstStyle/>
          <a:p>
            <a:r>
              <a:rPr lang="en-US" dirty="0"/>
              <a:t>Steps to create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4604"/>
            <a:ext cx="9601200" cy="4330931"/>
          </a:xfrm>
        </p:spPr>
        <p:txBody>
          <a:bodyPr>
            <a:normAutofit/>
          </a:bodyPr>
          <a:lstStyle/>
          <a:p>
            <a:r>
              <a:rPr lang="en-US" dirty="0"/>
              <a:t>First create a Anlayse </a:t>
            </a:r>
          </a:p>
          <a:p>
            <a:r>
              <a:rPr lang="en-US" dirty="0"/>
              <a:t>Click on New Analysis</a:t>
            </a:r>
          </a:p>
          <a:p>
            <a:r>
              <a:rPr lang="en-US" dirty="0"/>
              <a:t>Choose from the existing dataset , since it will be your the first time, use create New data set </a:t>
            </a:r>
          </a:p>
          <a:p>
            <a:r>
              <a:rPr lang="en-US" dirty="0"/>
              <a:t>Choose the needed table. In this case , public schema and </a:t>
            </a:r>
            <a:r>
              <a:rPr lang="en-US" dirty="0" err="1"/>
              <a:t>Voice_Defect_Reduction_QS_demo_new</a:t>
            </a:r>
            <a:r>
              <a:rPr lang="en-US"/>
              <a:t> </a:t>
            </a:r>
            <a:r>
              <a:rPr lang="en-US" dirty="0"/>
              <a:t>table and click on visualize and wait for data to be imported into spice.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48" y="1988214"/>
            <a:ext cx="121920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84" y="2708996"/>
            <a:ext cx="12382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0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Analysis/Dashboard sharing and scheduling the reports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2" y="2006529"/>
            <a:ext cx="5187471" cy="2316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2" y="4322832"/>
            <a:ext cx="5187471" cy="169372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71600" y="3417093"/>
            <a:ext cx="4572000" cy="54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Click on Share and click on manage dashboard access.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2152650"/>
            <a:ext cx="3057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Refresh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the Mange data.</a:t>
            </a:r>
          </a:p>
          <a:p>
            <a:r>
              <a:rPr lang="en-US" dirty="0"/>
              <a:t>Choose the data needs to refreshed. </a:t>
            </a:r>
          </a:p>
          <a:p>
            <a:r>
              <a:rPr lang="en-US" dirty="0"/>
              <a:t>A pop up as in the image will be appear.  </a:t>
            </a:r>
          </a:p>
          <a:p>
            <a:r>
              <a:rPr lang="en-US" dirty="0"/>
              <a:t>Click on Schedule refresh.</a:t>
            </a:r>
          </a:p>
          <a:p>
            <a:r>
              <a:rPr lang="en-US" dirty="0"/>
              <a:t>Choose the date and time and click create.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35" y="2286000"/>
            <a:ext cx="132397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52" y="2611236"/>
            <a:ext cx="3660077" cy="32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125"/>
          </a:xfrm>
        </p:spPr>
        <p:txBody>
          <a:bodyPr>
            <a:normAutofit/>
          </a:bodyPr>
          <a:lstStyle/>
          <a:p>
            <a:r>
              <a:rPr lang="en-US" sz="3600" dirty="0"/>
              <a:t>Unique use case of QuickSight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862051"/>
            <a:ext cx="9601200" cy="4005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all know Quicksight is useful for Dash boarding , few other uses case could be</a:t>
            </a:r>
          </a:p>
          <a:p>
            <a:pPr marL="530352" lvl="1" indent="0">
              <a:buNone/>
            </a:pPr>
            <a:br>
              <a:rPr lang="en-US" dirty="0"/>
            </a:br>
            <a:r>
              <a:rPr lang="en-US" i="0" dirty="0"/>
              <a:t>Use case 1: Have more than 1MM rows of data and want to share to others ?? </a:t>
            </a:r>
          </a:p>
          <a:p>
            <a:pPr marL="530352" lvl="1" indent="0">
              <a:buNone/>
            </a:pPr>
            <a:r>
              <a:rPr lang="en-US" i="0" dirty="0"/>
              <a:t>Use case 2: Have a report needs to published on a regular cadence, currently using windows shared folder to publish ?? </a:t>
            </a:r>
          </a:p>
          <a:p>
            <a:pPr marL="530352" lvl="1" indent="0">
              <a:buNone/>
            </a:pPr>
            <a:r>
              <a:rPr lang="en-US" i="0" dirty="0"/>
              <a:t>Use case 3: Have a Amazon metric job??</a:t>
            </a:r>
          </a:p>
          <a:p>
            <a:pPr marL="530352" lvl="1" indent="0">
              <a:buNone/>
            </a:pPr>
            <a:r>
              <a:rPr lang="en-US" i="0" dirty="0"/>
              <a:t>Use case 4: Using Hubble to see what data is available in your cluster ?? </a:t>
            </a:r>
          </a:p>
        </p:txBody>
      </p:sp>
    </p:spTree>
    <p:extLst>
      <p:ext uri="{BB962C8B-B14F-4D97-AF65-F5344CB8AC3E}">
        <p14:creationId xmlns:p14="http://schemas.microsoft.com/office/powerpoint/2010/main" val="309660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https://docs.aws.amazon.com/quicksight/latest/user/welcome.html</a:t>
            </a:r>
            <a:endParaRPr lang="en-US" dirty="0"/>
          </a:p>
          <a:p>
            <a:r>
              <a:rPr lang="en-US" dirty="0"/>
              <a:t>Distribution list : </a:t>
            </a:r>
            <a:r>
              <a:rPr lang="en-US" dirty="0">
                <a:hlinkClick r:id="rId3"/>
              </a:rPr>
              <a:t>quicksight-users@amazon.com</a:t>
            </a:r>
            <a:endParaRPr lang="en-US" dirty="0"/>
          </a:p>
          <a:p>
            <a:r>
              <a:rPr lang="en-US" dirty="0">
                <a:hlinkClick r:id="rId4"/>
              </a:rPr>
              <a:t>https://w.amazon.com/index.php/QuickSight%20Wiki/InternalCustomerOnboarding</a:t>
            </a:r>
            <a:endParaRPr lang="en-US" dirty="0"/>
          </a:p>
          <a:p>
            <a:r>
              <a:rPr lang="en-US" dirty="0">
                <a:hlinkClick r:id="rId5"/>
              </a:rPr>
              <a:t>https://w.amazon.com/index.php/QuickSight%20Wiki/QuickSightOfficeHours</a:t>
            </a:r>
            <a:endParaRPr lang="en-US" dirty="0"/>
          </a:p>
          <a:p>
            <a:r>
              <a:rPr lang="en-US" dirty="0">
                <a:hlinkClick r:id="rId6"/>
              </a:rPr>
              <a:t>https://us-east-1.quicksight.aws.amazon.com/sn/tutorial-videos</a:t>
            </a:r>
            <a:endParaRPr lang="en-US" dirty="0"/>
          </a:p>
          <a:p>
            <a:r>
              <a:rPr lang="en-US" dirty="0"/>
              <a:t>Feel free to ping me on slack</a:t>
            </a:r>
          </a:p>
        </p:txBody>
      </p:sp>
    </p:spTree>
    <p:extLst>
      <p:ext uri="{BB962C8B-B14F-4D97-AF65-F5344CB8AC3E}">
        <p14:creationId xmlns:p14="http://schemas.microsoft.com/office/powerpoint/2010/main" val="70352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100" y="2743200"/>
            <a:ext cx="2190750" cy="1485900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780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549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6538"/>
            <a:ext cx="4497185" cy="468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US" dirty="0"/>
              <a:t>Intro about Quicksight.</a:t>
            </a:r>
          </a:p>
          <a:p>
            <a:r>
              <a:rPr lang="en-US" dirty="0"/>
              <a:t>Getting access and Connecting to Quicksight.</a:t>
            </a:r>
          </a:p>
          <a:p>
            <a:r>
              <a:rPr lang="en-US" dirty="0"/>
              <a:t>Creating Datasets and Analysis.</a:t>
            </a:r>
          </a:p>
          <a:p>
            <a:r>
              <a:rPr lang="en-US" dirty="0"/>
              <a:t>Understanding various parts of Analysis page.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Field wells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Sheets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Visualize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Filters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/>
              <a:t>Parameters</a:t>
            </a:r>
          </a:p>
          <a:p>
            <a:r>
              <a:rPr lang="en-US" dirty="0"/>
              <a:t>Calculated fields</a:t>
            </a:r>
          </a:p>
          <a:p>
            <a:r>
              <a:rPr lang="en-US" dirty="0"/>
              <a:t>Formatting </a:t>
            </a:r>
          </a:p>
          <a:p>
            <a:r>
              <a:rPr lang="en-US" dirty="0"/>
              <a:t>Analysis/Dashboard sharing and scheduling the reports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85" y="1338349"/>
            <a:ext cx="5953385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369916"/>
            <a:ext cx="9601200" cy="818804"/>
          </a:xfrm>
        </p:spPr>
        <p:txBody>
          <a:bodyPr/>
          <a:lstStyle/>
          <a:p>
            <a:r>
              <a:rPr lang="en-US" dirty="0"/>
              <a:t>What is Quicksight and 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96045"/>
            <a:ext cx="10757295" cy="739831"/>
          </a:xfrm>
        </p:spPr>
        <p:txBody>
          <a:bodyPr>
            <a:normAutofit/>
          </a:bodyPr>
          <a:lstStyle/>
          <a:p>
            <a:r>
              <a:rPr lang="en-US" sz="1600" dirty="0"/>
              <a:t>Amazon QuickSight is a Business Analytics Service that lets business users quickly and easily visualize, explore, and share insights from their data.</a:t>
            </a:r>
          </a:p>
        </p:txBody>
      </p:sp>
      <p:pic>
        <p:nvPicPr>
          <p:cNvPr id="1026" name="Picture 2" descr="How QuickSight Works_without Q_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2485505"/>
            <a:ext cx="10817225" cy="42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26" y="436418"/>
            <a:ext cx="9601200" cy="918557"/>
          </a:xfrm>
        </p:spPr>
        <p:txBody>
          <a:bodyPr>
            <a:noAutofit/>
          </a:bodyPr>
          <a:lstStyle/>
          <a:p>
            <a:r>
              <a:rPr lang="en-US" sz="3200" dirty="0"/>
              <a:t>What it is used for? To provide interactive dashboards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6" y="3120399"/>
            <a:ext cx="10896600" cy="3552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1526" y="1194184"/>
            <a:ext cx="10867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mazonEmber"/>
              </a:rPr>
              <a:t>Companies often rely on writing complex ad-hoc SQL queries or manually sending static spreadsheets to share data and insights. </a:t>
            </a:r>
            <a:r>
              <a:rPr lang="en-US" dirty="0" err="1">
                <a:solidFill>
                  <a:srgbClr val="333333"/>
                </a:solidFill>
                <a:latin typeface="AmazonEmber"/>
              </a:rPr>
              <a:t>QuickSight’s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pay-per-session pricing and </a:t>
            </a:r>
            <a:r>
              <a:rPr lang="en-US" dirty="0" err="1">
                <a:solidFill>
                  <a:srgbClr val="333333"/>
                </a:solidFill>
                <a:latin typeface="AmazonEmber"/>
              </a:rPr>
              <a:t>serverless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architecture enable you to deliver insights to everyone in your organization. With QuickSight, you can share rich and interactive dashboards with all your users, allowing them to drill-down and explore the data to answer their questions and gain relevant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769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it runs on? SPICE ENGINE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4234" y="3873732"/>
            <a:ext cx="9518566" cy="272657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34" y="1350569"/>
            <a:ext cx="9518566" cy="25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access and Connecting to Quicksight.</a:t>
            </a:r>
            <a:br>
              <a:rPr lang="en-US" dirty="0"/>
            </a:b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330932"/>
          </a:xfrm>
        </p:spPr>
        <p:txBody>
          <a:bodyPr>
            <a:normAutofit/>
          </a:bodyPr>
          <a:lstStyle/>
          <a:p>
            <a:r>
              <a:rPr lang="en-US" sz="1800" dirty="0"/>
              <a:t>Quicksight has 2 types of account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i="0" dirty="0"/>
              <a:t>Amazon QuickSight Standard edition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i="0" dirty="0"/>
              <a:t>Amazon QuickSight Enterprise edition</a:t>
            </a:r>
            <a:endParaRPr lang="en-US" sz="2400" i="0" dirty="0"/>
          </a:p>
          <a:p>
            <a:pPr marL="0" indent="0">
              <a:buNone/>
            </a:pPr>
            <a:r>
              <a:rPr lang="en-US" sz="1600" dirty="0"/>
              <a:t>Link : </a:t>
            </a:r>
            <a:r>
              <a:rPr lang="en-US" sz="1600" dirty="0">
                <a:hlinkClick r:id="rId2"/>
              </a:rPr>
              <a:t>https://us-east-1.quicksight.aws.amazon.com/sn/start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QuickSight account name : amazonbi</a:t>
            </a:r>
          </a:p>
          <a:p>
            <a:pPr marL="0" indent="0">
              <a:buNone/>
            </a:pPr>
            <a:r>
              <a:rPr lang="en-US" sz="1600" dirty="0"/>
              <a:t>By default all Amazonian have reader access to </a:t>
            </a:r>
            <a:r>
              <a:rPr lang="en-US" sz="1600" dirty="0" err="1"/>
              <a:t>amazonbi</a:t>
            </a:r>
            <a:r>
              <a:rPr lang="en-US" sz="1600" dirty="0"/>
              <a:t> account and single sign on.</a:t>
            </a:r>
          </a:p>
          <a:p>
            <a:pPr marL="0" indent="0">
              <a:buNone/>
            </a:pPr>
            <a:r>
              <a:rPr lang="en-US" sz="1600" dirty="0"/>
              <a:t>For Author permission : Manager approval </a:t>
            </a:r>
            <a:r>
              <a:rPr lang="en-US" sz="1600" dirty="0">
                <a:hlinkClick r:id="rId3"/>
              </a:rPr>
              <a:t>https://permissions.amazon.com/group.mhtml?target=11640633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02" y="2285999"/>
            <a:ext cx="4447397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Amazon QuickSight is deeply integrated with AWS data sources such as Amazon Redshift, RDS, Aurora, Athena and S3, cloud applications like Salesforce, flat file sources, as well as many on-premises databases and big data technologies. </a:t>
            </a:r>
          </a:p>
          <a:p>
            <a:r>
              <a:rPr lang="en-US" dirty="0"/>
              <a:t>For today we will be focusing on redshift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385752"/>
            <a:ext cx="5404055" cy="348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13" y="1612669"/>
            <a:ext cx="1323975" cy="55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73" y="1612669"/>
            <a:ext cx="1228725" cy="559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616" y="5308368"/>
            <a:ext cx="1762125" cy="5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Redshift Dataset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For redshift connections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Data source name: </a:t>
            </a:r>
            <a:r>
              <a:rPr lang="en-US" sz="1600" i="0" dirty="0"/>
              <a:t>acdbi</a:t>
            </a:r>
            <a:endParaRPr lang="en-US" sz="1600" b="1" i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URL</a:t>
            </a:r>
            <a:r>
              <a:rPr lang="en-US" sz="1600" i="0" dirty="0"/>
              <a:t>: acdbi.ctjt1p00r1xf.us-east-1.redshift.amazonaws.com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Port</a:t>
            </a:r>
            <a:r>
              <a:rPr lang="en-US" sz="1600" i="0" dirty="0"/>
              <a:t> : 8192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Database</a:t>
            </a:r>
            <a:r>
              <a:rPr lang="en-US" sz="1600" i="0" dirty="0"/>
              <a:t>: acdbi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User</a:t>
            </a:r>
            <a:r>
              <a:rPr lang="en-US" sz="1600" i="0" dirty="0"/>
              <a:t>: </a:t>
            </a:r>
            <a:r>
              <a:rPr lang="en-US" sz="1600" i="0" dirty="0" err="1"/>
              <a:t>quicksight_demo</a:t>
            </a:r>
            <a:endParaRPr lang="en-US" sz="1600" i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Password</a:t>
            </a:r>
            <a:r>
              <a:rPr lang="en-US" sz="1600" i="0" dirty="0"/>
              <a:t>: Md5d4sdgtd5b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i="0" dirty="0"/>
          </a:p>
          <a:p>
            <a:r>
              <a:rPr lang="en-US" sz="1600" i="0" dirty="0"/>
              <a:t>This user will be deleted by end of the day, please reach out to CDO BI team using </a:t>
            </a:r>
            <a:r>
              <a:rPr lang="en-US" sz="1400" u="sng" dirty="0">
                <a:hlinkClick r:id="rId2"/>
              </a:rPr>
              <a:t>SIM</a:t>
            </a:r>
            <a:endParaRPr lang="en-US" sz="1200" i="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13" y="1612669"/>
            <a:ext cx="1323975" cy="559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73" y="1612669"/>
            <a:ext cx="1228725" cy="559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861" y="1612669"/>
            <a:ext cx="1762125" cy="559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4BCC74-2F9C-4C37-A4C5-63169EDBF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5313" y="2217481"/>
            <a:ext cx="4115194" cy="45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96" y="618067"/>
            <a:ext cx="96012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1454728"/>
            <a:ext cx="10363826" cy="4336472"/>
          </a:xfrm>
        </p:spPr>
        <p:txBody>
          <a:bodyPr/>
          <a:lstStyle/>
          <a:p>
            <a:r>
              <a:rPr lang="en-US" dirty="0"/>
              <a:t>After creating the data set click on New analysis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9" y="4972630"/>
            <a:ext cx="155257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9" y="2169622"/>
            <a:ext cx="10304608" cy="2043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99" y="4264115"/>
            <a:ext cx="507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51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1653</TotalTime>
  <Words>761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AmazonEmber</vt:lpstr>
      <vt:lpstr>Courier New</vt:lpstr>
      <vt:lpstr>Franklin Gothic Book</vt:lpstr>
      <vt:lpstr>Wingdings</vt:lpstr>
      <vt:lpstr>Crop</vt:lpstr>
      <vt:lpstr>Amazon QuickSight</vt:lpstr>
      <vt:lpstr>Agenda </vt:lpstr>
      <vt:lpstr>What is Quicksight and How it works?</vt:lpstr>
      <vt:lpstr>What it is used for? To provide interactive dashboards  </vt:lpstr>
      <vt:lpstr>Where it runs on? SPICE ENGINE </vt:lpstr>
      <vt:lpstr>Getting access and Connecting to Quicksight. </vt:lpstr>
      <vt:lpstr>Connect Datasets</vt:lpstr>
      <vt:lpstr>Creating Redshift Dataset</vt:lpstr>
      <vt:lpstr>Creating Analysis  </vt:lpstr>
      <vt:lpstr>Various parts of Analysis page. </vt:lpstr>
      <vt:lpstr>QS_demo_VDR_dashboard</vt:lpstr>
      <vt:lpstr>Steps to create the Dashboard</vt:lpstr>
      <vt:lpstr>Analysis/Dashboard sharing and scheduling the reports  </vt:lpstr>
      <vt:lpstr>Scheduling Refresh</vt:lpstr>
      <vt:lpstr>Unique use case of QuickSight </vt:lpstr>
      <vt:lpstr>Resource </vt:lpstr>
      <vt:lpstr>Q &amp; A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sight</dc:title>
  <dc:creator>B S, Sharath</dc:creator>
  <cp:lastModifiedBy>B Somashekariah, Sharath</cp:lastModifiedBy>
  <cp:revision>39</cp:revision>
  <dcterms:created xsi:type="dcterms:W3CDTF">2019-04-17T19:59:07Z</dcterms:created>
  <dcterms:modified xsi:type="dcterms:W3CDTF">2021-12-16T08:27:12Z</dcterms:modified>
</cp:coreProperties>
</file>