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9" r:id="rId2"/>
    <p:sldId id="259" r:id="rId3"/>
    <p:sldId id="257" r:id="rId4"/>
    <p:sldId id="260" r:id="rId5"/>
    <p:sldId id="292" r:id="rId6"/>
    <p:sldId id="293" r:id="rId7"/>
    <p:sldId id="294" r:id="rId8"/>
    <p:sldId id="295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70" r:id="rId18"/>
    <p:sldId id="271" r:id="rId19"/>
    <p:sldId id="272" r:id="rId20"/>
    <p:sldId id="291" r:id="rId21"/>
    <p:sldId id="258" r:id="rId22"/>
    <p:sldId id="273" r:id="rId23"/>
    <p:sldId id="274" r:id="rId24"/>
    <p:sldId id="275" r:id="rId25"/>
    <p:sldId id="276" r:id="rId26"/>
    <p:sldId id="277" r:id="rId27"/>
    <p:sldId id="278" r:id="rId28"/>
    <p:sldId id="280" r:id="rId29"/>
    <p:sldId id="281" r:id="rId30"/>
    <p:sldId id="282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4A117-2DA9-44D0-91FB-B8896A6CFB65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8C5A5-B107-4C0F-BC54-96CD3C70B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178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8C5A5-B107-4C0F-BC54-96CD3C70BD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777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8C5A5-B107-4C0F-BC54-96CD3C70BDC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8C5A5-B107-4C0F-BC54-96CD3C70BDC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2D48-4F38-42FA-8D4D-CF18EE0CA840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C2C8-ABF9-4F3D-8809-6707DDF9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0D1B-E8EA-43A6-8CA5-3D083173171A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C2C8-ABF9-4F3D-8809-6707DDF9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16D2-939A-4A02-8BDA-8E587927AD9B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C2C8-ABF9-4F3D-8809-6707DDF9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E4E0-70EE-4822-A7C2-F74A8528700E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C2C8-ABF9-4F3D-8809-6707DDF9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CC77-ECAE-45D4-AD70-65B76926BF23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C2C8-ABF9-4F3D-8809-6707DDF9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042B-E5E6-4DA5-A8F4-B177AB46AF49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C2C8-ABF9-4F3D-8809-6707DDF9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F62B-9338-406F-8DB4-26D3B02E05F5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C2C8-ABF9-4F3D-8809-6707DDF9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D936-FD77-42B2-88DF-F53D8DD7EECE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C2C8-ABF9-4F3D-8809-6707DDF9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07D6-8433-45E1-983C-4CE0F6C5AEF6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C2C8-ABF9-4F3D-8809-6707DDF9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0A5C-95C8-4493-9F23-56E601C29015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C2C8-ABF9-4F3D-8809-6707DDF9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171E-2441-441E-AE85-EFD2DEA471B2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C2C8-ABF9-4F3D-8809-6707DDF9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BADDA-AE71-4F3F-8C1D-3D5D54AD760B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WINEYARD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7C2C8-ABF9-4F3D-8809-6707DDF9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8190" y="2315562"/>
            <a:ext cx="4647619" cy="30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487F-D06E-4A39-8ECE-2FA90A9E5B46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2983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A </a:t>
            </a:r>
            <a:r>
              <a:rPr lang="en-US" sz="2800" b="1" dirty="0"/>
              <a:t>tilt sensor</a:t>
            </a:r>
            <a:r>
              <a:rPr lang="en-US" sz="2800" dirty="0"/>
              <a:t> can measure the </a:t>
            </a:r>
            <a:r>
              <a:rPr lang="en-US" sz="2800" dirty="0" smtClean="0"/>
              <a:t>tilting in </a:t>
            </a:r>
            <a:r>
              <a:rPr lang="en-US" sz="2800" dirty="0"/>
              <a:t>often two axes of a reference plane in two axes. In contrast, a full motion would use at least three axes and often additional sensors.  </a:t>
            </a:r>
          </a:p>
          <a:p>
            <a:pPr>
              <a:buNone/>
            </a:pPr>
            <a:r>
              <a:rPr lang="en-US" sz="2800" b="1" dirty="0" smtClean="0"/>
              <a:t>Application:</a:t>
            </a:r>
          </a:p>
          <a:p>
            <a:r>
              <a:rPr lang="en-US" sz="2800" dirty="0" smtClean="0"/>
              <a:t>Tilt </a:t>
            </a:r>
            <a:r>
              <a:rPr lang="en-US" sz="2800" dirty="0"/>
              <a:t>sensors can also be found in game controllers such as the Microsoft </a:t>
            </a:r>
            <a:r>
              <a:rPr lang="en-US" sz="2800" dirty="0" smtClean="0"/>
              <a:t>Sidewinder</a:t>
            </a:r>
            <a:r>
              <a:rPr lang="en-US" sz="2800" dirty="0"/>
              <a:t> Freestyle Pro and Sony's </a:t>
            </a:r>
            <a:r>
              <a:rPr lang="en-US" sz="2800" dirty="0" smtClean="0"/>
              <a:t>PlayStation3 controller.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8C35-6346-43E4-B421-C4BA60334CD1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533400"/>
            <a:ext cx="2980953" cy="32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57200"/>
            <a:ext cx="2362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F7E2-4F65-4082-9B69-C2D3B2D9C57C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Temperature sensor converts the temperature into electrical signal called thermistor.</a:t>
            </a:r>
          </a:p>
          <a:p>
            <a:r>
              <a:rPr lang="en-US" dirty="0" smtClean="0"/>
              <a:t>For examples transducer converts physical data such as temperature, light intensity ,flow and speed to electric signals.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C8C0-07DB-41A2-8C69-50279B89228A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33600"/>
            <a:ext cx="3124200" cy="36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95400" y="838200"/>
            <a:ext cx="2514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LM 35</a:t>
            </a:r>
            <a:endParaRPr lang="en-US" sz="25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371600"/>
            <a:ext cx="4505327" cy="481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2C68-837B-418C-B612-325A51339274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feature of our </a:t>
            </a:r>
            <a:r>
              <a:rPr lang="en-US" dirty="0" smtClean="0"/>
              <a:t>slot sensors </a:t>
            </a:r>
            <a:r>
              <a:rPr lang="en-US" dirty="0"/>
              <a:t>is their reliability with utmost </a:t>
            </a:r>
            <a:r>
              <a:rPr lang="en-US" dirty="0" smtClean="0"/>
              <a:t>accuracy.</a:t>
            </a:r>
            <a:endParaRPr lang="en-US" dirty="0"/>
          </a:p>
          <a:p>
            <a:r>
              <a:rPr lang="en-US" dirty="0" smtClean="0"/>
              <a:t>Even </a:t>
            </a:r>
            <a:r>
              <a:rPr lang="en-US" dirty="0"/>
              <a:t>very small objects are reliably detected.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9ACE-32BB-461E-9EEF-AAFE79EB2366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2819400" cy="23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685800"/>
            <a:ext cx="515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1C6-18D6-4669-AFC9-E3239B11B026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LPG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LPG Sensor</a:t>
            </a:r>
          </a:p>
          <a:p>
            <a:r>
              <a:rPr lang="en-US" dirty="0"/>
              <a:t>Ideal sensor for use to detect the presence of a dangerous LPG leak in your car or in a service station, storage tank environment. This unit can be easily incorporated into an alarm unit, to sound an alarm or give a visual indication of the LPG concentration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sensor has excellent sensitivity combined with a quick </a:t>
            </a:r>
            <a:r>
              <a:rPr lang="en-US" dirty="0" smtClean="0"/>
              <a:t>response </a:t>
            </a:r>
            <a:r>
              <a:rPr lang="en-US" dirty="0"/>
              <a:t>time. The sensor can also sense </a:t>
            </a:r>
            <a:r>
              <a:rPr lang="en-US" dirty="0" err="1"/>
              <a:t>iso</a:t>
            </a:r>
            <a:r>
              <a:rPr lang="en-US" dirty="0"/>
              <a:t>-butane, propane, LNG and cigarette smoke.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03E-A0E5-418C-9FB3-410B650E028B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914400"/>
            <a:ext cx="4267200" cy="479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600200"/>
            <a:ext cx="396240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AA0E-EE30-495C-B985-25A2421468A9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Passive Infrared Sensor (PIR) sensor module is used for motion detection. It can be used as motion detector for security systems or robotics.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works form 3.3V to 5V DC and gives TTL output which can be directly given to microcontroller or to relay through a transistor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9856-272F-458D-A207-7F1AC91B75A9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90800"/>
            <a:ext cx="2537405" cy="3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71650"/>
            <a:ext cx="58674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D869-1A3F-4F5C-8A1F-FD8A4DD012EB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sz="3600" dirty="0" smtClean="0"/>
              <a:t>Sensors are also called as Transducers, which converts the given form of energy into electrical form.</a:t>
            </a:r>
          </a:p>
          <a:p>
            <a:pPr>
              <a:buNone/>
            </a:pPr>
            <a:endParaRPr lang="en-US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05200" y="3124200"/>
            <a:ext cx="1600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TRANSDUCER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514600" y="3733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105400" y="3733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37338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TEMPARATURE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810000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ELECTRICAL FORM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96A9-C996-4D01-8C7E-663AA1D21419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SENSOR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Infrared </a:t>
            </a:r>
            <a:r>
              <a:rPr lang="en-US" b="1" dirty="0"/>
              <a:t>sensor</a:t>
            </a:r>
            <a:r>
              <a:rPr lang="en-US" dirty="0"/>
              <a:t> </a:t>
            </a:r>
            <a:r>
              <a:rPr lang="en-US" b="1" dirty="0" smtClean="0"/>
              <a:t>(IR </a:t>
            </a:r>
            <a:r>
              <a:rPr lang="en-US" b="1" dirty="0"/>
              <a:t>sensor)</a:t>
            </a:r>
            <a:r>
              <a:rPr lang="en-US" dirty="0"/>
              <a:t> is an electronic device that measures infrared (IR) light radiating from objects in its field of view.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831A-A5EB-4EE5-978C-B1170AC158E2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3352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93281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BASICS OF OPERATIONAL AMPLIFIER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451C-0F1C-4A6F-B65B-5EF6FCA07B85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Amplifiers</a:t>
            </a:r>
            <a:endParaRPr lang="en-US" dirty="0"/>
          </a:p>
        </p:txBody>
      </p:sp>
      <p:pic>
        <p:nvPicPr>
          <p:cNvPr id="4" name="Picture 9" descr="op-amp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76400"/>
            <a:ext cx="5227109" cy="392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08A2-F4D3-450B-9A28-B587308E84A9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4657" y="762000"/>
            <a:ext cx="7467600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Op-amps (amplifiers/buffers in general) are drawn as a triangle in a circuit schematic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There are two input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Inverting and non-inverting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One output       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Also power connections (note no explicit ground)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B20F-82E1-46C3-8832-A398AAC03523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Operational Amplifiers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257385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124200" y="1828800"/>
            <a:ext cx="6477000" cy="193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900" dirty="0" smtClean="0">
                <a:ea typeface="ＭＳ Ｐゴシック" charset="-128"/>
              </a:rPr>
              <a:t> 	Five important pins </a:t>
            </a:r>
          </a:p>
          <a:p>
            <a:pPr>
              <a:lnSpc>
                <a:spcPct val="90000"/>
              </a:lnSpc>
            </a:pPr>
            <a:endParaRPr lang="en-US" sz="1900" dirty="0" smtClean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sz="1900" dirty="0" smtClean="0">
                <a:ea typeface="ＭＳ Ｐゴシック" charset="-128"/>
              </a:rPr>
              <a:t>		2 – The inverting input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>
                <a:ea typeface="ＭＳ Ｐゴシック" charset="-128"/>
              </a:rPr>
              <a:t>		3 – The non-inverting input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>
                <a:ea typeface="ＭＳ Ｐゴシック" charset="-128"/>
              </a:rPr>
              <a:t>		6 – The output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>
                <a:ea typeface="ＭＳ Ｐゴシック" charset="-128"/>
              </a:rPr>
              <a:t>		4 – The negative power supply V</a:t>
            </a:r>
            <a:r>
              <a:rPr lang="en-US" sz="1900" baseline="30000" dirty="0" smtClean="0">
                <a:ea typeface="ＭＳ Ｐゴシック" charset="-128"/>
              </a:rPr>
              <a:t>-</a:t>
            </a:r>
            <a:r>
              <a:rPr lang="en-US" sz="1900" dirty="0" smtClean="0">
                <a:ea typeface="ＭＳ Ｐゴシック" charset="-128"/>
              </a:rPr>
              <a:t> (-</a:t>
            </a:r>
            <a:r>
              <a:rPr lang="en-US" sz="1900" dirty="0" err="1" smtClean="0">
                <a:ea typeface="ＭＳ Ｐゴシック" charset="-128"/>
              </a:rPr>
              <a:t>Vcc</a:t>
            </a:r>
            <a:r>
              <a:rPr lang="en-US" sz="1900" dirty="0" smtClean="0">
                <a:ea typeface="ＭＳ Ｐゴシック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>
                <a:ea typeface="ＭＳ Ｐゴシック" charset="-128"/>
              </a:rPr>
              <a:t>		7 – The positive power supply V</a:t>
            </a:r>
            <a:r>
              <a:rPr lang="en-US" sz="1900" baseline="30000" dirty="0" smtClean="0">
                <a:ea typeface="ＭＳ Ｐゴシック" charset="-128"/>
              </a:rPr>
              <a:t>+</a:t>
            </a:r>
            <a:r>
              <a:rPr lang="en-US" sz="1900" dirty="0" smtClean="0">
                <a:ea typeface="ＭＳ Ｐゴシック" charset="-128"/>
              </a:rPr>
              <a:t> (+</a:t>
            </a:r>
            <a:r>
              <a:rPr lang="en-US" sz="1900" dirty="0" err="1" smtClean="0">
                <a:ea typeface="ＭＳ Ｐゴシック" charset="-128"/>
              </a:rPr>
              <a:t>Vcc</a:t>
            </a:r>
            <a:r>
              <a:rPr lang="en-US" sz="1900" dirty="0" smtClean="0">
                <a:ea typeface="ＭＳ Ｐゴシック" charset="-128"/>
              </a:rPr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ECCD-EDE7-4D1D-AF93-434AD36E2DEA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</a:rPr>
              <a:t>Op-Amp as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Operational Amplifiers were originally used for mathematical operations in analog computers.</a:t>
            </a:r>
          </a:p>
          <a:p>
            <a:r>
              <a:rPr lang="en-US" dirty="0" smtClean="0">
                <a:ea typeface="ＭＳ Ｐゴシック" charset="-128"/>
              </a:rPr>
              <a:t>They typically have two inputs, a positive(Non-Inverting) input and a Negative(Inverting) input.</a:t>
            </a:r>
          </a:p>
          <a:p>
            <a:pPr>
              <a:buNone/>
            </a:pPr>
            <a:endParaRPr lang="en-US" dirty="0" smtClean="0">
              <a:ea typeface="ＭＳ Ｐゴシック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E93-E1CC-4CA8-B432-E0A796E6B0DA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Application of Op-Amp –Triangular wave to square wave converter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noFill/>
        </p:spPr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81000" y="301625"/>
            <a:ext cx="792321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pic>
        <p:nvPicPr>
          <p:cNvPr id="6" name="Picture 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3048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343400" y="1905000"/>
            <a:ext cx="4465638" cy="4267200"/>
            <a:chOff x="3024" y="1200"/>
            <a:chExt cx="2813" cy="2688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4080" y="201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656" y="201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3024" y="1200"/>
              <a:ext cx="2813" cy="2688"/>
              <a:chOff x="3024" y="1200"/>
              <a:chExt cx="2813" cy="2688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V="1">
                <a:off x="3456" y="2784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3216" y="345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>
                <a:off x="4080" y="364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29"/>
              <p:cNvSpPr txBox="1">
                <a:spLocks noChangeArrowheads="1"/>
              </p:cNvSpPr>
              <p:nvPr/>
            </p:nvSpPr>
            <p:spPr bwMode="auto">
              <a:xfrm>
                <a:off x="3024" y="2640"/>
                <a:ext cx="4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V</a:t>
                </a:r>
                <a:r>
                  <a:rPr lang="en-US" sz="1800" baseline="-25000"/>
                  <a:t>o</a:t>
                </a:r>
                <a:r>
                  <a:rPr lang="en-US" sz="1800"/>
                  <a:t>(V)</a:t>
                </a:r>
              </a:p>
            </p:txBody>
          </p:sp>
          <p:sp>
            <p:nvSpPr>
              <p:cNvPr id="15" name="Text Box 30"/>
              <p:cNvSpPr txBox="1">
                <a:spLocks noChangeArrowheads="1"/>
              </p:cNvSpPr>
              <p:nvPr/>
            </p:nvSpPr>
            <p:spPr bwMode="auto">
              <a:xfrm>
                <a:off x="3216" y="2832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10</a:t>
                </a:r>
              </a:p>
            </p:txBody>
          </p:sp>
          <p:sp>
            <p:nvSpPr>
              <p:cNvPr id="16" name="Text Box 31"/>
              <p:cNvSpPr txBox="1">
                <a:spLocks noChangeArrowheads="1"/>
              </p:cNvSpPr>
              <p:nvPr/>
            </p:nvSpPr>
            <p:spPr bwMode="auto">
              <a:xfrm>
                <a:off x="3216" y="3552"/>
                <a:ext cx="2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-5</a:t>
                </a:r>
              </a:p>
            </p:txBody>
          </p:sp>
          <p:sp>
            <p:nvSpPr>
              <p:cNvPr id="17" name="Text Box 33"/>
              <p:cNvSpPr txBox="1">
                <a:spLocks noChangeArrowheads="1"/>
              </p:cNvSpPr>
              <p:nvPr/>
            </p:nvSpPr>
            <p:spPr bwMode="auto">
              <a:xfrm>
                <a:off x="5664" y="3360"/>
                <a:ext cx="1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t</a:t>
                </a:r>
              </a:p>
            </p:txBody>
          </p:sp>
          <p:sp>
            <p:nvSpPr>
              <p:cNvPr id="18" name="Line 5"/>
              <p:cNvSpPr>
                <a:spLocks noChangeShapeType="1"/>
              </p:cNvSpPr>
              <p:nvPr/>
            </p:nvSpPr>
            <p:spPr bwMode="auto">
              <a:xfrm flipV="1">
                <a:off x="3456" y="1392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5232" y="2016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 flipV="1">
                <a:off x="4656" y="1536"/>
                <a:ext cx="28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4080" y="2016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 flipH="1" flipV="1">
                <a:off x="4944" y="1536"/>
                <a:ext cx="28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 flipH="1">
                <a:off x="4416" y="2016"/>
                <a:ext cx="24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 flipV="1">
                <a:off x="3456" y="1536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 flipH="1" flipV="1">
                <a:off x="3792" y="1536"/>
                <a:ext cx="28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3456" y="297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4080" y="297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4656" y="297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4656" y="297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3216" y="1200"/>
                <a:ext cx="43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V</a:t>
                </a:r>
                <a:r>
                  <a:rPr lang="en-US" sz="1800" baseline="-25000"/>
                  <a:t>S</a:t>
                </a:r>
                <a:r>
                  <a:rPr lang="en-US" sz="1800"/>
                  <a:t>(V)</a:t>
                </a:r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5616" y="1920"/>
                <a:ext cx="1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t</a:t>
                </a:r>
              </a:p>
            </p:txBody>
          </p:sp>
        </p:grpSp>
      </p:grp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28600" y="4191000"/>
            <a:ext cx="54864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Verdana" pitchFamily="-112" charset="0"/>
              </a:rPr>
              <a:t>Compare V</a:t>
            </a:r>
            <a:r>
              <a:rPr lang="en-US" sz="2000" b="1" baseline="30000" dirty="0">
                <a:latin typeface="Verdana" pitchFamily="-112" charset="0"/>
              </a:rPr>
              <a:t>+</a:t>
            </a:r>
            <a:r>
              <a:rPr lang="en-US" sz="2000" b="1" dirty="0">
                <a:latin typeface="Verdana" pitchFamily="-112" charset="0"/>
              </a:rPr>
              <a:t> and V</a:t>
            </a:r>
            <a:r>
              <a:rPr lang="en-US" sz="2000" b="1" baseline="30000" dirty="0">
                <a:latin typeface="Verdana" pitchFamily="-112" charset="0"/>
              </a:rPr>
              <a:t>- </a:t>
            </a:r>
          </a:p>
          <a:p>
            <a:r>
              <a:rPr lang="en-US" sz="2000" b="1" dirty="0">
                <a:latin typeface="Verdana" pitchFamily="-112" charset="0"/>
              </a:rPr>
              <a:t>V</a:t>
            </a:r>
            <a:r>
              <a:rPr lang="en-US" sz="2000" b="1" baseline="30000" dirty="0">
                <a:latin typeface="Verdana" pitchFamily="-112" charset="0"/>
              </a:rPr>
              <a:t>+</a:t>
            </a:r>
            <a:r>
              <a:rPr lang="en-US" sz="2000" b="1" dirty="0">
                <a:latin typeface="Verdana" pitchFamily="-112" charset="0"/>
              </a:rPr>
              <a:t>=0</a:t>
            </a:r>
          </a:p>
          <a:p>
            <a:r>
              <a:rPr lang="en-US" sz="2000" b="1" dirty="0">
                <a:latin typeface="Verdana" pitchFamily="-112" charset="0"/>
              </a:rPr>
              <a:t>V</a:t>
            </a:r>
            <a:r>
              <a:rPr lang="en-US" sz="2000" b="1" baseline="30000" dirty="0">
                <a:latin typeface="Verdana" pitchFamily="-112" charset="0"/>
              </a:rPr>
              <a:t>-</a:t>
            </a:r>
            <a:r>
              <a:rPr lang="en-US" sz="2000" b="1" dirty="0">
                <a:latin typeface="Verdana" pitchFamily="-112" charset="0"/>
              </a:rPr>
              <a:t>=V</a:t>
            </a:r>
            <a:r>
              <a:rPr lang="en-US" sz="2000" b="1" baseline="-25000" dirty="0">
                <a:latin typeface="Verdana" pitchFamily="-112" charset="0"/>
              </a:rPr>
              <a:t>S</a:t>
            </a:r>
          </a:p>
          <a:p>
            <a:endParaRPr lang="en-US" sz="2000" b="1" dirty="0">
              <a:latin typeface="Verdana" pitchFamily="-112" charset="0"/>
            </a:endParaRPr>
          </a:p>
          <a:p>
            <a:r>
              <a:rPr lang="en-US" sz="2000" b="1" dirty="0">
                <a:latin typeface="Verdana" pitchFamily="-112" charset="0"/>
              </a:rPr>
              <a:t>When:  </a:t>
            </a:r>
          </a:p>
          <a:p>
            <a:r>
              <a:rPr lang="en-US" sz="2000" b="1" dirty="0">
                <a:latin typeface="Verdana" pitchFamily="-112" charset="0"/>
              </a:rPr>
              <a:t>V</a:t>
            </a:r>
            <a:r>
              <a:rPr lang="en-US" sz="2000" b="1" baseline="-25000" dirty="0">
                <a:latin typeface="Verdana" pitchFamily="-112" charset="0"/>
              </a:rPr>
              <a:t>S</a:t>
            </a:r>
            <a:r>
              <a:rPr lang="en-US" sz="2000" b="1" dirty="0">
                <a:latin typeface="Verdana" pitchFamily="-112" charset="0"/>
              </a:rPr>
              <a:t>&gt;0,V</a:t>
            </a:r>
            <a:r>
              <a:rPr lang="en-US" sz="2000" b="1" baseline="30000" dirty="0">
                <a:latin typeface="Verdana" pitchFamily="-112" charset="0"/>
              </a:rPr>
              <a:t>+</a:t>
            </a:r>
            <a:r>
              <a:rPr lang="en-US" sz="2000" b="1" dirty="0">
                <a:latin typeface="Verdana" pitchFamily="-112" charset="0"/>
              </a:rPr>
              <a:t>&gt;V</a:t>
            </a:r>
            <a:r>
              <a:rPr lang="en-US" sz="2000" b="1" baseline="30000" dirty="0">
                <a:latin typeface="Verdana" pitchFamily="-112" charset="0"/>
              </a:rPr>
              <a:t>-</a:t>
            </a:r>
            <a:r>
              <a:rPr lang="en-US" sz="2000" b="1" dirty="0">
                <a:latin typeface="Verdana" pitchFamily="-112" charset="0"/>
              </a:rPr>
              <a:t>     so V</a:t>
            </a:r>
            <a:r>
              <a:rPr lang="en-US" sz="2000" b="1" baseline="-25000" dirty="0">
                <a:latin typeface="Verdana" pitchFamily="-112" charset="0"/>
              </a:rPr>
              <a:t>o</a:t>
            </a:r>
            <a:r>
              <a:rPr lang="en-US" sz="2000" b="1" dirty="0">
                <a:latin typeface="Verdana" pitchFamily="-112" charset="0"/>
              </a:rPr>
              <a:t>=10V</a:t>
            </a:r>
          </a:p>
          <a:p>
            <a:r>
              <a:rPr lang="en-US" sz="2000" b="1" dirty="0">
                <a:latin typeface="Verdana" pitchFamily="-112" charset="0"/>
              </a:rPr>
              <a:t>V</a:t>
            </a:r>
            <a:r>
              <a:rPr lang="en-US" sz="2000" b="1" baseline="-25000" dirty="0">
                <a:latin typeface="Verdana" pitchFamily="-112" charset="0"/>
              </a:rPr>
              <a:t>S</a:t>
            </a:r>
            <a:r>
              <a:rPr lang="en-US" sz="2000" b="1" dirty="0">
                <a:latin typeface="Verdana" pitchFamily="-112" charset="0"/>
              </a:rPr>
              <a:t>&lt;0,V</a:t>
            </a:r>
            <a:r>
              <a:rPr lang="en-US" sz="2000" b="1" baseline="30000" dirty="0">
                <a:latin typeface="Verdana" pitchFamily="-112" charset="0"/>
              </a:rPr>
              <a:t>+</a:t>
            </a:r>
            <a:r>
              <a:rPr lang="en-US" sz="2000" b="1" dirty="0">
                <a:latin typeface="Verdana" pitchFamily="-112" charset="0"/>
              </a:rPr>
              <a:t>&lt;V</a:t>
            </a:r>
            <a:r>
              <a:rPr lang="en-US" sz="2000" b="1" baseline="30000" dirty="0">
                <a:latin typeface="Verdana" pitchFamily="-112" charset="0"/>
              </a:rPr>
              <a:t>- </a:t>
            </a:r>
            <a:r>
              <a:rPr lang="en-US" sz="2000" b="1" dirty="0">
                <a:latin typeface="Verdana" pitchFamily="-112" charset="0"/>
              </a:rPr>
              <a:t>    so V</a:t>
            </a:r>
            <a:r>
              <a:rPr lang="en-US" sz="2000" b="1" baseline="-25000" dirty="0">
                <a:latin typeface="Verdana" pitchFamily="-112" charset="0"/>
              </a:rPr>
              <a:t>o</a:t>
            </a:r>
            <a:r>
              <a:rPr lang="en-US" sz="2000" b="1" dirty="0">
                <a:latin typeface="Verdana" pitchFamily="-112" charset="0"/>
              </a:rPr>
              <a:t>=-5V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6096000" y="6019800"/>
            <a:ext cx="3275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(b) Output Voltage of Comparator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5486400" y="1600200"/>
            <a:ext cx="310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(a) Input Voltage of Comparator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4053-4653-439B-88BD-84ECAE6A0A3C}" type="datetime2">
              <a:rPr lang="en-US" smtClean="0"/>
              <a:pPr/>
              <a:t>Wednesday, January 09, 2013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143000"/>
            <a:ext cx="5028572" cy="32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242A-B96D-4642-AE3E-5C0FD6860D36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LM324 is preferred over LM741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</a:t>
            </a:r>
            <a:r>
              <a:rPr lang="en-US" dirty="0"/>
              <a:t>you use IC741 as comparator with Vcc=5V and -</a:t>
            </a:r>
            <a:r>
              <a:rPr lang="en-US" dirty="0" err="1"/>
              <a:t>Vee</a:t>
            </a:r>
            <a:r>
              <a:rPr lang="en-US" dirty="0"/>
              <a:t>=0 then for HIGH=4.5V and LOW=1.52, so in both condition transistor will be saturated, so in order to use IC741 as a comparator better apply -15,+15.</a:t>
            </a:r>
          </a:p>
          <a:p>
            <a:r>
              <a:rPr lang="en-US" dirty="0" smtClean="0"/>
              <a:t> </a:t>
            </a:r>
            <a:r>
              <a:rPr lang="en-US" dirty="0"/>
              <a:t>when LM324 is used with Vcc=5V then HIGH=3.6V(but this is the logic high for digital circuit) and LOW=0. So this will be better, you won't be able to get HIGH=5V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47EF-1840-4786-B899-4864D4434801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089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TERMINAL IDENTIFICATION OF LM741 &amp; LM324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3048000" cy="609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LM741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wineyard\Desktop\RAMYA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30480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4462" y="2057400"/>
            <a:ext cx="26574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3"/>
          <p:cNvSpPr txBox="1">
            <a:spLocks/>
          </p:cNvSpPr>
          <p:nvPr/>
        </p:nvSpPr>
        <p:spPr>
          <a:xfrm>
            <a:off x="5029200" y="4800600"/>
            <a:ext cx="3048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LM324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01CA-01E4-4243-8DDB-5873B57F2C81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790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Piezo electric sensor</a:t>
            </a:r>
          </a:p>
          <a:p>
            <a:r>
              <a:rPr lang="en-US" dirty="0" smtClean="0"/>
              <a:t>Tilt sensor</a:t>
            </a:r>
          </a:p>
          <a:p>
            <a:r>
              <a:rPr lang="en-US" dirty="0" smtClean="0"/>
              <a:t>Temperature sensor</a:t>
            </a:r>
          </a:p>
          <a:p>
            <a:r>
              <a:rPr lang="en-US" dirty="0" smtClean="0"/>
              <a:t>Slot sensor</a:t>
            </a:r>
          </a:p>
          <a:p>
            <a:r>
              <a:rPr lang="en-US" dirty="0" smtClean="0"/>
              <a:t>LPG sensor</a:t>
            </a:r>
          </a:p>
          <a:p>
            <a:r>
              <a:rPr lang="en-US" dirty="0" smtClean="0"/>
              <a:t>PIR sensor</a:t>
            </a:r>
          </a:p>
          <a:p>
            <a:r>
              <a:rPr lang="en-US" dirty="0" smtClean="0"/>
              <a:t>Magnetic sensor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46F2-EC4D-4E97-9F90-CA13BA65B3B7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MONOSTABLE MULTIVIBRATOR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 </a:t>
            </a:r>
            <a:r>
              <a:rPr lang="en-US" sz="2800" b="1" dirty="0" smtClean="0"/>
              <a:t>multi vibrator</a:t>
            </a:r>
            <a:r>
              <a:rPr lang="en-US" sz="2800" dirty="0"/>
              <a:t> is an electronic circuit used to implement a variety of simple two-state systems such as oscillators, timers and flip-flops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 Mono stable</a:t>
            </a:r>
            <a:r>
              <a:rPr lang="en-US" sz="2800" dirty="0"/>
              <a:t>, in which one of the states is stable, but the other state is unstable (transient).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3382-89E9-4FE9-865B-AA1BB96DC8B9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91000"/>
            <a:ext cx="4724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03826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Monostable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Vibration security system</a:t>
            </a:r>
          </a:p>
          <a:p>
            <a:r>
              <a:rPr lang="en-US" dirty="0" smtClean="0"/>
              <a:t>Sound based device</a:t>
            </a:r>
          </a:p>
          <a:p>
            <a:r>
              <a:rPr lang="en-US" dirty="0" smtClean="0"/>
              <a:t>Switching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F360-6BC6-4318-B1B8-47AF4E8ECC05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794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stable Multivibrator -555IC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stable in </a:t>
            </a:r>
            <a:r>
              <a:rPr lang="en-US" dirty="0"/>
              <a:t>which the circuit is not stable in either state —it continually switches from one state to the other. It does not require an input such as a clock pulse.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61DA-E4EB-4980-AD5C-ACDF2D7245AE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3124200" cy="227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352800"/>
            <a:ext cx="2971800" cy="273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17189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light effects with LEDS</a:t>
            </a:r>
          </a:p>
          <a:p>
            <a:r>
              <a:rPr lang="en-US" dirty="0" smtClean="0"/>
              <a:t>Electronics mosquito repellant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47F8-0A3A-4E1C-890D-2EA9B11BB0AF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398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PIEZO ELECTRIC SENSOR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piezoelectric substance is one that produces an electric charge when a mechanical stress is applied (the substance is squeezed or stretched). </a:t>
            </a:r>
          </a:p>
          <a:p>
            <a:r>
              <a:rPr lang="en-US" dirty="0" smtClean="0"/>
              <a:t>Conversely, a mechanical deformation (the substance shrinks or expands) is produced when an electric field is applied.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F015-769F-4018-87E4-7FF888541E07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LDR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76400"/>
            <a:ext cx="6096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rgbClr val="333300"/>
                </a:solidFill>
              </a:rPr>
              <a:t>An LDR is an input transducer (sensor) which converts brightness (light) to resistance. It is made from cadmium </a:t>
            </a:r>
            <a:r>
              <a:rPr lang="en-US" dirty="0" err="1" smtClean="0">
                <a:solidFill>
                  <a:srgbClr val="333300"/>
                </a:solidFill>
              </a:rPr>
              <a:t>sulphide</a:t>
            </a:r>
            <a:r>
              <a:rPr lang="en-US" dirty="0" smtClean="0">
                <a:solidFill>
                  <a:srgbClr val="333300"/>
                </a:solidFill>
              </a:rPr>
              <a:t> (</a:t>
            </a:r>
            <a:r>
              <a:rPr lang="en-US" dirty="0" err="1" smtClean="0">
                <a:solidFill>
                  <a:srgbClr val="333300"/>
                </a:solidFill>
              </a:rPr>
              <a:t>CdS</a:t>
            </a:r>
            <a:r>
              <a:rPr lang="en-US" dirty="0" smtClean="0">
                <a:solidFill>
                  <a:srgbClr val="333300"/>
                </a:solidFill>
              </a:rPr>
              <a:t>) and the resistance decreases as the brightness of light falling on the LDR increases.</a:t>
            </a:r>
          </a:p>
          <a:p>
            <a:pPr marL="0" indent="0" algn="justLow">
              <a:buNone/>
            </a:pPr>
            <a:endParaRPr lang="en-US" dirty="0">
              <a:solidFill>
                <a:srgbClr val="333300"/>
              </a:solidFill>
            </a:endParaRPr>
          </a:p>
        </p:txBody>
      </p:sp>
      <p:pic>
        <p:nvPicPr>
          <p:cNvPr id="8" name="Picture 3" descr="LD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295400"/>
            <a:ext cx="2119313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B00F-F4D5-418A-AB4B-B2F2DCE3E556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Magnetic Switch /Reed Switch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C44-805A-423D-B81F-C96D213E0DB8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71182" y="1415295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A magnetic switch, which consists of an enclosure and a </a:t>
            </a:r>
            <a:r>
              <a:rPr lang="en-US" sz="3200" dirty="0" smtClean="0"/>
              <a:t>contact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00"/>
            <a:ext cx="3505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6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LED/PHOTO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dirty="0"/>
              <a:t> is a special purpose </a:t>
            </a:r>
            <a:r>
              <a:rPr lang="en-US" dirty="0" smtClean="0"/>
              <a:t>LED</a:t>
            </a:r>
            <a:r>
              <a:rPr lang="en-US" dirty="0"/>
              <a:t> that transmits infrared rays in the range of 760 nm </a:t>
            </a:r>
            <a:r>
              <a:rPr lang="en-US" dirty="0" smtClean="0"/>
              <a:t>wavelength.</a:t>
            </a:r>
          </a:p>
          <a:p>
            <a:r>
              <a:rPr lang="en-US" dirty="0"/>
              <a:t>An IR </a:t>
            </a:r>
            <a:r>
              <a:rPr lang="en-US" dirty="0" smtClean="0"/>
              <a:t>LED is </a:t>
            </a:r>
            <a:r>
              <a:rPr lang="en-US" dirty="0"/>
              <a:t>also known as IR </a:t>
            </a:r>
            <a:r>
              <a:rPr lang="en-US" dirty="0" smtClean="0"/>
              <a:t>transmitter.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1EB1-7F25-4377-BA27-2564741D96BE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14800"/>
            <a:ext cx="23050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018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 diodes, all transistors are light-sensitive. Phototransistors are designed specifically to take advantage of this fact.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A842-504A-416F-B112-4EDFD76DD167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6737" y="3657600"/>
            <a:ext cx="24288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8087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2895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04800"/>
            <a:ext cx="28479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657600"/>
            <a:ext cx="2971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E7AC-184D-4A7D-A240-2B33065F51D2}" type="datetime2">
              <a:rPr lang="en-US" smtClean="0"/>
              <a:pPr/>
              <a:t>Wednesday, January 09,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WINEYARD TECHNOLOGIES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667</Words>
  <Application>Microsoft Office PowerPoint</Application>
  <PresentationFormat>On-screen Show (4:3)</PresentationFormat>
  <Paragraphs>172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SENSORS</vt:lpstr>
      <vt:lpstr>Slide 2</vt:lpstr>
      <vt:lpstr>TYPES OF SENSORS</vt:lpstr>
      <vt:lpstr>PIEZO ELECTRIC SENSOR</vt:lpstr>
      <vt:lpstr>Slide 5</vt:lpstr>
      <vt:lpstr>Magnetic Switch /Reed Switch</vt:lpstr>
      <vt:lpstr>IR LED/PHOTO LED</vt:lpstr>
      <vt:lpstr>PHOTO TRANSISTOR</vt:lpstr>
      <vt:lpstr>Slide 9</vt:lpstr>
      <vt:lpstr>TILT SENSOR</vt:lpstr>
      <vt:lpstr>Slide 11</vt:lpstr>
      <vt:lpstr>TEMPERATURE SENSOR</vt:lpstr>
      <vt:lpstr>Slide 13</vt:lpstr>
      <vt:lpstr>SLOT SENSOR</vt:lpstr>
      <vt:lpstr>Slide 15</vt:lpstr>
      <vt:lpstr>LPG SENSOR</vt:lpstr>
      <vt:lpstr>Slide 17</vt:lpstr>
      <vt:lpstr>PIR SENSOR</vt:lpstr>
      <vt:lpstr>Slide 19</vt:lpstr>
      <vt:lpstr>IR SENSOR </vt:lpstr>
      <vt:lpstr>BASICS OF OPERATIONAL AMPLIFIER</vt:lpstr>
      <vt:lpstr>Operational Amplifiers</vt:lpstr>
      <vt:lpstr>Slide 23</vt:lpstr>
      <vt:lpstr>Operational Amplifiers</vt:lpstr>
      <vt:lpstr>Op-Amp as Comparator</vt:lpstr>
      <vt:lpstr>Application of Op-Amp –Triangular wave to square wave converter </vt:lpstr>
      <vt:lpstr>Slide 27</vt:lpstr>
      <vt:lpstr>Why LM324 is preferred over LM741</vt:lpstr>
      <vt:lpstr>TERMINAL IDENTIFICATION OF LM741 &amp; LM324</vt:lpstr>
      <vt:lpstr>MONOSTABLE MULTIVIBRATOR</vt:lpstr>
      <vt:lpstr>Applications of Monostable</vt:lpstr>
      <vt:lpstr>A stable Multivibrator -555IC</vt:lpstr>
      <vt:lpstr>Applications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SENSORS</dc:title>
  <dc:creator>ind</dc:creator>
  <cp:lastModifiedBy>MA</cp:lastModifiedBy>
  <cp:revision>94</cp:revision>
  <dcterms:created xsi:type="dcterms:W3CDTF">2011-12-01T04:58:29Z</dcterms:created>
  <dcterms:modified xsi:type="dcterms:W3CDTF">2013-01-09T18:51:49Z</dcterms:modified>
</cp:coreProperties>
</file>