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7559675" cy="10691813"/>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E707C27F-7C26-484B-9D8E-EB4983989C47}" type="datetimeFigureOut">
              <a:rPr lang="en-US" smtClean="0"/>
              <a:pPr/>
              <a:t>4/16/2024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A15447D-E6AC-47CA-B21D-1093F9A358EB}" type="slidenum">
              <a:rPr lang="en-US" smtClean="0"/>
              <a:pPr/>
              <a:t>‹#›</a:t>
            </a:fld>
            <a:endParaRPr lang="en-US"/>
          </a:p>
        </p:txBody>
      </p:sp>
    </p:spTree>
    <p:extLst>
      <p:ext uri="{BB962C8B-B14F-4D97-AF65-F5344CB8AC3E}">
        <p14:creationId xmlns:p14="http://schemas.microsoft.com/office/powerpoint/2010/main" val="146644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1ec2faecb_10_12: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1ec2faecb_10_12:notes"/>
          <p:cNvSpPr txBox="1">
            <a:spLocks noGrp="1"/>
          </p:cNvSpPr>
          <p:nvPr>
            <p:ph type="body" idx="1"/>
          </p:nvPr>
        </p:nvSpPr>
        <p:spPr>
          <a:xfrm>
            <a:off x="755968" y="5078611"/>
            <a:ext cx="6047740" cy="4811316"/>
          </a:xfrm>
          <a:prstGeom prst="rect">
            <a:avLst/>
          </a:prstGeom>
        </p:spPr>
        <p:txBody>
          <a:bodyPr spcFirstLastPara="1" wrap="square" lIns="104270" tIns="104270" rIns="104270" bIns="104270" anchor="t" anchorCtr="0">
            <a:noAutofit/>
          </a:bodyPr>
          <a:lstStyle/>
          <a:p>
            <a:endParaRPr/>
          </a:p>
        </p:txBody>
      </p:sp>
    </p:spTree>
    <p:extLst>
      <p:ext uri="{BB962C8B-B14F-4D97-AF65-F5344CB8AC3E}">
        <p14:creationId xmlns:p14="http://schemas.microsoft.com/office/powerpoint/2010/main" val="110828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Footer</a:t>
            </a:r>
          </a:p>
        </p:txBody>
      </p:sp>
      <p:sp>
        <p:nvSpPr>
          <p:cNvPr id="6" name="Slide Number Placeholder 5"/>
          <p:cNvSpPr>
            <a:spLocks noGrp="1"/>
          </p:cNvSpPr>
          <p:nvPr>
            <p:ph type="sldNum" sz="quarter" idx="12"/>
          </p:nvPr>
        </p:nvSpPr>
        <p:spPr/>
        <p:txBody>
          <a:bodyPr/>
          <a:lstStyle/>
          <a:p>
            <a:fld id="{BB319825-A3CC-4106-894D-B5AA3DB603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8" name="Footer Placeholder 7"/>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Footer</a:t>
            </a:r>
          </a:p>
        </p:txBody>
      </p:sp>
      <p:sp>
        <p:nvSpPr>
          <p:cNvPr id="5" name="Slide Number Placeholder 4"/>
          <p:cNvSpPr>
            <a:spLocks noGrp="1"/>
          </p:cNvSpPr>
          <p:nvPr>
            <p:ph type="sldNum" sz="quarter" idx="12"/>
          </p:nvPr>
        </p:nvSpPr>
        <p:spPr/>
        <p:txBody>
          <a:bodyPr/>
          <a:lstStyle/>
          <a:p>
            <a:fld id="{B3043F61-A496-4150-A126-C51E34B965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3" name="Footer Placeholder 2"/>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AE"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indent="0">
              <a:buNone/>
            </a:pPr>
            <a:r>
              <a:rPr lang="en-AE" sz="1400" b="0" strike="noStrike" spc="-1">
                <a:solidFill>
                  <a:srgbClr val="000000"/>
                </a:solidFill>
                <a:latin typeface="Times New Roman"/>
              </a:rPr>
              <a:t>&lt;date/time&gt;</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2777"/>
        <p:cNvGrpSpPr/>
        <p:nvPr/>
      </p:nvGrpSpPr>
      <p:grpSpPr>
        <a:xfrm>
          <a:off x="0" y="0"/>
          <a:ext cx="0" cy="0"/>
          <a:chOff x="0" y="0"/>
          <a:chExt cx="0" cy="0"/>
        </a:xfrm>
      </p:grpSpPr>
      <p:sp>
        <p:nvSpPr>
          <p:cNvPr id="32778" name="Google Shape;32778;p1"/>
          <p:cNvSpPr txBox="1">
            <a:spLocks noGrp="1"/>
          </p:cNvSpPr>
          <p:nvPr>
            <p:ph type="title" idx="4294967295"/>
          </p:nvPr>
        </p:nvSpPr>
        <p:spPr>
          <a:xfrm>
            <a:off x="0" y="768350"/>
            <a:ext cx="7886700" cy="735000"/>
          </a:xfrm>
          <a:prstGeom prst="rect">
            <a:avLst/>
          </a:prstGeom>
          <a:noFill/>
          <a:ln>
            <a:noFill/>
          </a:ln>
        </p:spPr>
        <p:txBody>
          <a:bodyPr spcFirstLastPara="1" wrap="square" lIns="68400" tIns="34200" rIns="68400" bIns="34200"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sz="3300" b="1" strike="noStrike" dirty="0">
                <a:solidFill>
                  <a:srgbClr val="000000"/>
                </a:solidFill>
                <a:latin typeface="Times New Roman"/>
                <a:ea typeface="Times New Roman"/>
                <a:cs typeface="Times New Roman"/>
                <a:sym typeface="Times New Roman"/>
              </a:rPr>
              <a:t>                  Summary writing</a:t>
            </a:r>
            <a:endParaRPr sz="3300" b="1" strike="noStrike" dirty="0">
              <a:solidFill>
                <a:srgbClr val="000000"/>
              </a:solidFill>
              <a:latin typeface="Times New Roman"/>
              <a:ea typeface="Times New Roman"/>
              <a:cs typeface="Times New Roman"/>
              <a:sym typeface="Times New Roman"/>
            </a:endParaRPr>
          </a:p>
        </p:txBody>
      </p:sp>
      <p:sp>
        <p:nvSpPr>
          <p:cNvPr id="32779" name="Google Shape;32779;p1"/>
          <p:cNvSpPr txBox="1">
            <a:spLocks noGrp="1"/>
          </p:cNvSpPr>
          <p:nvPr>
            <p:ph type="body" idx="4294967295"/>
          </p:nvPr>
        </p:nvSpPr>
        <p:spPr>
          <a:xfrm>
            <a:off x="234950" y="1730375"/>
            <a:ext cx="2868900" cy="3255000"/>
          </a:xfrm>
          <a:prstGeom prst="rect">
            <a:avLst/>
          </a:prstGeom>
          <a:noFill/>
          <a:ln w="9525" cap="flat" cmpd="sng">
            <a:solidFill>
              <a:srgbClr val="0070C0"/>
            </a:solidFill>
            <a:prstDash val="solid"/>
            <a:round/>
            <a:headEnd type="none" w="sm" len="sm"/>
            <a:tailEnd type="none" w="sm" len="sm"/>
          </a:ln>
        </p:spPr>
        <p:txBody>
          <a:bodyPr spcFirstLastPara="1" wrap="square" lIns="68400" tIns="34200" rIns="68400" bIns="34200" anchor="t" anchorCtr="0">
            <a:noAutofit/>
          </a:bodyPr>
          <a:lstStyle/>
          <a:p>
            <a:pPr marL="114480" lvl="0" indent="0" algn="ctr" rtl="0">
              <a:lnSpc>
                <a:spcPct val="150000"/>
              </a:lnSpc>
              <a:spcBef>
                <a:spcPts val="0"/>
              </a:spcBef>
              <a:spcAft>
                <a:spcPts val="0"/>
              </a:spcAft>
              <a:buClr>
                <a:srgbClr val="000000"/>
              </a:buClr>
              <a:buSzPts val="1800"/>
              <a:buNone/>
            </a:pPr>
            <a:r>
              <a:rPr lang="en-US" sz="1800" b="1" strike="noStrike" dirty="0">
                <a:solidFill>
                  <a:srgbClr val="000000"/>
                </a:solidFill>
                <a:latin typeface="Times New Roman"/>
                <a:ea typeface="Times New Roman"/>
                <a:cs typeface="Times New Roman"/>
                <a:sym typeface="Times New Roman"/>
              </a:rPr>
              <a:t>Team Member-1</a:t>
            </a:r>
            <a:endParaRPr dirty="0"/>
          </a:p>
          <a:p>
            <a:pPr marL="114480" lvl="0" indent="0" algn="l" rtl="0">
              <a:lnSpc>
                <a:spcPct val="150000"/>
              </a:lnSpc>
              <a:spcBef>
                <a:spcPts val="360"/>
              </a:spcBef>
              <a:spcAft>
                <a:spcPts val="0"/>
              </a:spcAft>
              <a:buClr>
                <a:srgbClr val="000000"/>
              </a:buClr>
              <a:buSzPts val="1800"/>
              <a:buNone/>
            </a:pPr>
            <a:r>
              <a:rPr lang="en-US" sz="1800" b="0" strike="noStrike" dirty="0">
                <a:solidFill>
                  <a:srgbClr val="000000"/>
                </a:solidFill>
                <a:latin typeface="Times New Roman"/>
                <a:ea typeface="Times New Roman"/>
                <a:cs typeface="Times New Roman"/>
                <a:sym typeface="Times New Roman"/>
              </a:rPr>
              <a:t>Name:</a:t>
            </a:r>
            <a:r>
              <a:rPr lang="en-US" sz="1800" dirty="0">
                <a:solidFill>
                  <a:srgbClr val="000000"/>
                </a:solidFill>
                <a:latin typeface="Times New Roman"/>
                <a:ea typeface="Times New Roman"/>
                <a:cs typeface="Times New Roman"/>
                <a:sym typeface="Times New Roman"/>
              </a:rPr>
              <a:t> </a:t>
            </a:r>
            <a:r>
              <a:rPr lang="en-US" sz="1800" dirty="0" err="1">
                <a:solidFill>
                  <a:srgbClr val="000000"/>
                </a:solidFill>
                <a:latin typeface="Times New Roman"/>
                <a:ea typeface="Times New Roman"/>
                <a:cs typeface="Times New Roman"/>
                <a:sym typeface="Times New Roman"/>
              </a:rPr>
              <a:t>P.sharath</a:t>
            </a:r>
            <a:r>
              <a:rPr lang="en-US" sz="1800" dirty="0">
                <a:solidFill>
                  <a:srgbClr val="000000"/>
                </a:solidFill>
                <a:latin typeface="Times New Roman"/>
                <a:ea typeface="Times New Roman"/>
                <a:cs typeface="Times New Roman"/>
                <a:sym typeface="Times New Roman"/>
              </a:rPr>
              <a:t> </a:t>
            </a:r>
            <a:r>
              <a:rPr lang="en-US" sz="1800" dirty="0" err="1">
                <a:solidFill>
                  <a:srgbClr val="000000"/>
                </a:solidFill>
                <a:latin typeface="Times New Roman"/>
                <a:ea typeface="Times New Roman"/>
                <a:cs typeface="Times New Roman"/>
                <a:sym typeface="Times New Roman"/>
              </a:rPr>
              <a:t>chandra</a:t>
            </a:r>
            <a:r>
              <a:rPr lang="en-US" sz="1800" dirty="0">
                <a:solidFill>
                  <a:srgbClr val="000000"/>
                </a:solidFill>
                <a:latin typeface="Times New Roman"/>
                <a:ea typeface="Times New Roman"/>
                <a:cs typeface="Times New Roman"/>
                <a:sym typeface="Times New Roman"/>
              </a:rPr>
              <a:t> </a:t>
            </a:r>
            <a:r>
              <a:rPr lang="en-US" sz="1800" dirty="0" err="1">
                <a:solidFill>
                  <a:srgbClr val="000000"/>
                </a:solidFill>
                <a:latin typeface="Times New Roman"/>
                <a:ea typeface="Times New Roman"/>
                <a:cs typeface="Times New Roman"/>
                <a:sym typeface="Times New Roman"/>
              </a:rPr>
              <a:t>reddy</a:t>
            </a:r>
            <a:endParaRPr dirty="0"/>
          </a:p>
          <a:p>
            <a:pPr marL="114480" lvl="0" indent="0" algn="l" rtl="0">
              <a:lnSpc>
                <a:spcPct val="150000"/>
              </a:lnSpc>
              <a:spcBef>
                <a:spcPts val="360"/>
              </a:spcBef>
              <a:spcAft>
                <a:spcPts val="0"/>
              </a:spcAft>
              <a:buClr>
                <a:srgbClr val="000000"/>
              </a:buClr>
              <a:buSzPts val="1800"/>
              <a:buNone/>
            </a:pPr>
            <a:r>
              <a:rPr lang="en-US" sz="1800" b="0" strike="noStrike" dirty="0">
                <a:solidFill>
                  <a:srgbClr val="000000"/>
                </a:solidFill>
                <a:latin typeface="Times New Roman"/>
                <a:ea typeface="Times New Roman"/>
                <a:cs typeface="Times New Roman"/>
                <a:sym typeface="Times New Roman"/>
              </a:rPr>
              <a:t>Register No.: 192111583</a:t>
            </a:r>
            <a:endParaRPr dirty="0"/>
          </a:p>
          <a:p>
            <a:pPr marL="114480" lvl="0" indent="0" algn="l" rtl="0">
              <a:lnSpc>
                <a:spcPct val="150000"/>
              </a:lnSpc>
              <a:spcBef>
                <a:spcPts val="360"/>
              </a:spcBef>
              <a:spcAft>
                <a:spcPts val="0"/>
              </a:spcAft>
              <a:buClr>
                <a:srgbClr val="000000"/>
              </a:buClr>
              <a:buSzPts val="1800"/>
              <a:buNone/>
            </a:pPr>
            <a:r>
              <a:rPr lang="en-US" sz="1800" dirty="0">
                <a:solidFill>
                  <a:srgbClr val="000000"/>
                </a:solidFill>
                <a:latin typeface="Times New Roman"/>
                <a:ea typeface="Times New Roman"/>
                <a:cs typeface="Times New Roman"/>
                <a:sym typeface="Times New Roman"/>
              </a:rPr>
              <a:t>Year: 2021-2025</a:t>
            </a:r>
            <a:endParaRPr sz="1800" b="0" strike="noStrike" dirty="0">
              <a:solidFill>
                <a:srgbClr val="000000"/>
              </a:solidFill>
              <a:latin typeface="Times New Roman"/>
              <a:ea typeface="Times New Roman"/>
              <a:cs typeface="Times New Roman"/>
              <a:sym typeface="Times New Roman"/>
            </a:endParaRPr>
          </a:p>
          <a:p>
            <a:pPr marL="114480" lvl="0" indent="0" algn="l" rtl="0">
              <a:lnSpc>
                <a:spcPct val="150000"/>
              </a:lnSpc>
              <a:spcBef>
                <a:spcPts val="360"/>
              </a:spcBef>
              <a:spcAft>
                <a:spcPts val="0"/>
              </a:spcAft>
              <a:buClr>
                <a:srgbClr val="000000"/>
              </a:buClr>
              <a:buSzPts val="1800"/>
              <a:buNone/>
            </a:pPr>
            <a:r>
              <a:rPr lang="en-US" sz="1800" b="0" strike="noStrike" dirty="0">
                <a:solidFill>
                  <a:srgbClr val="000000"/>
                </a:solidFill>
                <a:latin typeface="Times New Roman"/>
                <a:ea typeface="Times New Roman"/>
                <a:cs typeface="Times New Roman"/>
                <a:sym typeface="Times New Roman"/>
              </a:rPr>
              <a:t>Department: CSE</a:t>
            </a:r>
            <a:endParaRPr sz="1800" dirty="0">
              <a:solidFill>
                <a:srgbClr val="000000"/>
              </a:solidFill>
              <a:latin typeface="Times New Roman"/>
              <a:ea typeface="Times New Roman"/>
              <a:cs typeface="Times New Roman"/>
              <a:sym typeface="Times New Roman"/>
            </a:endParaRPr>
          </a:p>
          <a:p>
            <a:pPr marL="114480" lvl="0" indent="0" algn="l" rtl="0">
              <a:lnSpc>
                <a:spcPct val="150000"/>
              </a:lnSpc>
              <a:spcBef>
                <a:spcPts val="360"/>
              </a:spcBef>
              <a:spcAft>
                <a:spcPts val="0"/>
              </a:spcAft>
              <a:buClr>
                <a:srgbClr val="000000"/>
              </a:buClr>
              <a:buSzPts val="1800"/>
              <a:buNone/>
            </a:pPr>
            <a:r>
              <a:rPr lang="en-US" sz="1800" b="0" strike="noStrike" dirty="0">
                <a:solidFill>
                  <a:srgbClr val="000000"/>
                </a:solidFill>
                <a:latin typeface="Times New Roman"/>
                <a:ea typeface="Times New Roman"/>
                <a:cs typeface="Times New Roman"/>
                <a:sym typeface="Times New Roman"/>
              </a:rPr>
              <a:t>Institution:</a:t>
            </a:r>
            <a:r>
              <a:rPr lang="en-US" sz="1800" dirty="0">
                <a:solidFill>
                  <a:srgbClr val="000000"/>
                </a:solidFill>
                <a:latin typeface="Times New Roman"/>
                <a:ea typeface="Times New Roman"/>
                <a:cs typeface="Times New Roman"/>
                <a:sym typeface="Times New Roman"/>
              </a:rPr>
              <a:t> </a:t>
            </a:r>
            <a:r>
              <a:rPr lang="en-US" sz="1800" dirty="0" err="1">
                <a:solidFill>
                  <a:srgbClr val="000000"/>
                </a:solidFill>
                <a:latin typeface="Times New Roman"/>
                <a:ea typeface="Times New Roman"/>
                <a:cs typeface="Times New Roman"/>
                <a:sym typeface="Times New Roman"/>
              </a:rPr>
              <a:t>Saveetha</a:t>
            </a:r>
            <a:r>
              <a:rPr lang="en-US" sz="1800" dirty="0">
                <a:solidFill>
                  <a:srgbClr val="000000"/>
                </a:solidFill>
                <a:latin typeface="Times New Roman"/>
                <a:ea typeface="Times New Roman"/>
                <a:cs typeface="Times New Roman"/>
                <a:sym typeface="Times New Roman"/>
              </a:rPr>
              <a:t> School of Engineering</a:t>
            </a:r>
            <a:endParaRPr sz="1800" b="0" strike="noStrike" dirty="0">
              <a:solidFill>
                <a:srgbClr val="000000"/>
              </a:solidFill>
              <a:latin typeface="Arial"/>
              <a:ea typeface="Arial"/>
              <a:cs typeface="Arial"/>
              <a:sym typeface="Arial"/>
            </a:endParaRPr>
          </a:p>
        </p:txBody>
      </p:sp>
      <p:sp>
        <p:nvSpPr>
          <p:cNvPr id="32780" name="Google Shape;32780;p1"/>
          <p:cNvSpPr txBox="1"/>
          <p:nvPr/>
        </p:nvSpPr>
        <p:spPr>
          <a:xfrm>
            <a:off x="4185725" y="1730375"/>
            <a:ext cx="2868900" cy="3413100"/>
          </a:xfrm>
          <a:prstGeom prst="rect">
            <a:avLst/>
          </a:prstGeom>
          <a:noFill/>
          <a:ln w="9525" cap="flat" cmpd="sng">
            <a:solidFill>
              <a:srgbClr val="0070C0"/>
            </a:solidFill>
            <a:prstDash val="solid"/>
            <a:round/>
            <a:headEnd type="none" w="sm" len="sm"/>
            <a:tailEnd type="none" w="sm" len="sm"/>
          </a:ln>
        </p:spPr>
        <p:txBody>
          <a:bodyPr spcFirstLastPara="1" wrap="square" lIns="68400" tIns="34200" rIns="68400" bIns="34200" anchor="t" anchorCtr="0">
            <a:noAutofit/>
          </a:bodyPr>
          <a:lstStyle/>
          <a:p>
            <a:pPr marL="114480" marR="0" lvl="0" indent="0" algn="ctr" rtl="0">
              <a:lnSpc>
                <a:spcPct val="15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Team Member-2</a:t>
            </a:r>
            <a:endParaRPr sz="1800" b="0" i="0" u="none" strike="noStrike" cap="none"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Name : </a:t>
            </a:r>
            <a:r>
              <a:rPr lang="en-US" b="0" i="0" u="none" strike="noStrike" cap="none" dirty="0">
                <a:solidFill>
                  <a:schemeClr val="dk1"/>
                </a:solidFill>
                <a:latin typeface="Times New Roman"/>
                <a:ea typeface="Times New Roman"/>
                <a:cs typeface="Times New Roman"/>
                <a:sym typeface="Times New Roman"/>
              </a:rPr>
              <a:t>k </a:t>
            </a:r>
            <a:r>
              <a:rPr lang="en-US" b="0" i="0" u="none" strike="noStrike" cap="none" dirty="0" err="1">
                <a:solidFill>
                  <a:schemeClr val="dk1"/>
                </a:solidFill>
                <a:latin typeface="Times New Roman"/>
                <a:ea typeface="Times New Roman"/>
                <a:cs typeface="Times New Roman"/>
                <a:sym typeface="Times New Roman"/>
              </a:rPr>
              <a:t>krishnachaitanya</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50000"/>
              </a:lnSpc>
              <a:spcBef>
                <a:spcPts val="100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Register No</a:t>
            </a:r>
            <a:r>
              <a:rPr lang="en-US" sz="1800" b="0" i="0" u="none" strike="noStrike" cap="none" dirty="0">
                <a:solidFill>
                  <a:schemeClr val="dk1"/>
                </a:solidFill>
                <a:latin typeface="Times New Roman"/>
                <a:ea typeface="Times New Roman"/>
                <a:cs typeface="Times New Roman"/>
                <a:sym typeface="Times New Roman"/>
              </a:rPr>
              <a:t> : 192</a:t>
            </a:r>
            <a:r>
              <a:rPr lang="en-US" b="0" i="0" u="none" strike="noStrike" cap="none" dirty="0">
                <a:solidFill>
                  <a:schemeClr val="dk1"/>
                </a:solidFill>
                <a:latin typeface="Times New Roman"/>
                <a:ea typeface="Times New Roman"/>
                <a:cs typeface="Times New Roman"/>
                <a:sym typeface="Times New Roman"/>
              </a:rPr>
              <a:t>21002</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100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Year:	202</a:t>
            </a:r>
            <a:r>
              <a:rPr lang="en-US" sz="1800" dirty="0">
                <a:solidFill>
                  <a:schemeClr val="dk1"/>
                </a:solidFill>
                <a:latin typeface="Times New Roman"/>
                <a:ea typeface="Times New Roman"/>
                <a:cs typeface="Times New Roman"/>
                <a:sym typeface="Times New Roman"/>
              </a:rPr>
              <a:t>2</a:t>
            </a:r>
            <a:r>
              <a:rPr lang="en-US" sz="1800" b="0" i="0" u="none" strike="noStrike" cap="none" dirty="0">
                <a:solidFill>
                  <a:srgbClr val="000000"/>
                </a:solidFill>
                <a:latin typeface="Times New Roman"/>
                <a:ea typeface="Times New Roman"/>
                <a:cs typeface="Times New Roman"/>
                <a:sym typeface="Times New Roman"/>
              </a:rPr>
              <a:t> -202</a:t>
            </a:r>
            <a:r>
              <a:rPr lang="en-US" sz="1800" dirty="0">
                <a:solidFill>
                  <a:schemeClr val="dk1"/>
                </a:solidFill>
                <a:latin typeface="Times New Roman"/>
                <a:ea typeface="Times New Roman"/>
                <a:cs typeface="Times New Roman"/>
                <a:sym typeface="Times New Roman"/>
              </a:rPr>
              <a:t>6</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100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Department : CSE</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100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Institution: </a:t>
            </a:r>
            <a:r>
              <a:rPr lang="en-US" sz="1800" b="0" i="0" u="none" strike="noStrike" cap="none" dirty="0" err="1">
                <a:solidFill>
                  <a:srgbClr val="000000"/>
                </a:solidFill>
                <a:latin typeface="Times New Roman"/>
                <a:ea typeface="Times New Roman"/>
                <a:cs typeface="Times New Roman"/>
                <a:sym typeface="Times New Roman"/>
              </a:rPr>
              <a:t>Saveetha</a:t>
            </a:r>
            <a:r>
              <a:rPr lang="en-US" sz="1800" b="0" i="0" u="none" strike="noStrike" cap="none" dirty="0">
                <a:solidFill>
                  <a:srgbClr val="000000"/>
                </a:solidFill>
                <a:latin typeface="Times New Roman"/>
                <a:ea typeface="Times New Roman"/>
                <a:cs typeface="Times New Roman"/>
                <a:sym typeface="Times New Roman"/>
              </a:rPr>
              <a:t> School of Engineering</a:t>
            </a:r>
            <a:endParaRPr sz="1800" b="0" i="0" u="none" strike="noStrike" cap="none" dirty="0">
              <a:solidFill>
                <a:srgbClr val="000000"/>
              </a:solidFill>
              <a:latin typeface="Arial"/>
              <a:ea typeface="Arial"/>
              <a:cs typeface="Arial"/>
              <a:sym typeface="Arial"/>
            </a:endParaRPr>
          </a:p>
        </p:txBody>
      </p:sp>
      <p:pic>
        <p:nvPicPr>
          <p:cNvPr id="32781" name="Google Shape;32781;p1"/>
          <p:cNvPicPr preferRelativeResize="0"/>
          <p:nvPr/>
        </p:nvPicPr>
        <p:blipFill rotWithShape="1">
          <a:blip r:embed="rId2">
            <a:alphaModFix/>
          </a:blip>
          <a:srcRect/>
          <a:stretch/>
        </p:blipFill>
        <p:spPr>
          <a:xfrm>
            <a:off x="776572" y="57123"/>
            <a:ext cx="7372442" cy="6637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755373"/>
            <a:ext cx="8229600" cy="444163"/>
          </a:xfrm>
        </p:spPr>
        <p:txBody>
          <a:bodyPr>
            <a:normAutofit fontScale="90000"/>
          </a:bodyPr>
          <a:lstStyle/>
          <a:p>
            <a:r>
              <a:rPr lang="en-US" sz="3000" b="1" dirty="0">
                <a:latin typeface="Times New Roman" pitchFamily="18" charset="0"/>
                <a:cs typeface="Times New Roman" pitchFamily="18" charset="0"/>
              </a:rPr>
              <a:t>Conclusion and Future Work:</a:t>
            </a:r>
            <a:endParaRPr lang="en-US" sz="3000" dirty="0">
              <a:latin typeface="Times New Roman" pitchFamily="18" charset="0"/>
              <a:cs typeface="Times New Roman" pitchFamily="18" charset="0"/>
            </a:endParaRPr>
          </a:p>
        </p:txBody>
      </p:sp>
      <p:sp>
        <p:nvSpPr>
          <p:cNvPr id="8" name="Content Placeholder 7"/>
          <p:cNvSpPr>
            <a:spLocks noGrp="1"/>
          </p:cNvSpPr>
          <p:nvPr>
            <p:ph idx="1"/>
          </p:nvPr>
        </p:nvSpPr>
        <p:spPr>
          <a:xfrm>
            <a:off x="457200" y="1238131"/>
            <a:ext cx="8229600" cy="3267337"/>
          </a:xfrm>
        </p:spPr>
        <p:txBody>
          <a:bodyPr>
            <a:normAutofit lnSpcReduction="10000"/>
          </a:bodyPr>
          <a:lstStyle/>
          <a:p>
            <a:r>
              <a:rPr lang="en-US" sz="2000" dirty="0">
                <a:latin typeface="Times New Roman" pitchFamily="18" charset="0"/>
                <a:cs typeface="Times New Roman" pitchFamily="18" charset="0"/>
              </a:rPr>
              <a:t>We are able to classify the emails as spam or non-spam. With high number of emails lots if people using the system it will be difficult to handle all possible mails as our project deals with only limited amount of corpus.</a:t>
            </a:r>
          </a:p>
          <a:p>
            <a:r>
              <a:rPr lang="en-US" sz="2000" dirty="0">
                <a:latin typeface="Times New Roman" pitchFamily="18" charset="0"/>
                <a:cs typeface="Times New Roman" pitchFamily="18" charset="0"/>
              </a:rPr>
              <a:t>It provides sensitivity to the client and adapts well to the future spam techniques.</a:t>
            </a:r>
          </a:p>
          <a:p>
            <a:r>
              <a:rPr lang="en-US" sz="2000" dirty="0">
                <a:latin typeface="Times New Roman" pitchFamily="18" charset="0"/>
                <a:cs typeface="Times New Roman" pitchFamily="18" charset="0"/>
              </a:rPr>
              <a:t>It considers a complete message instead of single words with respect to its organization.</a:t>
            </a:r>
          </a:p>
          <a:p>
            <a:r>
              <a:rPr lang="en-US" sz="2000" dirty="0">
                <a:latin typeface="Times New Roman" pitchFamily="18" charset="0"/>
                <a:cs typeface="Times New Roman" pitchFamily="18" charset="0"/>
              </a:rPr>
              <a:t>It increases Security and Control.</a:t>
            </a:r>
          </a:p>
          <a:p>
            <a:r>
              <a:rPr lang="en-US" sz="2000" dirty="0">
                <a:latin typeface="Times New Roman" pitchFamily="18" charset="0"/>
                <a:cs typeface="Times New Roman" pitchFamily="18" charset="0"/>
              </a:rPr>
              <a:t>It reduces IT Administration Costs.</a:t>
            </a:r>
          </a:p>
          <a:p>
            <a:r>
              <a:rPr lang="en-US" sz="2000" dirty="0">
                <a:latin typeface="Times New Roman" pitchFamily="18" charset="0"/>
                <a:cs typeface="Times New Roman" pitchFamily="18" charset="0"/>
              </a:rPr>
              <a:t>It also reduce Network Resource Costs.</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
        <p:nvSpPr>
          <p:cNvPr id="6" name="Rectangle 5"/>
          <p:cNvSpPr/>
          <p:nvPr/>
        </p:nvSpPr>
        <p:spPr>
          <a:xfrm>
            <a:off x="1022311" y="1578901"/>
            <a:ext cx="5835689" cy="369332"/>
          </a:xfrm>
          <a:prstGeom prst="rect">
            <a:avLst/>
          </a:prstGeom>
        </p:spPr>
        <p:txBody>
          <a:bodyPr wrap="square">
            <a:spAutoFit/>
          </a:bodyPr>
          <a:lstStyle/>
          <a:p>
            <a:r>
              <a:rPr lang="en-US" dirty="0"/>
              <a:t>.</a:t>
            </a:r>
          </a:p>
        </p:txBody>
      </p:sp>
    </p:spTree>
    <p:extLst>
      <p:ext uri="{BB962C8B-B14F-4D97-AF65-F5344CB8AC3E}">
        <p14:creationId xmlns:p14="http://schemas.microsoft.com/office/powerpoint/2010/main" val="248742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9918" y="647463"/>
            <a:ext cx="8229600" cy="597510"/>
          </a:xfrm>
        </p:spPr>
        <p:txBody>
          <a:bodyPr/>
          <a:lstStyle/>
          <a:p>
            <a:pPr algn="ctr"/>
            <a:r>
              <a:rPr lang="en-US" sz="3000" b="1" dirty="0">
                <a:latin typeface="Times New Roman" pitchFamily="18" charset="0"/>
                <a:cs typeface="Times New Roman" pitchFamily="18" charset="0"/>
              </a:rPr>
              <a:t>Bibliography:</a:t>
            </a:r>
          </a:p>
        </p:txBody>
      </p:sp>
      <p:sp>
        <p:nvSpPr>
          <p:cNvPr id="6" name="Content Placeholder 5"/>
          <p:cNvSpPr>
            <a:spLocks noGrp="1"/>
          </p:cNvSpPr>
          <p:nvPr>
            <p:ph idx="1"/>
          </p:nvPr>
        </p:nvSpPr>
        <p:spPr>
          <a:xfrm>
            <a:off x="457200" y="1277887"/>
            <a:ext cx="8229600" cy="3066933"/>
          </a:xfrm>
        </p:spPr>
        <p:txBody>
          <a:bodyPr>
            <a:noAutofit/>
          </a:bodyPr>
          <a:lstStyle/>
          <a:p>
            <a:r>
              <a:rPr lang="en-US" sz="2000" dirty="0" err="1">
                <a:latin typeface="Times New Roman" pitchFamily="18" charset="0"/>
                <a:cs typeface="Times New Roman" pitchFamily="18" charset="0"/>
              </a:rPr>
              <a:t>Clemmer</a:t>
            </a:r>
            <a:r>
              <a:rPr lang="en-US" sz="2000" dirty="0">
                <a:latin typeface="Times New Roman" pitchFamily="18" charset="0"/>
                <a:cs typeface="Times New Roman" pitchFamily="18" charset="0"/>
              </a:rPr>
              <a:t>. A. (2012). How Bayesian algorithm works. [online] </a:t>
            </a:r>
            <a:r>
              <a:rPr lang="en-US" sz="2000" dirty="0" err="1">
                <a:latin typeface="Times New Roman" pitchFamily="18" charset="0"/>
                <a:cs typeface="Times New Roman" pitchFamily="18" charset="0"/>
              </a:rPr>
              <a:t>Availableat</a:t>
            </a:r>
            <a:r>
              <a:rPr lang="en-US" sz="2000" dirty="0">
                <a:latin typeface="Times New Roman" pitchFamily="18" charset="0"/>
                <a:cs typeface="Times New Roman" pitchFamily="18" charset="0"/>
              </a:rPr>
              <a:t>: https://www.quora.com/How-do-Bayesian algorithms-work-for-the- identification-of-spam [Accessed 16 Aug, 20171.</a:t>
            </a:r>
          </a:p>
          <a:p>
            <a:r>
              <a:rPr lang="en-US" sz="2000" dirty="0">
                <a:latin typeface="Times New Roman" pitchFamily="18" charset="0"/>
                <a:cs typeface="Times New Roman" pitchFamily="18" charset="0"/>
              </a:rPr>
              <a:t>What is Email Spam". (2017). [Blog] comm100. Available at: https://emailmarketing.comm 100.com/email-marketing-</a:t>
            </a:r>
            <a:r>
              <a:rPr lang="en-US" sz="2000" dirty="0" err="1">
                <a:latin typeface="Times New Roman" pitchFamily="18" charset="0"/>
                <a:cs typeface="Times New Roman" pitchFamily="18" charset="0"/>
              </a:rPr>
              <a:t>cbook</a:t>
            </a:r>
            <a:r>
              <a:rPr lang="en-US" sz="2000" dirty="0">
                <a:latin typeface="Times New Roman" pitchFamily="18" charset="0"/>
                <a:cs typeface="Times New Roman" pitchFamily="18" charset="0"/>
              </a:rPr>
              <a:t>/email- spam.aspx [Accessed 27 Aug. 20171.</a:t>
            </a:r>
          </a:p>
          <a:p>
            <a:r>
              <a:rPr lang="en-US" sz="2000" dirty="0">
                <a:latin typeface="Times New Roman" pitchFamily="18" charset="0"/>
                <a:cs typeface="Times New Roman" pitchFamily="18" charset="0"/>
              </a:rPr>
              <a:t>G. He, Spam Detection. 1st ed. 2007.</a:t>
            </a:r>
          </a:p>
          <a:p>
            <a:r>
              <a:rPr lang="en-US" sz="2000" dirty="0">
                <a:latin typeface="Times New Roman" pitchFamily="18" charset="0"/>
                <a:cs typeface="Times New Roman" pitchFamily="18" charset="0"/>
              </a:rPr>
              <a:t>bot2, V. (2017). Email Spam Filtering A python implementation with </a:t>
            </a:r>
            <a:r>
              <a:rPr lang="en-US" sz="2000" dirty="0" err="1">
                <a:latin typeface="Times New Roman" pitchFamily="18" charset="0"/>
                <a:cs typeface="Times New Roman" pitchFamily="18" charset="0"/>
              </a:rPr>
              <a:t>scikit</a:t>
            </a:r>
            <a:r>
              <a:rPr lang="en-US" sz="2000" dirty="0">
                <a:latin typeface="Times New Roman" pitchFamily="18" charset="0"/>
                <a:cs typeface="Times New Roman" pitchFamily="18" charset="0"/>
              </a:rPr>
              <a:t>-learn. [online] Machine Learning in Action. Available </a:t>
            </a:r>
            <a:r>
              <a:rPr lang="en-US" sz="2000" dirty="0" err="1">
                <a:latin typeface="Times New Roman" pitchFamily="18" charset="0"/>
                <a:cs typeface="Times New Roman" pitchFamily="18" charset="0"/>
              </a:rPr>
              <a:t>at:https</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appliedmachinelearning.wordpress.com</a:t>
            </a:r>
            <a:r>
              <a:rPr lang="en-US" sz="2000" dirty="0">
                <a:latin typeface="Times New Roman" pitchFamily="18" charset="0"/>
                <a:cs typeface="Times New Roman" pitchFamily="18" charset="0"/>
              </a:rPr>
              <a:t>/2017/01/23/email-spam- filter-python-</a:t>
            </a:r>
            <a:r>
              <a:rPr lang="en-US" sz="2000" dirty="0" err="1">
                <a:latin typeface="Times New Roman" pitchFamily="18" charset="0"/>
                <a:cs typeface="Times New Roman" pitchFamily="18" charset="0"/>
              </a:rPr>
              <a:t>scikit</a:t>
            </a:r>
            <a:r>
              <a:rPr lang="en-US" sz="2000" dirty="0">
                <a:latin typeface="Times New Roman" pitchFamily="18" charset="0"/>
                <a:cs typeface="Times New Roman" pitchFamily="18" charset="0"/>
              </a:rPr>
              <a:t>-learn/ [Accessed 30 Aug. 2017].</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660399"/>
            <a:ext cx="8229600" cy="491729"/>
          </a:xfrm>
        </p:spPr>
        <p:txBody>
          <a:bodyPr>
            <a:normAutofit fontScale="90000"/>
          </a:bodyPr>
          <a:lstStyle/>
          <a:p>
            <a:r>
              <a:rPr lang="en-US" sz="3200" dirty="0"/>
              <a:t> </a:t>
            </a:r>
            <a:r>
              <a:rPr lang="en-US" sz="3200" b="1" dirty="0">
                <a:latin typeface="Times New Roman" pitchFamily="18" charset="0"/>
                <a:cs typeface="Times New Roman" pitchFamily="18" charset="0"/>
              </a:rPr>
              <a:t>Appendix:</a:t>
            </a:r>
            <a:endParaRPr lang="en-US" sz="30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1200150"/>
            <a:ext cx="8229600" cy="3943349"/>
          </a:xfrm>
        </p:spPr>
        <p:txBody>
          <a:bodyPr>
            <a:normAutofit fontScale="92500" lnSpcReduction="20000"/>
          </a:bodyPr>
          <a:lstStyle/>
          <a:p>
            <a:pPr>
              <a:buNone/>
            </a:pPr>
            <a:r>
              <a:rPr lang="en-US" sz="1100" dirty="0">
                <a:latin typeface="Times New Roman" pitchFamily="18" charset="0"/>
                <a:cs typeface="Times New Roman" pitchFamily="18" charset="0"/>
              </a:rPr>
              <a:t>#include &lt;</a:t>
            </a:r>
            <a:r>
              <a:rPr lang="en-US" sz="1100" dirty="0" err="1">
                <a:latin typeface="Times New Roman" pitchFamily="18" charset="0"/>
                <a:cs typeface="Times New Roman" pitchFamily="18" charset="0"/>
              </a:rPr>
              <a:t>stdio.h</a:t>
            </a:r>
            <a:r>
              <a:rPr lang="en-US" sz="1100" dirty="0">
                <a:latin typeface="Times New Roman" pitchFamily="18" charset="0"/>
                <a:cs typeface="Times New Roman" pitchFamily="18" charset="0"/>
              </a:rPr>
              <a:t>&gt;</a:t>
            </a:r>
          </a:p>
          <a:p>
            <a:pPr>
              <a:buNone/>
            </a:pPr>
            <a:r>
              <a:rPr lang="en-US" sz="1100" dirty="0">
                <a:latin typeface="Times New Roman" pitchFamily="18" charset="0"/>
                <a:cs typeface="Times New Roman" pitchFamily="18" charset="0"/>
              </a:rPr>
              <a:t>#include &lt;</a:t>
            </a:r>
            <a:r>
              <a:rPr lang="en-US" sz="1100" dirty="0" err="1">
                <a:latin typeface="Times New Roman" pitchFamily="18" charset="0"/>
                <a:cs typeface="Times New Roman" pitchFamily="18" charset="0"/>
              </a:rPr>
              <a:t>string.h</a:t>
            </a:r>
            <a:r>
              <a:rPr lang="en-US" sz="1100" dirty="0">
                <a:latin typeface="Times New Roman" pitchFamily="18" charset="0"/>
                <a:cs typeface="Times New Roman" pitchFamily="18" charset="0"/>
              </a:rPr>
              <a:t>&gt;</a:t>
            </a:r>
          </a:p>
          <a:p>
            <a:pPr>
              <a:buNone/>
            </a:pPr>
            <a:endParaRPr lang="en-US" sz="1100" dirty="0">
              <a:latin typeface="Times New Roman" pitchFamily="18" charset="0"/>
              <a:cs typeface="Times New Roman" pitchFamily="18" charset="0"/>
            </a:endParaRPr>
          </a:p>
          <a:p>
            <a:pPr>
              <a:buNone/>
            </a:pPr>
            <a:r>
              <a:rPr lang="en-US" sz="1100" dirty="0" err="1">
                <a:latin typeface="Times New Roman" pitchFamily="18" charset="0"/>
                <a:cs typeface="Times New Roman" pitchFamily="18" charset="0"/>
              </a:rPr>
              <a:t>int</a:t>
            </a:r>
            <a:r>
              <a:rPr lang="en-US" sz="1100" dirty="0">
                <a:latin typeface="Times New Roman" pitchFamily="18" charset="0"/>
                <a:cs typeface="Times New Roman" pitchFamily="18" charset="0"/>
              </a:rPr>
              <a:t> main() {</a:t>
            </a:r>
          </a:p>
          <a:p>
            <a:pPr>
              <a:buNone/>
            </a:pPr>
            <a:r>
              <a:rPr lang="en-US" sz="1100" dirty="0">
                <a:latin typeface="Times New Roman" pitchFamily="18" charset="0"/>
                <a:cs typeface="Times New Roman" pitchFamily="18" charset="0"/>
              </a:rPr>
              <a:t>    char email[1000];</a:t>
            </a:r>
          </a:p>
          <a:p>
            <a:pPr>
              <a:buNone/>
            </a:pP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int</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spamCount</a:t>
            </a:r>
            <a:r>
              <a:rPr lang="en-US" sz="1100" dirty="0">
                <a:latin typeface="Times New Roman" pitchFamily="18" charset="0"/>
                <a:cs typeface="Times New Roman" pitchFamily="18" charset="0"/>
              </a:rPr>
              <a:t> = 0;</a:t>
            </a:r>
          </a:p>
          <a:p>
            <a:pPr>
              <a:buNone/>
            </a:pPr>
            <a:endParaRPr lang="en-US" sz="1100" dirty="0">
              <a:latin typeface="Times New Roman" pitchFamily="18" charset="0"/>
              <a:cs typeface="Times New Roman" pitchFamily="18" charset="0"/>
            </a:endParaRPr>
          </a:p>
          <a:p>
            <a:pPr>
              <a:buNone/>
            </a:pPr>
            <a:r>
              <a:rPr lang="en-US" sz="1100" dirty="0">
                <a:latin typeface="Times New Roman" pitchFamily="18" charset="0"/>
                <a:cs typeface="Times New Roman" pitchFamily="18" charset="0"/>
              </a:rPr>
              <a:t>    // Get input email</a:t>
            </a:r>
          </a:p>
          <a:p>
            <a:pPr>
              <a:buNone/>
            </a:pP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printf</a:t>
            </a:r>
            <a:r>
              <a:rPr lang="en-US" sz="1100" dirty="0">
                <a:latin typeface="Times New Roman" pitchFamily="18" charset="0"/>
                <a:cs typeface="Times New Roman" pitchFamily="18" charset="0"/>
              </a:rPr>
              <a:t>("Enter the email content: ");</a:t>
            </a:r>
          </a:p>
          <a:p>
            <a:pPr>
              <a:buNone/>
            </a:pP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fgets</a:t>
            </a:r>
            <a:r>
              <a:rPr lang="en-US" sz="1100" dirty="0">
                <a:latin typeface="Times New Roman" pitchFamily="18" charset="0"/>
                <a:cs typeface="Times New Roman" pitchFamily="18" charset="0"/>
              </a:rPr>
              <a:t>(email, </a:t>
            </a:r>
            <a:r>
              <a:rPr lang="en-US" sz="1100" dirty="0" err="1">
                <a:latin typeface="Times New Roman" pitchFamily="18" charset="0"/>
                <a:cs typeface="Times New Roman" pitchFamily="18" charset="0"/>
              </a:rPr>
              <a:t>sizeof</a:t>
            </a:r>
            <a:r>
              <a:rPr lang="en-US" sz="1100" dirty="0">
                <a:latin typeface="Times New Roman" pitchFamily="18" charset="0"/>
                <a:cs typeface="Times New Roman" pitchFamily="18" charset="0"/>
              </a:rPr>
              <a:t>(email), </a:t>
            </a:r>
            <a:r>
              <a:rPr lang="en-US" sz="1100" dirty="0" err="1">
                <a:latin typeface="Times New Roman" pitchFamily="18" charset="0"/>
                <a:cs typeface="Times New Roman" pitchFamily="18" charset="0"/>
              </a:rPr>
              <a:t>stdin</a:t>
            </a:r>
            <a:r>
              <a:rPr lang="en-US" sz="1100" dirty="0">
                <a:latin typeface="Times New Roman" pitchFamily="18" charset="0"/>
                <a:cs typeface="Times New Roman" pitchFamily="18" charset="0"/>
              </a:rPr>
              <a:t>);</a:t>
            </a:r>
          </a:p>
          <a:p>
            <a:pPr>
              <a:buNone/>
            </a:pPr>
            <a:endParaRPr lang="en-US" sz="1100" dirty="0">
              <a:latin typeface="Times New Roman" pitchFamily="18" charset="0"/>
              <a:cs typeface="Times New Roman" pitchFamily="18" charset="0"/>
            </a:endParaRPr>
          </a:p>
          <a:p>
            <a:pPr>
              <a:buNone/>
            </a:pPr>
            <a:r>
              <a:rPr lang="en-US" sz="1100" dirty="0">
                <a:latin typeface="Times New Roman" pitchFamily="18" charset="0"/>
                <a:cs typeface="Times New Roman" pitchFamily="18" charset="0"/>
              </a:rPr>
              <a:t>    // Check for spam keywords</a:t>
            </a:r>
          </a:p>
          <a:p>
            <a:pPr>
              <a:buNone/>
            </a:pPr>
            <a:r>
              <a:rPr lang="en-US" sz="1100" dirty="0">
                <a:latin typeface="Times New Roman" pitchFamily="18" charset="0"/>
                <a:cs typeface="Times New Roman" pitchFamily="18" charset="0"/>
              </a:rPr>
              <a:t>    if (</a:t>
            </a:r>
            <a:r>
              <a:rPr lang="en-US" sz="1100" dirty="0" err="1">
                <a:latin typeface="Times New Roman" pitchFamily="18" charset="0"/>
                <a:cs typeface="Times New Roman" pitchFamily="18" charset="0"/>
              </a:rPr>
              <a:t>strstr</a:t>
            </a:r>
            <a:r>
              <a:rPr lang="en-US" sz="1100" dirty="0">
                <a:latin typeface="Times New Roman" pitchFamily="18" charset="0"/>
                <a:cs typeface="Times New Roman" pitchFamily="18" charset="0"/>
              </a:rPr>
              <a:t>(email, "win") != NULL || </a:t>
            </a:r>
            <a:r>
              <a:rPr lang="en-US" sz="1100" dirty="0" err="1">
                <a:latin typeface="Times New Roman" pitchFamily="18" charset="0"/>
                <a:cs typeface="Times New Roman" pitchFamily="18" charset="0"/>
              </a:rPr>
              <a:t>strstr</a:t>
            </a:r>
            <a:r>
              <a:rPr lang="en-US" sz="1100" dirty="0">
                <a:latin typeface="Times New Roman" pitchFamily="18" charset="0"/>
                <a:cs typeface="Times New Roman" pitchFamily="18" charset="0"/>
              </a:rPr>
              <a:t>(email, "lottery") != NULL || </a:t>
            </a:r>
            <a:r>
              <a:rPr lang="en-US" sz="1100" dirty="0" err="1">
                <a:latin typeface="Times New Roman" pitchFamily="18" charset="0"/>
                <a:cs typeface="Times New Roman" pitchFamily="18" charset="0"/>
              </a:rPr>
              <a:t>strstr</a:t>
            </a:r>
            <a:r>
              <a:rPr lang="en-US" sz="1100" dirty="0">
                <a:latin typeface="Times New Roman" pitchFamily="18" charset="0"/>
                <a:cs typeface="Times New Roman" pitchFamily="18" charset="0"/>
              </a:rPr>
              <a:t>(email, "free") != NULL) {</a:t>
            </a:r>
          </a:p>
          <a:p>
            <a:pPr>
              <a:buNone/>
            </a:pP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spamCount</a:t>
            </a:r>
            <a:r>
              <a:rPr lang="en-US" sz="1100" dirty="0">
                <a:latin typeface="Times New Roman" pitchFamily="18" charset="0"/>
                <a:cs typeface="Times New Roman" pitchFamily="18" charset="0"/>
              </a:rPr>
              <a:t>++;</a:t>
            </a:r>
          </a:p>
          <a:p>
            <a:pPr>
              <a:buNone/>
            </a:pPr>
            <a:r>
              <a:rPr lang="en-US" sz="1100" dirty="0">
                <a:latin typeface="Times New Roman" pitchFamily="18" charset="0"/>
                <a:cs typeface="Times New Roman" pitchFamily="18" charset="0"/>
              </a:rPr>
              <a:t>    }</a:t>
            </a:r>
          </a:p>
          <a:p>
            <a:pPr>
              <a:buNone/>
            </a:pPr>
            <a:endParaRPr lang="en-US" sz="1100" dirty="0">
              <a:latin typeface="Times New Roman" pitchFamily="18" charset="0"/>
              <a:cs typeface="Times New Roman" pitchFamily="18" charset="0"/>
            </a:endParaRPr>
          </a:p>
          <a:p>
            <a:pPr>
              <a:buNone/>
            </a:pPr>
            <a:r>
              <a:rPr lang="en-US" sz="1100" dirty="0">
                <a:latin typeface="Times New Roman" pitchFamily="18" charset="0"/>
                <a:cs typeface="Times New Roman" pitchFamily="18" charset="0"/>
              </a:rPr>
              <a:t>    // Determine if email is spam or not</a:t>
            </a:r>
          </a:p>
          <a:p>
            <a:pPr>
              <a:buNone/>
            </a:pPr>
            <a:r>
              <a:rPr lang="en-US" sz="1100" dirty="0">
                <a:latin typeface="Times New Roman" pitchFamily="18" charset="0"/>
                <a:cs typeface="Times New Roman" pitchFamily="18" charset="0"/>
              </a:rPr>
              <a:t>    if (</a:t>
            </a:r>
            <a:r>
              <a:rPr lang="en-US" sz="1100" dirty="0" err="1">
                <a:latin typeface="Times New Roman" pitchFamily="18" charset="0"/>
                <a:cs typeface="Times New Roman" pitchFamily="18" charset="0"/>
              </a:rPr>
              <a:t>spamCount</a:t>
            </a:r>
            <a:r>
              <a:rPr lang="en-US" sz="1100" dirty="0">
                <a:latin typeface="Times New Roman" pitchFamily="18" charset="0"/>
                <a:cs typeface="Times New Roman" pitchFamily="18" charset="0"/>
              </a:rPr>
              <a:t> &gt; 0) {</a:t>
            </a:r>
          </a:p>
          <a:p>
            <a:pPr>
              <a:buNone/>
            </a:pP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printf</a:t>
            </a:r>
            <a:r>
              <a:rPr lang="en-US" sz="1100" dirty="0">
                <a:latin typeface="Times New Roman" pitchFamily="18" charset="0"/>
                <a:cs typeface="Times New Roman" pitchFamily="18" charset="0"/>
              </a:rPr>
              <a:t>("Spam email detected!\n");</a:t>
            </a:r>
          </a:p>
          <a:p>
            <a:pPr>
              <a:buNone/>
            </a:pPr>
            <a:r>
              <a:rPr lang="en-US" sz="1100" dirty="0">
                <a:latin typeface="Times New Roman" pitchFamily="18" charset="0"/>
                <a:cs typeface="Times New Roman" pitchFamily="18" charset="0"/>
              </a:rPr>
              <a:t>    } else {</a:t>
            </a:r>
          </a:p>
          <a:p>
            <a:pPr>
              <a:buNone/>
            </a:pP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printf</a:t>
            </a:r>
            <a:r>
              <a:rPr lang="en-US" sz="1100" dirty="0">
                <a:latin typeface="Times New Roman" pitchFamily="18" charset="0"/>
                <a:cs typeface="Times New Roman" pitchFamily="18" charset="0"/>
              </a:rPr>
              <a:t>("Legitimate email.\n");</a:t>
            </a:r>
          </a:p>
          <a:p>
            <a:pPr>
              <a:buNone/>
            </a:pPr>
            <a:r>
              <a:rPr lang="en-US" sz="1100" dirty="0">
                <a:latin typeface="Times New Roman" pitchFamily="18" charset="0"/>
                <a:cs typeface="Times New Roman" pitchFamily="18" charset="0"/>
              </a:rPr>
              <a:t>    }</a:t>
            </a:r>
          </a:p>
          <a:p>
            <a:pPr>
              <a:buNone/>
            </a:pPr>
            <a:endParaRPr lang="en-US" sz="1100" dirty="0">
              <a:latin typeface="Times New Roman" pitchFamily="18" charset="0"/>
              <a:cs typeface="Times New Roman" pitchFamily="18" charset="0"/>
            </a:endParaRPr>
          </a:p>
          <a:p>
            <a:pPr>
              <a:buNone/>
            </a:pPr>
            <a:r>
              <a:rPr lang="en-US" sz="1100" dirty="0">
                <a:latin typeface="Times New Roman" pitchFamily="18" charset="0"/>
                <a:cs typeface="Times New Roman" pitchFamily="18" charset="0"/>
              </a:rPr>
              <a:t>    return 0;</a:t>
            </a:r>
          </a:p>
          <a:p>
            <a:pPr>
              <a:buNone/>
            </a:pPr>
            <a:r>
              <a:rPr lang="en-US" sz="1100" dirty="0">
                <a:latin typeface="Times New Roman" pitchFamily="18" charset="0"/>
                <a:cs typeface="Times New Roman" pitchFamily="18" charset="0"/>
              </a:rPr>
              <a:t>}</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5841" y="677241"/>
            <a:ext cx="8229600" cy="614548"/>
          </a:xfrm>
        </p:spPr>
        <p:txBody>
          <a:bodyPr/>
          <a:lstStyle/>
          <a:p>
            <a:r>
              <a:rPr lang="en-US" sz="3000" b="1" dirty="0">
                <a:latin typeface="Times New Roman" panose="02020603050405020304" pitchFamily="18" charset="0"/>
                <a:cs typeface="Times New Roman" panose="02020603050405020304" pitchFamily="18" charset="0"/>
              </a:rPr>
              <a:t>Introduction:</a:t>
            </a:r>
          </a:p>
        </p:txBody>
      </p:sp>
      <p:sp>
        <p:nvSpPr>
          <p:cNvPr id="8" name="Content Placeholder 7"/>
          <p:cNvSpPr>
            <a:spLocks noGrp="1"/>
          </p:cNvSpPr>
          <p:nvPr>
            <p:ph idx="1"/>
          </p:nvPr>
        </p:nvSpPr>
        <p:spPr>
          <a:xfrm>
            <a:off x="457200" y="1358901"/>
            <a:ext cx="8229600" cy="3394472"/>
          </a:xfrm>
        </p:spPr>
        <p:txBody>
          <a:bodyPr>
            <a:normAutofit/>
          </a:bodyPr>
          <a:lstStyle/>
          <a:p>
            <a:r>
              <a:rPr lang="en-US" sz="2000" dirty="0">
                <a:latin typeface="Times New Roman" pitchFamily="18" charset="0"/>
                <a:cs typeface="Times New Roman" pitchFamily="18" charset="0"/>
              </a:rPr>
              <a:t>Spam emails can be not only annoying but also dangerous to consumers.</a:t>
            </a:r>
          </a:p>
          <a:p>
            <a:r>
              <a:rPr lang="en-US" sz="2000" dirty="0">
                <a:latin typeface="Times New Roman" pitchFamily="18" charset="0"/>
                <a:cs typeface="Times New Roman" pitchFamily="18" charset="0"/>
              </a:rPr>
              <a:t>Spam emails can be defined as:</a:t>
            </a:r>
          </a:p>
          <a:p>
            <a:r>
              <a:rPr lang="en-US" sz="2000" dirty="0">
                <a:latin typeface="Times New Roman" pitchFamily="18" charset="0"/>
                <a:cs typeface="Times New Roman" pitchFamily="18" charset="0"/>
              </a:rPr>
              <a:t>1. Anonymity</a:t>
            </a:r>
          </a:p>
          <a:p>
            <a:r>
              <a:rPr lang="en-US" sz="2000" dirty="0">
                <a:latin typeface="Times New Roman" pitchFamily="18" charset="0"/>
                <a:cs typeface="Times New Roman" pitchFamily="18" charset="0"/>
              </a:rPr>
              <a:t>2. Mass Mailings</a:t>
            </a:r>
          </a:p>
          <a:p>
            <a:r>
              <a:rPr lang="en-US" sz="2000" dirty="0">
                <a:latin typeface="Times New Roman" pitchFamily="18" charset="0"/>
                <a:cs typeface="Times New Roman" pitchFamily="18" charset="0"/>
              </a:rPr>
              <a:t>3. Unsolicited</a:t>
            </a:r>
          </a:p>
          <a:p>
            <a:r>
              <a:rPr lang="en-US" sz="2000" dirty="0">
                <a:latin typeface="Times New Roman" pitchFamily="18" charset="0"/>
                <a:cs typeface="Times New Roman" pitchFamily="18" charset="0"/>
              </a:rPr>
              <a:t>Spam email are message randomly sent to multiple address by all sorts of groups, but mostly lazy advertisers and criminals who wish to lead you to phishing sites.</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10244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597865"/>
            <a:ext cx="8229600" cy="708421"/>
          </a:xfrm>
        </p:spPr>
        <p:txBody>
          <a:bodyPr/>
          <a:lstStyle/>
          <a:p>
            <a:pPr algn="ctr"/>
            <a:r>
              <a:rPr lang="en-US" sz="3000" b="1" dirty="0">
                <a:latin typeface="Times New Roman" panose="02020603050405020304" pitchFamily="18" charset="0"/>
                <a:cs typeface="Times New Roman" panose="02020603050405020304" pitchFamily="18" charset="0"/>
              </a:rPr>
              <a:t>Rationale and Relevance:</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
        <p:nvSpPr>
          <p:cNvPr id="9" name="Content Placeholder 8"/>
          <p:cNvSpPr>
            <a:spLocks noGrp="1"/>
          </p:cNvSpPr>
          <p:nvPr>
            <p:ph idx="1"/>
          </p:nvPr>
        </p:nvSpPr>
        <p:spPr>
          <a:xfrm>
            <a:off x="457200" y="1200150"/>
            <a:ext cx="8229600" cy="3943349"/>
          </a:xfrm>
        </p:spPr>
        <p:txBody>
          <a:bodyPr>
            <a:noAutofit/>
          </a:bodyPr>
          <a:lstStyle/>
          <a:p>
            <a:pPr algn="just"/>
            <a:r>
              <a:rPr lang="en-US" sz="2000" b="1" dirty="0">
                <a:latin typeface="Times New Roman" pitchFamily="18" charset="0"/>
                <a:cs typeface="Times New Roman" pitchFamily="18" charset="0"/>
              </a:rPr>
              <a:t>Email Security: </a:t>
            </a:r>
            <a:r>
              <a:rPr lang="en-US" sz="2000" dirty="0">
                <a:latin typeface="Times New Roman" pitchFamily="18" charset="0"/>
                <a:cs typeface="Times New Roman" pitchFamily="18" charset="0"/>
              </a:rPr>
              <a:t>Spam email detection is directly related to ensuring the security of email communication systems. By accurately identifying and filtering out spam emails, email users are protected from various security threats such as phishing scams, malware distribution, and fraudulent activities.</a:t>
            </a:r>
          </a:p>
          <a:p>
            <a:pPr algn="just"/>
            <a:r>
              <a:rPr lang="en-US" sz="2000" b="1" dirty="0">
                <a:latin typeface="Times New Roman" pitchFamily="18" charset="0"/>
                <a:cs typeface="Times New Roman" pitchFamily="18" charset="0"/>
              </a:rPr>
              <a:t>User Experience: </a:t>
            </a:r>
            <a:r>
              <a:rPr lang="en-US" sz="2000" dirty="0">
                <a:latin typeface="Times New Roman" pitchFamily="18" charset="0"/>
                <a:cs typeface="Times New Roman" pitchFamily="18" charset="0"/>
              </a:rPr>
              <a:t>Spam email detection is relevant for improving user experience by reducing the clutter and distraction caused by unwanted emails in users' inboxes. By effectively filtering out spam emails, users can focus on important emails and enhance their productivity.</a:t>
            </a:r>
          </a:p>
          <a:p>
            <a:pPr algn="just"/>
            <a:r>
              <a:rPr lang="en-US" sz="2000" b="1" dirty="0">
                <a:latin typeface="Times New Roman" pitchFamily="18" charset="0"/>
                <a:cs typeface="Times New Roman" pitchFamily="18" charset="0"/>
              </a:rPr>
              <a:t>Data Privacy: </a:t>
            </a:r>
            <a:r>
              <a:rPr lang="en-US" sz="2000" dirty="0">
                <a:latin typeface="Times New Roman" pitchFamily="18" charset="0"/>
                <a:cs typeface="Times New Roman" pitchFamily="18" charset="0"/>
              </a:rPr>
              <a:t>Spam email detection plays a role in safeguarding users' data privacy by preventing unauthorized access to sensitive information through phishing attacks and other malicious activities conducted via email.</a:t>
            </a:r>
          </a:p>
        </p:txBody>
      </p:sp>
    </p:spTree>
    <p:extLst>
      <p:ext uri="{BB962C8B-B14F-4D97-AF65-F5344CB8AC3E}">
        <p14:creationId xmlns:p14="http://schemas.microsoft.com/office/powerpoint/2010/main" val="248742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59534" y="0"/>
            <a:ext cx="7372441" cy="663718"/>
          </a:xfrm>
          <a:prstGeom prst="rect">
            <a:avLst/>
          </a:prstGeom>
        </p:spPr>
      </p:pic>
      <p:sp>
        <p:nvSpPr>
          <p:cNvPr id="5" name="Title 1"/>
          <p:cNvSpPr>
            <a:spLocks noGrp="1"/>
          </p:cNvSpPr>
          <p:nvPr>
            <p:ph type="title"/>
          </p:nvPr>
        </p:nvSpPr>
        <p:spPr>
          <a:xfrm>
            <a:off x="457200" y="624745"/>
            <a:ext cx="8229600" cy="438483"/>
          </a:xfrm>
        </p:spPr>
        <p:txBody>
          <a:bodyPr>
            <a:normAutofit fontScale="90000"/>
          </a:bodyPr>
          <a:lstStyle/>
          <a:p>
            <a:pPr algn="ctr"/>
            <a:r>
              <a:rPr lang="en-US" sz="3200" b="1" dirty="0">
                <a:latin typeface="Times New Roman" pitchFamily="18" charset="0"/>
                <a:cs typeface="Times New Roman" pitchFamily="18" charset="0"/>
              </a:rPr>
              <a:t>Abstract:</a:t>
            </a:r>
            <a:endParaRPr lang="en-US" sz="32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1334683"/>
            <a:ext cx="8229600" cy="3170786"/>
          </a:xfrm>
        </p:spPr>
        <p:txBody>
          <a:bodyPr>
            <a:normAutofit lnSpcReduction="10000"/>
          </a:bodyPr>
          <a:lstStyle/>
          <a:p>
            <a:pPr algn="just"/>
            <a:r>
              <a:rPr lang="en-US" sz="2000" dirty="0">
                <a:latin typeface="Times New Roman" pitchFamily="18" charset="0"/>
                <a:cs typeface="Times New Roman" pitchFamily="18" charset="0"/>
              </a:rPr>
              <a:t>To control the spam email issues and resolve by  classification</a:t>
            </a:r>
          </a:p>
          <a:p>
            <a:pPr algn="just"/>
            <a:r>
              <a:rPr lang="en-US" sz="2000" dirty="0">
                <a:latin typeface="Times New Roman" pitchFamily="18" charset="0"/>
                <a:cs typeface="Times New Roman" pitchFamily="18" charset="0"/>
              </a:rPr>
              <a:t>spam emails are thereat to use in several ways such as security risk and information over load</a:t>
            </a:r>
          </a:p>
          <a:p>
            <a:pPr algn="just"/>
            <a:r>
              <a:rPr lang="en-US" sz="2000" dirty="0">
                <a:latin typeface="Times New Roman" pitchFamily="18" charset="0"/>
                <a:cs typeface="Times New Roman" pitchFamily="18" charset="0"/>
              </a:rPr>
              <a:t>This research aims to develop an effective system for automatically detecting and filtering out spam emails from legitimate ones.</a:t>
            </a:r>
          </a:p>
          <a:p>
            <a:pPr algn="just"/>
            <a:r>
              <a:rPr lang="en-US" sz="2000" dirty="0">
                <a:latin typeface="Times New Roman" pitchFamily="18" charset="0"/>
                <a:cs typeface="Times New Roman" pitchFamily="18" charset="0"/>
              </a:rPr>
              <a:t>A diverse dataset containing a mixture of spam and legitimate emails is gathered from various sources, reflecting real-world email communication scenarios.</a:t>
            </a:r>
          </a:p>
          <a:p>
            <a:pPr algn="just"/>
            <a:r>
              <a:rPr lang="en-US" sz="1800" b="1" dirty="0">
                <a:latin typeface="Times New Roman" pitchFamily="18" charset="0"/>
                <a:cs typeface="Times New Roman" pitchFamily="18" charset="0"/>
              </a:rPr>
              <a:t>KEYWORDS: </a:t>
            </a:r>
            <a:r>
              <a:rPr lang="en-US" sz="2000" dirty="0">
                <a:latin typeface="Times New Roman" pitchFamily="18" charset="0"/>
                <a:cs typeface="Times New Roman" pitchFamily="18" charset="0"/>
              </a:rPr>
              <a:t>Spam email, Email classification, Spam detection, Email filtering</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9349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641784"/>
            <a:ext cx="8229600" cy="533873"/>
          </a:xfrm>
        </p:spPr>
        <p:txBody>
          <a:bodyPr>
            <a:normAutofit/>
          </a:bodyPr>
          <a:lstStyle/>
          <a:p>
            <a:pPr algn="ctr"/>
            <a:r>
              <a:rPr lang="en-US" sz="2400" b="1" dirty="0">
                <a:latin typeface="Times New Roman" pitchFamily="18" charset="0"/>
                <a:cs typeface="Times New Roman" pitchFamily="18" charset="0"/>
              </a:rPr>
              <a:t>Objectives of the Project:</a:t>
            </a:r>
            <a:endParaRPr lang="en-US" sz="2400" dirty="0">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r>
              <a:rPr lang="en-US" sz="2000" dirty="0">
                <a:latin typeface="Times New Roman" pitchFamily="18" charset="0"/>
                <a:cs typeface="Times New Roman" pitchFamily="18" charset="0"/>
              </a:rPr>
              <a:t>The objective of identification of Spam e-mails are:</a:t>
            </a:r>
          </a:p>
          <a:p>
            <a:r>
              <a:rPr lang="en-US" sz="2000" dirty="0">
                <a:latin typeface="Times New Roman" pitchFamily="18" charset="0"/>
                <a:cs typeface="Times New Roman" pitchFamily="18" charset="0"/>
              </a:rPr>
              <a:t>To give knowledge to the user about the fake e-mails and relevant e-mails</a:t>
            </a:r>
          </a:p>
          <a:p>
            <a:r>
              <a:rPr lang="en-US" sz="2000" dirty="0">
                <a:latin typeface="Times New Roman" pitchFamily="18" charset="0"/>
                <a:cs typeface="Times New Roman" pitchFamily="18" charset="0"/>
              </a:rPr>
              <a:t>To classify that mail spam or not.</a:t>
            </a:r>
          </a:p>
        </p:txBody>
      </p:sp>
      <p:sp>
        <p:nvSpPr>
          <p:cNvPr id="7" name="Content Placeholder 2"/>
          <p:cNvSpPr txBox="1">
            <a:spLocks/>
          </p:cNvSpPr>
          <p:nvPr/>
        </p:nvSpPr>
        <p:spPr>
          <a:xfrm>
            <a:off x="654095" y="1628566"/>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
        <p:nvSpPr>
          <p:cNvPr id="6" name="Title 1"/>
          <p:cNvSpPr txBox="1">
            <a:spLocks/>
          </p:cNvSpPr>
          <p:nvPr/>
        </p:nvSpPr>
        <p:spPr>
          <a:xfrm>
            <a:off x="337047" y="2163102"/>
            <a:ext cx="8229240" cy="2650198"/>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itchFamily="18" charset="0"/>
                <a:cs typeface="Times New Roman" pitchFamily="18" charset="0"/>
              </a:rPr>
              <a:t>Applications of the Project:</a:t>
            </a:r>
          </a:p>
          <a:p>
            <a:pPr algn="ctr"/>
            <a:endParaRPr lang="en-US" sz="1800" b="1"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Mobile Applications: </a:t>
            </a:r>
          </a:p>
          <a:p>
            <a:pPr algn="just">
              <a:buFont typeface="Arial" pitchFamily="34" charset="0"/>
              <a:buChar char="•"/>
            </a:pPr>
            <a:r>
              <a:rPr lang="en-US" sz="2000" dirty="0">
                <a:latin typeface="Times New Roman" pitchFamily="18" charset="0"/>
                <a:cs typeface="Times New Roman" pitchFamily="18" charset="0"/>
              </a:rPr>
              <a:t>Integration into mobile email applications to provide users with real-time spam detection and filtering capabilities on their </a:t>
            </a:r>
            <a:r>
              <a:rPr lang="en-US" sz="2000" dirty="0" err="1">
                <a:latin typeface="Times New Roman" pitchFamily="18" charset="0"/>
                <a:cs typeface="Times New Roman" pitchFamily="18" charset="0"/>
              </a:rPr>
              <a:t>smartphones</a:t>
            </a:r>
            <a:r>
              <a:rPr lang="en-US" sz="2000" dirty="0">
                <a:latin typeface="Times New Roman" pitchFamily="18" charset="0"/>
                <a:cs typeface="Times New Roman" pitchFamily="18" charset="0"/>
              </a:rPr>
              <a:t> and tablets.</a:t>
            </a:r>
          </a:p>
          <a:p>
            <a:pPr algn="just"/>
            <a:r>
              <a:rPr lang="en-US" sz="1800" b="1" dirty="0">
                <a:latin typeface="Times New Roman" pitchFamily="18" charset="0"/>
                <a:cs typeface="Times New Roman" pitchFamily="18" charset="0"/>
              </a:rPr>
              <a:t>Marketing Campaigns: </a:t>
            </a:r>
          </a:p>
          <a:p>
            <a:pPr algn="just">
              <a:buFont typeface="Arial" pitchFamily="34" charset="0"/>
              <a:buChar char="•"/>
            </a:pPr>
            <a:r>
              <a:rPr lang="en-US" sz="2000" dirty="0">
                <a:latin typeface="Times New Roman" pitchFamily="18" charset="0"/>
                <a:cs typeface="Times New Roman" pitchFamily="18" charset="0"/>
              </a:rPr>
              <a:t>Utilization in marketing automation platforms to ensure that promotional emails comply with anti-spam regulations and are targeted effectively to legitimate recipients.</a:t>
            </a:r>
          </a:p>
        </p:txBody>
      </p:sp>
      <p:sp>
        <p:nvSpPr>
          <p:cNvPr id="8" name="Content Placeholder 2"/>
          <p:cNvSpPr txBox="1">
            <a:spLocks/>
          </p:cNvSpPr>
          <p:nvPr/>
        </p:nvSpPr>
        <p:spPr>
          <a:xfrm>
            <a:off x="505095" y="3433353"/>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5841" y="795129"/>
            <a:ext cx="8229600" cy="512317"/>
          </a:xfrm>
        </p:spPr>
        <p:txBody>
          <a:bodyPr>
            <a:normAutofit fontScale="90000"/>
          </a:bodyPr>
          <a:lstStyle/>
          <a:p>
            <a:r>
              <a:rPr lang="en-US" sz="3000" b="1" dirty="0">
                <a:latin typeface="Times New Roman" panose="02020603050405020304" pitchFamily="18" charset="0"/>
                <a:cs typeface="Times New Roman" panose="02020603050405020304" pitchFamily="18" charset="0"/>
              </a:rPr>
              <a:t>Procedures and Methodology:</a:t>
            </a:r>
            <a:endParaRPr lang="en-US" sz="30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1539145"/>
            <a:ext cx="8229600" cy="3055478"/>
          </a:xfrm>
        </p:spPr>
        <p:txBody>
          <a:bodyPr>
            <a:normAutofit/>
          </a:bodyPr>
          <a:lstStyle/>
          <a:p>
            <a:r>
              <a:rPr lang="en-US" sz="2000" dirty="0">
                <a:latin typeface="Times New Roman" pitchFamily="18" charset="0"/>
                <a:cs typeface="Times New Roman" pitchFamily="18" charset="0"/>
              </a:rPr>
              <a:t>Problem Definition and Scope</a:t>
            </a:r>
          </a:p>
          <a:p>
            <a:r>
              <a:rPr lang="en-US" sz="2000" dirty="0">
                <a:latin typeface="Times New Roman" pitchFamily="18" charset="0"/>
                <a:cs typeface="Times New Roman" pitchFamily="18" charset="0"/>
              </a:rPr>
              <a:t>Data Collection and Preprocessing</a:t>
            </a:r>
          </a:p>
          <a:p>
            <a:r>
              <a:rPr lang="en-US" sz="2000" dirty="0">
                <a:latin typeface="Times New Roman" pitchFamily="18" charset="0"/>
                <a:cs typeface="Times New Roman" pitchFamily="18" charset="0"/>
              </a:rPr>
              <a:t>Feature Extraction</a:t>
            </a:r>
          </a:p>
          <a:p>
            <a:r>
              <a:rPr lang="en-US" sz="2000" dirty="0">
                <a:latin typeface="Times New Roman" pitchFamily="18" charset="0"/>
                <a:cs typeface="Times New Roman" pitchFamily="18" charset="0"/>
              </a:rPr>
              <a:t>Monitoring and Maintenance</a:t>
            </a:r>
          </a:p>
          <a:p>
            <a:r>
              <a:rPr lang="en-US" sz="2000" dirty="0">
                <a:latin typeface="Times New Roman" pitchFamily="18" charset="0"/>
                <a:cs typeface="Times New Roman" pitchFamily="18" charset="0"/>
              </a:rPr>
              <a:t>Documentation and Reporting</a:t>
            </a:r>
          </a:p>
          <a:p>
            <a:r>
              <a:rPr lang="en-US" sz="2000" dirty="0">
                <a:latin typeface="Times New Roman" pitchFamily="18" charset="0"/>
                <a:cs typeface="Times New Roman" pitchFamily="18" charset="0"/>
              </a:rPr>
              <a:t>Model Evaluation and Validation</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pic>
        <p:nvPicPr>
          <p:cNvPr id="32769" name="Picture 1"/>
          <p:cNvPicPr>
            <a:picLocks noChangeAspect="1" noChangeArrowheads="1"/>
          </p:cNvPicPr>
          <p:nvPr/>
        </p:nvPicPr>
        <p:blipFill>
          <a:blip r:embed="rId3"/>
          <a:srcRect/>
          <a:stretch>
            <a:fillRect/>
          </a:stretch>
        </p:blipFill>
        <p:spPr bwMode="auto">
          <a:xfrm>
            <a:off x="4473467" y="1413191"/>
            <a:ext cx="3990975" cy="2419350"/>
          </a:xfrm>
          <a:prstGeom prst="rect">
            <a:avLst/>
          </a:prstGeom>
          <a:noFill/>
          <a:ln w="9525">
            <a:noFill/>
            <a:miter lim="800000"/>
            <a:headEnd/>
            <a:tailEnd/>
          </a:ln>
          <a:effectLst/>
        </p:spPr>
      </p:pic>
    </p:spTree>
    <p:extLst>
      <p:ext uri="{BB962C8B-B14F-4D97-AF65-F5344CB8AC3E}">
        <p14:creationId xmlns:p14="http://schemas.microsoft.com/office/powerpoint/2010/main" val="248742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37778" y="732655"/>
            <a:ext cx="7886700" cy="283975"/>
          </a:xfrm>
          <a:prstGeom prst="rect">
            <a:avLst/>
          </a:prstGeom>
        </p:spPr>
        <p:txBody>
          <a:bodyPr spcFirstLastPara="1" wrap="square" lIns="68575" tIns="34275" rIns="68575" bIns="34275" anchor="ctr" anchorCtr="0">
            <a:noAutofit/>
          </a:bodyPr>
          <a:lstStyle/>
          <a:p>
            <a:pPr algn="ctr"/>
            <a:r>
              <a:rPr lang="en-US" sz="2800" b="1" cap="small" dirty="0">
                <a:latin typeface="Times New Roman" pitchFamily="18" charset="0"/>
                <a:cs typeface="Times New Roman" pitchFamily="18" charset="0"/>
              </a:rPr>
              <a:t>Project Requirements</a:t>
            </a:r>
            <a:endParaRPr sz="2800" b="1" cap="small" dirty="0">
              <a:latin typeface="Times New Roman" pitchFamily="18" charset="0"/>
              <a:cs typeface="Times New Roman" pitchFamily="18" charset="0"/>
            </a:endParaRPr>
          </a:p>
        </p:txBody>
      </p:sp>
      <p:sp>
        <p:nvSpPr>
          <p:cNvPr id="93" name="Google Shape;93;p14"/>
          <p:cNvSpPr txBox="1">
            <a:spLocks noGrp="1"/>
          </p:cNvSpPr>
          <p:nvPr>
            <p:ph idx="1"/>
          </p:nvPr>
        </p:nvSpPr>
        <p:spPr>
          <a:xfrm>
            <a:off x="647084" y="911180"/>
            <a:ext cx="7886700" cy="3913177"/>
          </a:xfrm>
          <a:prstGeom prst="rect">
            <a:avLst/>
          </a:prstGeom>
        </p:spPr>
        <p:txBody>
          <a:bodyPr spcFirstLastPara="1" wrap="square" lIns="68575" tIns="34275" rIns="68575" bIns="34275" anchor="t" anchorCtr="0">
            <a:noAutofit/>
          </a:bodyPr>
          <a:lstStyle/>
          <a:p>
            <a:pPr marL="0" lvl="0" indent="0" algn="l">
              <a:buNone/>
            </a:pPr>
            <a:r>
              <a:rPr lang="en-US" sz="2000" b="1" dirty="0">
                <a:latin typeface="Times New Roman" pitchFamily="18" charset="0"/>
                <a:cs typeface="Times New Roman" pitchFamily="18" charset="0"/>
              </a:rPr>
              <a:t>Hardware Requirements: </a:t>
            </a:r>
          </a:p>
          <a:p>
            <a:pPr marL="457200" lvl="0" indent="-330200">
              <a:lnSpc>
                <a:spcPct val="115000"/>
              </a:lnSpc>
              <a:spcBef>
                <a:spcPts val="0"/>
              </a:spcBef>
              <a:buClr>
                <a:srgbClr val="212121"/>
              </a:buClr>
              <a:buSzPts val="1600"/>
            </a:pPr>
            <a:r>
              <a:rPr lang="en-US" sz="1800" dirty="0">
                <a:solidFill>
                  <a:schemeClr val="dk1"/>
                </a:solidFill>
                <a:latin typeface="Times New Roman" pitchFamily="18" charset="0"/>
                <a:ea typeface="Roboto"/>
                <a:cs typeface="Times New Roman" pitchFamily="18" charset="0"/>
                <a:sym typeface="Roboto"/>
              </a:rPr>
              <a:t>Processor          : 11th Gen Intel(R) Core(TM) i5-11400F @ 2.60GHz </a:t>
            </a:r>
          </a:p>
          <a:p>
            <a:pPr marL="457200" lvl="0" indent="-330200">
              <a:lnSpc>
                <a:spcPct val="115000"/>
              </a:lnSpc>
              <a:spcBef>
                <a:spcPts val="0"/>
              </a:spcBef>
              <a:buClr>
                <a:schemeClr val="dk1"/>
              </a:buClr>
              <a:buSzPts val="1600"/>
            </a:pPr>
            <a:r>
              <a:rPr lang="en-US" sz="1800" dirty="0">
                <a:solidFill>
                  <a:schemeClr val="dk1"/>
                </a:solidFill>
                <a:latin typeface="Times New Roman" pitchFamily="18" charset="0"/>
                <a:ea typeface="Roboto"/>
                <a:cs typeface="Times New Roman" pitchFamily="18" charset="0"/>
                <a:sym typeface="Roboto"/>
              </a:rPr>
              <a:t>RAM                :  8.0 GB or 16.0 GB</a:t>
            </a:r>
          </a:p>
          <a:p>
            <a:pPr marL="457200" lvl="0" indent="-330200">
              <a:lnSpc>
                <a:spcPct val="115000"/>
              </a:lnSpc>
              <a:spcBef>
                <a:spcPts val="0"/>
              </a:spcBef>
              <a:buClr>
                <a:schemeClr val="dk1"/>
              </a:buClr>
              <a:buSzPts val="1600"/>
            </a:pPr>
            <a:r>
              <a:rPr lang="en-US" sz="1800" dirty="0">
                <a:solidFill>
                  <a:schemeClr val="dk1"/>
                </a:solidFill>
                <a:latin typeface="Times New Roman" pitchFamily="18" charset="0"/>
                <a:ea typeface="Roboto"/>
                <a:cs typeface="Times New Roman" pitchFamily="18" charset="0"/>
                <a:sym typeface="Roboto"/>
              </a:rPr>
              <a:t>Storage Space  :  100-150GB</a:t>
            </a:r>
          </a:p>
          <a:p>
            <a:pPr marL="457200" lvl="0" indent="-330200">
              <a:lnSpc>
                <a:spcPct val="115000"/>
              </a:lnSpc>
              <a:spcBef>
                <a:spcPts val="0"/>
              </a:spcBef>
              <a:buClr>
                <a:schemeClr val="dk1"/>
              </a:buClr>
              <a:buSzPts val="1600"/>
            </a:pPr>
            <a:r>
              <a:rPr lang="en-US" sz="1800" dirty="0">
                <a:solidFill>
                  <a:schemeClr val="dk1"/>
                </a:solidFill>
                <a:latin typeface="Times New Roman" pitchFamily="18" charset="0"/>
                <a:ea typeface="Roboto"/>
                <a:cs typeface="Times New Roman" pitchFamily="18" charset="0"/>
                <a:sym typeface="Roboto"/>
              </a:rPr>
              <a:t>Monitor            :  LCD</a:t>
            </a:r>
          </a:p>
          <a:p>
            <a:pPr marL="457200" lvl="0" indent="-330200">
              <a:lnSpc>
                <a:spcPct val="115000"/>
              </a:lnSpc>
              <a:spcBef>
                <a:spcPts val="0"/>
              </a:spcBef>
              <a:buClr>
                <a:schemeClr val="dk1"/>
              </a:buClr>
              <a:buSzPts val="1600"/>
            </a:pPr>
            <a:r>
              <a:rPr lang="en-US" sz="1800" spc="-35" dirty="0">
                <a:solidFill>
                  <a:schemeClr val="dk1"/>
                </a:solidFill>
                <a:latin typeface="Times New Roman" pitchFamily="18" charset="0"/>
                <a:cs typeface="Times New Roman" pitchFamily="18" charset="0"/>
                <a:sym typeface="Roboto"/>
              </a:rPr>
              <a:t>Internet              :  4g/5g Internet or </a:t>
            </a:r>
            <a:r>
              <a:rPr lang="en-US" sz="1800" spc="-35" dirty="0" err="1">
                <a:solidFill>
                  <a:schemeClr val="dk1"/>
                </a:solidFill>
                <a:latin typeface="Times New Roman" pitchFamily="18" charset="0"/>
                <a:cs typeface="Times New Roman" pitchFamily="18" charset="0"/>
                <a:sym typeface="Roboto"/>
              </a:rPr>
              <a:t>wifi</a:t>
            </a:r>
            <a:endParaRPr lang="en-US" sz="1800" spc="-35" dirty="0">
              <a:solidFill>
                <a:schemeClr val="dk1"/>
              </a:solidFill>
              <a:latin typeface="Times New Roman" pitchFamily="18" charset="0"/>
              <a:cs typeface="Times New Roman" pitchFamily="18" charset="0"/>
              <a:sym typeface="Roboto"/>
            </a:endParaRPr>
          </a:p>
          <a:p>
            <a:pPr marL="457200" lvl="0" indent="-330200">
              <a:lnSpc>
                <a:spcPct val="115000"/>
              </a:lnSpc>
              <a:spcBef>
                <a:spcPts val="0"/>
              </a:spcBef>
              <a:buClr>
                <a:schemeClr val="dk1"/>
              </a:buClr>
              <a:buSzPts val="1600"/>
            </a:pPr>
            <a:r>
              <a:rPr lang="en-US" sz="1800" spc="-35" dirty="0">
                <a:solidFill>
                  <a:schemeClr val="dk1"/>
                </a:solidFill>
                <a:latin typeface="Times New Roman" pitchFamily="18" charset="0"/>
                <a:cs typeface="Times New Roman" pitchFamily="18" charset="0"/>
                <a:sym typeface="Roboto"/>
              </a:rPr>
              <a:t>Mouse               :   wired or wireless</a:t>
            </a:r>
            <a:endParaRPr lang="en-US" sz="2000" dirty="0">
              <a:latin typeface="Times New Roman" pitchFamily="18" charset="0"/>
              <a:cs typeface="Times New Roman" pitchFamily="18" charset="0"/>
            </a:endParaRPr>
          </a:p>
          <a:p>
            <a:pPr marL="0" lvl="0" indent="0" algn="l">
              <a:buNone/>
            </a:pPr>
            <a:r>
              <a:rPr lang="en-US" sz="2000" b="1" dirty="0">
                <a:latin typeface="Times New Roman" pitchFamily="18" charset="0"/>
                <a:cs typeface="Times New Roman" pitchFamily="18" charset="0"/>
              </a:rPr>
              <a:t>Software Requirements: </a:t>
            </a:r>
          </a:p>
          <a:p>
            <a:pPr marL="0" indent="0">
              <a:lnSpc>
                <a:spcPct val="120000"/>
              </a:lnSpc>
            </a:pPr>
            <a:r>
              <a:rPr lang="en-IN" sz="1800" spc="-35" dirty="0">
                <a:solidFill>
                  <a:srgbClr val="41140B"/>
                </a:solidFill>
                <a:latin typeface="Times New Roman" pitchFamily="18" charset="0"/>
                <a:cs typeface="Times New Roman" pitchFamily="18" charset="0"/>
              </a:rPr>
              <a:t>    Packages- </a:t>
            </a:r>
            <a:r>
              <a:rPr lang="en-IN" sz="1800" spc="-35">
                <a:solidFill>
                  <a:srgbClr val="41140B"/>
                </a:solidFill>
                <a:latin typeface="Times New Roman" pitchFamily="18" charset="0"/>
                <a:cs typeface="Times New Roman" pitchFamily="18" charset="0"/>
              </a:rPr>
              <a:t>C programming, DEV C++</a:t>
            </a:r>
            <a:endParaRPr lang="en-IN" sz="1800" spc="-35" dirty="0">
              <a:solidFill>
                <a:srgbClr val="41140B"/>
              </a:solidFill>
              <a:latin typeface="Times New Roman" pitchFamily="18" charset="0"/>
              <a:cs typeface="Times New Roman" pitchFamily="18" charset="0"/>
            </a:endParaRPr>
          </a:p>
          <a:p>
            <a:pPr marL="0" indent="0">
              <a:lnSpc>
                <a:spcPct val="120000"/>
              </a:lnSpc>
            </a:pPr>
            <a:r>
              <a:rPr lang="en-IN" sz="1800" spc="-35" dirty="0">
                <a:solidFill>
                  <a:srgbClr val="41140B"/>
                </a:solidFill>
                <a:latin typeface="Times New Roman" pitchFamily="18" charset="0"/>
                <a:cs typeface="Times New Roman" pitchFamily="18" charset="0"/>
              </a:rPr>
              <a:t>    Windows 11 64-Bit OS</a:t>
            </a:r>
          </a:p>
          <a:p>
            <a:pPr marL="0" indent="0">
              <a:lnSpc>
                <a:spcPct val="120000"/>
              </a:lnSpc>
            </a:pPr>
            <a:r>
              <a:rPr lang="en-IN" sz="1800" spc="-35" dirty="0">
                <a:solidFill>
                  <a:srgbClr val="41140B"/>
                </a:solidFill>
                <a:latin typeface="Times New Roman" pitchFamily="18" charset="0"/>
                <a:cs typeface="Times New Roman" pitchFamily="18" charset="0"/>
              </a:rPr>
              <a:t>     Operating system : 64-bit operating system and X64-based processor </a:t>
            </a:r>
            <a:endParaRPr lang="en-US" sz="1800" dirty="0">
              <a:latin typeface="Times New Roman" pitchFamily="18" charset="0"/>
              <a:cs typeface="Times New Roman" pitchFamily="18" charset="0"/>
            </a:endParaRPr>
          </a:p>
          <a:p>
            <a:pPr marL="0" lvl="0" indent="0" algn="l" rtl="0">
              <a:spcBef>
                <a:spcPts val="800"/>
              </a:spcBef>
              <a:spcAft>
                <a:spcPts val="0"/>
              </a:spcAft>
              <a:buNone/>
            </a:pPr>
            <a:endParaRPr dirty="0">
              <a:latin typeface="Times New Roman" pitchFamily="18" charset="0"/>
              <a:cs typeface="Times New Roman" pitchFamily="18" charset="0"/>
            </a:endParaRPr>
          </a:p>
        </p:txBody>
      </p:sp>
      <p:pic>
        <p:nvPicPr>
          <p:cNvPr id="4" name="image1.png"/>
          <p:cNvPicPr/>
          <p:nvPr/>
        </p:nvPicPr>
        <p:blipFill>
          <a:blip r:embed="rId3" cstate="print"/>
          <a:stretch>
            <a:fillRect/>
          </a:stretch>
        </p:blipFill>
        <p:spPr>
          <a:xfrm>
            <a:off x="776572" y="57123"/>
            <a:ext cx="7372441" cy="663718"/>
          </a:xfrm>
          <a:prstGeom prst="rect">
            <a:avLst/>
          </a:prstGeom>
        </p:spPr>
      </p:pic>
    </p:spTree>
    <p:extLst>
      <p:ext uri="{BB962C8B-B14F-4D97-AF65-F5344CB8AC3E}">
        <p14:creationId xmlns:p14="http://schemas.microsoft.com/office/powerpoint/2010/main" val="270282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0162" y="670181"/>
            <a:ext cx="8229600" cy="483920"/>
          </a:xfrm>
        </p:spPr>
        <p:txBody>
          <a:bodyPr>
            <a:normAutofit fontScale="90000"/>
          </a:bodyPr>
          <a:lstStyle/>
          <a:p>
            <a:r>
              <a:rPr lang="en-US" sz="2800" b="1" dirty="0">
                <a:latin typeface="Times New Roman" panose="02020603050405020304" pitchFamily="18" charset="0"/>
                <a:cs typeface="Times New Roman" panose="02020603050405020304" pitchFamily="18" charset="0"/>
              </a:rPr>
              <a:t>Research and Analysis:</a:t>
            </a:r>
            <a:endParaRPr lang="en-US" sz="3000"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a:bodyPr>
          <a:lstStyle/>
          <a:p>
            <a:pPr algn="just">
              <a:buNone/>
            </a:pPr>
            <a:r>
              <a:rPr lang="en-US" sz="1800" b="1" dirty="0">
                <a:latin typeface="Times New Roman" pitchFamily="18" charset="0"/>
                <a:cs typeface="Times New Roman" pitchFamily="18" charset="0"/>
              </a:rPr>
              <a:t>Data Collection and Analysis:</a:t>
            </a:r>
          </a:p>
          <a:p>
            <a:pPr algn="just"/>
            <a:r>
              <a:rPr lang="en-US" sz="1800" dirty="0">
                <a:latin typeface="Times New Roman" pitchFamily="18" charset="0"/>
                <a:cs typeface="Times New Roman" pitchFamily="18" charset="0"/>
              </a:rPr>
              <a:t>Researchers collect large datasets of emails, both spam, and legitimate, to analyze their characteristics and patterns. Data analysis involves understanding the distribution of features such as text content, metadata, and structural properties in spam and legitimate emails. </a:t>
            </a:r>
          </a:p>
          <a:p>
            <a:pPr algn="just">
              <a:buNone/>
            </a:pPr>
            <a:r>
              <a:rPr lang="en-US" sz="1800" b="1" dirty="0">
                <a:latin typeface="Times New Roman" pitchFamily="18" charset="0"/>
                <a:cs typeface="Times New Roman" pitchFamily="18" charset="0"/>
              </a:rPr>
              <a:t>Real-Time Detection and Scalability:</a:t>
            </a:r>
          </a:p>
          <a:p>
            <a:pPr algn="just"/>
            <a:r>
              <a:rPr lang="en-US" sz="1800" dirty="0">
                <a:latin typeface="Times New Roman" pitchFamily="18" charset="0"/>
                <a:cs typeface="Times New Roman" pitchFamily="18" charset="0"/>
              </a:rPr>
              <a:t>Research addresses the challenges of real-time spam email detection and scalability, particularly in large-scale email systems.</a:t>
            </a:r>
          </a:p>
          <a:p>
            <a:pPr algn="just"/>
            <a:r>
              <a:rPr lang="en-US" sz="1800" dirty="0">
                <a:latin typeface="Times New Roman" pitchFamily="18" charset="0"/>
                <a:cs typeface="Times New Roman" pitchFamily="18" charset="0"/>
              </a:rPr>
              <a:t>Techniques for optimizing model inference speed and handling high-volume email traffic are explored.</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9918" y="658821"/>
            <a:ext cx="8229600" cy="545233"/>
          </a:xfrm>
        </p:spPr>
        <p:txBody>
          <a:bodyPr>
            <a:normAutofit/>
          </a:bodyPr>
          <a:lstStyle/>
          <a:p>
            <a:r>
              <a:rPr lang="en-US" sz="2800" b="1" dirty="0">
                <a:latin typeface="Times New Roman" panose="02020603050405020304" pitchFamily="18" charset="0"/>
                <a:cs typeface="Times New Roman" panose="02020603050405020304" pitchFamily="18" charset="0"/>
              </a:rPr>
              <a:t>Evaluation of Outcomes/Results and Findings:</a:t>
            </a:r>
            <a:endParaRPr lang="en-US" sz="3000" dirty="0">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pPr>
              <a:buNone/>
            </a:pPr>
            <a:r>
              <a:rPr lang="en-US" sz="1800" dirty="0">
                <a:latin typeface="Times New Roman" pitchFamily="18" charset="0"/>
                <a:cs typeface="Times New Roman" pitchFamily="18" charset="0"/>
              </a:rPr>
              <a:t>There are several ways to handle the imbalance data, for instance </a:t>
            </a:r>
          </a:p>
          <a:p>
            <a:r>
              <a:rPr lang="en-US" sz="1800" dirty="0">
                <a:latin typeface="Times New Roman" pitchFamily="18" charset="0"/>
                <a:cs typeface="Times New Roman" pitchFamily="18" charset="0"/>
              </a:rPr>
              <a:t>use of appropriate evaluation metrics </a:t>
            </a:r>
          </a:p>
          <a:p>
            <a:r>
              <a:rPr lang="en-US" sz="1800" dirty="0">
                <a:latin typeface="Times New Roman" pitchFamily="18" charset="0"/>
                <a:cs typeface="Times New Roman" pitchFamily="18" charset="0"/>
              </a:rPr>
              <a:t>Resembling the training set : oversampling/up sampling or under sampling/down  sampling ensemble different resample datasets</a:t>
            </a:r>
          </a:p>
          <a:p>
            <a:r>
              <a:rPr lang="en-US" sz="1800" dirty="0">
                <a:latin typeface="Times New Roman" pitchFamily="18" charset="0"/>
                <a:cs typeface="Times New Roman" pitchFamily="18" charset="0"/>
              </a:rPr>
              <a:t>Furthermore, on average, the ham message has length of 73 words whereas spam message has 138. The length information may be useful when we set </a:t>
            </a:r>
            <a:r>
              <a:rPr lang="en-US" sz="1800" dirty="0" err="1">
                <a:latin typeface="Times New Roman" pitchFamily="18" charset="0"/>
                <a:cs typeface="Times New Roman" pitchFamily="18" charset="0"/>
              </a:rPr>
              <a:t>maxlen</a:t>
            </a:r>
            <a:r>
              <a:rPr lang="en-US" sz="1800" dirty="0">
                <a:latin typeface="Times New Roman" pitchFamily="18" charset="0"/>
                <a:cs typeface="Times New Roman" pitchFamily="18" charset="0"/>
              </a:rPr>
              <a:t> parameter later.</a:t>
            </a:r>
          </a:p>
        </p:txBody>
      </p:sp>
      <p:sp>
        <p:nvSpPr>
          <p:cNvPr id="7" name="Content Placeholder 2"/>
          <p:cNvSpPr txBox="1">
            <a:spLocks/>
          </p:cNvSpPr>
          <p:nvPr/>
        </p:nvSpPr>
        <p:spPr>
          <a:xfrm>
            <a:off x="491492" y="1541798"/>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pic>
        <p:nvPicPr>
          <p:cNvPr id="6" name="Content Placeholder 7" descr="EMAILBARGRAPH.jpg"/>
          <p:cNvPicPr>
            <a:picLocks noChangeAspect="1"/>
          </p:cNvPicPr>
          <p:nvPr/>
        </p:nvPicPr>
        <p:blipFill>
          <a:blip r:embed="rId3"/>
          <a:stretch>
            <a:fillRect/>
          </a:stretch>
        </p:blipFill>
        <p:spPr>
          <a:xfrm>
            <a:off x="5673823" y="3396343"/>
            <a:ext cx="3027175" cy="1747157"/>
          </a:xfrm>
          <a:prstGeom prst="rect">
            <a:avLst/>
          </a:prstGeom>
        </p:spPr>
      </p:pic>
      <p:pic>
        <p:nvPicPr>
          <p:cNvPr id="28673" name="Picture 1"/>
          <p:cNvPicPr>
            <a:picLocks noChangeAspect="1" noChangeArrowheads="1"/>
          </p:cNvPicPr>
          <p:nvPr/>
        </p:nvPicPr>
        <p:blipFill>
          <a:blip r:embed="rId4"/>
          <a:srcRect/>
          <a:stretch>
            <a:fillRect/>
          </a:stretch>
        </p:blipFill>
        <p:spPr bwMode="auto">
          <a:xfrm>
            <a:off x="2271802" y="3314700"/>
            <a:ext cx="3050415" cy="1828800"/>
          </a:xfrm>
          <a:prstGeom prst="rect">
            <a:avLst/>
          </a:prstGeom>
          <a:noFill/>
          <a:ln w="9525">
            <a:noFill/>
            <a:miter lim="800000"/>
            <a:headEnd/>
            <a:tailEnd/>
          </a:ln>
          <a:effectLst/>
        </p:spPr>
      </p:pic>
    </p:spTree>
    <p:extLst>
      <p:ext uri="{BB962C8B-B14F-4D97-AF65-F5344CB8AC3E}">
        <p14:creationId xmlns:p14="http://schemas.microsoft.com/office/powerpoint/2010/main" val="2487427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Summary writing</vt:lpstr>
      <vt:lpstr>Introduction:</vt:lpstr>
      <vt:lpstr>Rationale and Relevance:</vt:lpstr>
      <vt:lpstr>Abstract:</vt:lpstr>
      <vt:lpstr>Objectives of the Project:</vt:lpstr>
      <vt:lpstr>Procedures and Methodology:</vt:lpstr>
      <vt:lpstr>Project Requirements</vt:lpstr>
      <vt:lpstr>Research and Analysis:</vt:lpstr>
      <vt:lpstr>Evaluation of Outcomes/Results and Findings:</vt:lpstr>
      <vt:lpstr>Conclusion and Future Work:</vt:lpstr>
      <vt:lpstr>Bibliography:</vt:lpstr>
      <vt:lpstr>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Summary writing</dc:title>
  <cp:lastModifiedBy>ponnapureddy1582.sse@saveetha.com</cp:lastModifiedBy>
  <cp:revision>2</cp:revision>
  <dcterms:modified xsi:type="dcterms:W3CDTF">2024-04-16T06:54:52Z</dcterms:modified>
</cp:coreProperties>
</file>