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Tony Bruc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1-29T13:06:40.703">
    <p:pos x="6000" y="0"/>
    <p:text>Asked +ashok.rajamani@johnlewis.co.uk if he'd like to do this, if not I'll add it.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yst.project4.com/api/rest/v1/catalog/fabric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yst.project4.com/api/rest/v1/catalog/fabric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yst.project4.com/api/rest/v1/customer" TargetMode="External"/><Relationship Id="rId4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1.xml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getpostman.com" TargetMode="External"/><Relationship Id="rId4" Type="http://schemas.openxmlformats.org/officeDocument/2006/relationships/hyperlink" Target="https://www.getpostman.com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searchmicroservices.techtarget.com/definition/RESTful-API" TargetMode="External"/><Relationship Id="rId4" Type="http://schemas.openxmlformats.org/officeDocument/2006/relationships/hyperlink" Target="https://en.wikipedia.org/wiki/Representational_state_transfer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www.restapitutorial.com/" TargetMode="External"/><Relationship Id="rId4" Type="http://schemas.openxmlformats.org/officeDocument/2006/relationships/hyperlink" Target="https://leanpub.com/testrestapi" TargetMode="External"/><Relationship Id="rId5" Type="http://schemas.openxmlformats.org/officeDocument/2006/relationships/hyperlink" Target="https://github.com/DannyDainton/All-Things-Postman" TargetMode="External"/><Relationship Id="rId6" Type="http://schemas.openxmlformats.org/officeDocument/2006/relationships/hyperlink" Target="https://www.getpostman.com/doc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guide to getting started using Postman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are going to retrieve data so we are performing a </a:t>
            </a:r>
            <a:r>
              <a:rPr lang="en-GB">
                <a:solidFill>
                  <a:srgbClr val="0000FF"/>
                </a:solidFill>
              </a:rPr>
              <a:t>GET </a:t>
            </a:r>
            <a:r>
              <a:rPr lang="en-GB">
                <a:solidFill>
                  <a:srgbClr val="666666"/>
                </a:solidFill>
              </a:rPr>
              <a:t>request</a:t>
            </a:r>
            <a:endParaRPr>
              <a:solidFill>
                <a:srgbClr val="666666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the ‘Enter request URL’ field enter:</a:t>
            </a:r>
            <a:r>
              <a:rPr lang="en-GB">
                <a:solidFill>
                  <a:srgbClr val="000000"/>
                </a:solidFill>
              </a:rPr>
              <a:t> 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https://syst.project4.com/api/rest/v1/catalog/fabrics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Click Send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response (visible in the bottom half of the window) will contain a body with all the fabrics and the data we are exposing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There will also be a status code visible, if this request was successful it should display </a:t>
            </a:r>
            <a:r>
              <a:rPr lang="en-GB">
                <a:solidFill>
                  <a:srgbClr val="0000FF"/>
                </a:solidFill>
              </a:rPr>
              <a:t>200 OK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🛈 </a:t>
            </a:r>
            <a:r>
              <a:rPr lang="en-GB" sz="1400"/>
              <a:t>You may want to explore the Cookies and Headers to see what kind of information is there</a:t>
            </a:r>
            <a:endParaRPr sz="1400"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764"/>
            <a:ext cx="9144000" cy="4032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request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Create a new request by using the New dropdown or the + symbol on the request tabs menu</a:t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450" y="1838274"/>
            <a:ext cx="7311975" cy="27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Background: Creating a request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URL: </a:t>
            </a:r>
            <a:r>
              <a:rPr lang="en-GB" sz="1400" u="sng">
                <a:solidFill>
                  <a:schemeClr val="accent5"/>
                </a:solidFill>
                <a:hlinkClick r:id="rId3"/>
              </a:rPr>
              <a:t>https://syst.project4.com/api/rest/v1/catalog/fabrics</a:t>
            </a:r>
            <a:endParaRPr sz="14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syst.project4.com = domain</a:t>
            </a:r>
            <a:endParaRPr sz="14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api = api entry point</a:t>
            </a:r>
            <a:endParaRPr sz="14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rest = type of api</a:t>
            </a:r>
            <a:endParaRPr sz="14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v1 = version of api</a:t>
            </a:r>
            <a:endParaRPr sz="14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after the version is the /path/to/resource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This is a </a:t>
            </a:r>
            <a:r>
              <a:rPr lang="en-GB">
                <a:solidFill>
                  <a:srgbClr val="0000FF"/>
                </a:solidFill>
              </a:rPr>
              <a:t>GET</a:t>
            </a:r>
            <a:r>
              <a:rPr lang="en-GB"/>
              <a:t> request on all fabrics and will return data that has been exposed (ie what we want to share through the api) for this request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Creating a request for specific data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are going to retrieve specific data by specifying query parameters in our request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 the ‘Enter request URL’ field enter:</a:t>
            </a:r>
            <a:r>
              <a:rPr lang="en-GB">
                <a:solidFill>
                  <a:schemeClr val="dk1"/>
                </a:solidFill>
              </a:rPr>
              <a:t>  </a:t>
            </a:r>
            <a:r>
              <a:rPr lang="en-GB" sz="1000">
                <a:solidFill>
                  <a:schemeClr val="dk1"/>
                </a:solidFill>
              </a:rPr>
              <a:t>https://syst.project4.com/api/rest/v1/catalog/products?skuId=236730173</a:t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Click Send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response (visible in the bottom half of the window) will contain a body with the details exposed for the item with skuId: 236730173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There will also be a status code visible, is this request was successful it should display </a:t>
            </a:r>
            <a:r>
              <a:rPr lang="en-GB">
                <a:solidFill>
                  <a:srgbClr val="0000FF"/>
                </a:solidFill>
              </a:rPr>
              <a:t>200 OK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02" y="0"/>
            <a:ext cx="849419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Background: </a:t>
            </a:r>
            <a:r>
              <a:rPr lang="en-GB"/>
              <a:t>Creating a request for specific data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URL: </a:t>
            </a:r>
            <a:r>
              <a:rPr lang="en-GB" sz="1400"/>
              <a:t>https://syst.project4.com/api/rest/v1/catalog/products?skuId=236730173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syst.project4.com = domain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api = api entry point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rest = type of api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v1 = version of api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after the version is the /path/to/resource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? = query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skuId=236730173 = filter skuId for 236730173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This is a </a:t>
            </a:r>
            <a:r>
              <a:rPr lang="en-GB">
                <a:solidFill>
                  <a:srgbClr val="0000FF"/>
                </a:solidFill>
              </a:rPr>
              <a:t>GET</a:t>
            </a:r>
            <a:r>
              <a:rPr lang="en-GB"/>
              <a:t> request on skuId: </a:t>
            </a:r>
            <a:r>
              <a:rPr lang="en-GB"/>
              <a:t>236730173</a:t>
            </a:r>
            <a:r>
              <a:rPr lang="en-GB"/>
              <a:t> and will return the data that has been exposed (ie what we want to share through the api) for these requests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test data - user account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are going to use a </a:t>
            </a:r>
            <a:r>
              <a:rPr lang="en-GB">
                <a:solidFill>
                  <a:srgbClr val="0000FF"/>
                </a:solidFill>
              </a:rPr>
              <a:t>POST</a:t>
            </a:r>
            <a:r>
              <a:rPr lang="en-GB"/>
              <a:t> request to create a user account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the ‘Enter request URL’ field enter:</a:t>
            </a:r>
            <a:r>
              <a:rPr lang="en-GB">
                <a:solidFill>
                  <a:schemeClr val="dk1"/>
                </a:solidFill>
              </a:rPr>
              <a:t>  </a:t>
            </a:r>
            <a:r>
              <a:rPr lang="en-GB" sz="1200" u="sng">
                <a:solidFill>
                  <a:schemeClr val="hlink"/>
                </a:solidFill>
                <a:hlinkClick r:id="rId3"/>
              </a:rPr>
              <a:t>https://syst.project4.com/api/rest/v1/customer</a:t>
            </a:r>
            <a:endParaRPr sz="12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Change the verb to </a:t>
            </a:r>
            <a:r>
              <a:rPr lang="en-GB">
                <a:solidFill>
                  <a:srgbClr val="0000FF"/>
                </a:solidFill>
              </a:rPr>
              <a:t>POST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Select the </a:t>
            </a:r>
            <a:r>
              <a:rPr lang="en-GB">
                <a:solidFill>
                  <a:srgbClr val="93C47D"/>
                </a:solidFill>
              </a:rPr>
              <a:t>Headers</a:t>
            </a:r>
            <a:r>
              <a:rPr lang="en-GB"/>
              <a:t> tab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Enter in a Key of: Content-Type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Enter in a Value of: application/json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375" y="2265725"/>
            <a:ext cx="5008474" cy="11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456275"/>
            <a:ext cx="8520600" cy="4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Click on the </a:t>
            </a:r>
            <a:r>
              <a:rPr lang="en-GB">
                <a:solidFill>
                  <a:srgbClr val="93C47D"/>
                </a:solidFill>
              </a:rPr>
              <a:t>Body</a:t>
            </a:r>
            <a:r>
              <a:rPr lang="en-GB"/>
              <a:t> tab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Enter in the following with the details required:</a:t>
            </a:r>
            <a:endParaRPr/>
          </a:p>
          <a:p>
            <a:pPr indent="0" lvl="0" marL="457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{</a:t>
            </a:r>
            <a:endParaRPr/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"email": "test email address",</a:t>
            </a:r>
            <a:endParaRPr/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"password": "test password",</a:t>
            </a:r>
            <a:endParaRPr/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"confirmPassword": "test password",</a:t>
            </a:r>
            <a:endParaRPr/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"jlOptIn": false</a:t>
            </a:r>
            <a:endParaRPr/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Click Send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You should now be able to log in with these details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39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2875"/>
            <a:ext cx="8679901" cy="471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Purpose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What is Postman?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Background: What are the technologies?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Creating a request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Background: Creating a request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Creating a request for specific data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Background: Creating a request for specific data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Creating a Collection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Running the Collection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Adding and running tests</a:t>
            </a:r>
            <a:endParaRPr/>
          </a:p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Collection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a few ways to create a Collection, we’ll use the history of requests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View the history pane in Postman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Hover over the last request and you should see some options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Click the + to display the save request modal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You will have the options to: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name the request</a:t>
            </a:r>
            <a:endParaRPr i="1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give the request a description</a:t>
            </a:r>
            <a:endParaRPr i="1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create the collection/folder</a:t>
            </a:r>
            <a:endParaRPr i="1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/>
              <a:t>Do all three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17" y="0"/>
            <a:ext cx="71819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400975"/>
            <a:ext cx="8520600" cy="4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will now have a folder under </a:t>
            </a:r>
            <a:r>
              <a:rPr lang="en-GB">
                <a:solidFill>
                  <a:srgbClr val="93C47D"/>
                </a:solidFill>
              </a:rPr>
              <a:t>Collections</a:t>
            </a:r>
            <a:endParaRPr>
              <a:solidFill>
                <a:srgbClr val="93C47D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You can run the </a:t>
            </a:r>
            <a:r>
              <a:rPr lang="en-GB">
                <a:solidFill>
                  <a:srgbClr val="93C47D"/>
                </a:solidFill>
              </a:rPr>
              <a:t>Collection</a:t>
            </a:r>
            <a:r>
              <a:rPr lang="en-GB"/>
              <a:t> by launching the Collection Runner via the Runner button on the top left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Select your folder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Run [folder name]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You will see a summary of the result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At this point we haven’t set Postman to assert against anything so there are neither pass or fail results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request has just run, we haven’t checked anything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675" y="0"/>
            <a:ext cx="77486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and running tests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Tests in Postman are written in Javascript and Postman comes with a set of tests which you can use straight away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View the tests by accessing the tests panel; In the main Postman window, under the URL field you’ll see a few headings of which </a:t>
            </a:r>
            <a:r>
              <a:rPr lang="en-GB">
                <a:solidFill>
                  <a:srgbClr val="93C47D"/>
                </a:solidFill>
              </a:rPr>
              <a:t>‘Tests’</a:t>
            </a:r>
            <a:r>
              <a:rPr lang="en-GB"/>
              <a:t> is one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Once you are in there the Tests should be visible on the right under the SNIPPETS heading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387150"/>
            <a:ext cx="8520600" cy="4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try the assert for status code </a:t>
            </a:r>
            <a:r>
              <a:rPr lang="en-GB">
                <a:solidFill>
                  <a:srgbClr val="0000FF"/>
                </a:solidFill>
              </a:rPr>
              <a:t>200 (OK)</a:t>
            </a:r>
            <a:r>
              <a:rPr lang="en-GB"/>
              <a:t> check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Scroll through the Test Snippets and select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Exactly as the snippet reads this is asserting that the response has a status of </a:t>
            </a:r>
            <a:r>
              <a:rPr lang="en-GB">
                <a:solidFill>
                  <a:srgbClr val="0000FF"/>
                </a:solidFill>
              </a:rPr>
              <a:t>200 (OK) </a:t>
            </a:r>
            <a:endParaRPr>
              <a:solidFill>
                <a:srgbClr val="0000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Send your request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You should now have some Test Results which are visible on the bottom of the window under the </a:t>
            </a:r>
            <a:r>
              <a:rPr lang="en-GB">
                <a:solidFill>
                  <a:srgbClr val="93C47D"/>
                </a:solidFill>
              </a:rPr>
              <a:t>Test Results</a:t>
            </a:r>
            <a:r>
              <a:rPr lang="en-GB">
                <a:solidFill>
                  <a:srgbClr val="000000"/>
                </a:solidFill>
              </a:rPr>
              <a:t> tab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🛈 You may want to explore the other tests to see what they are asserting on think about what tests you want to create/edit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775" y="1035525"/>
            <a:ext cx="129540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241975"/>
            <a:ext cx="8520600" cy="43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Just to see what a fail looks like let’s change the status code to 400 and send the request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Once you’ve done that don’t forget to change it back to 200</a:t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313" y="783175"/>
            <a:ext cx="6641374" cy="30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435550"/>
            <a:ext cx="8520600" cy="4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Save the request then run the Collection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200" y="959850"/>
            <a:ext cx="6447601" cy="418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</a:t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document is intended to help people with using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Postman</a:t>
            </a:r>
            <a:r>
              <a:rPr lang="en-GB"/>
              <a:t> for API testing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serves as a quick start guide and does not cover all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Postman</a:t>
            </a:r>
            <a:r>
              <a:rPr lang="en-GB"/>
              <a:t> functionality and all the different ways of performing an action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is intended for people who maybe new to or have had limited exposure to API testing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installation is not covered in this document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examples used here are for test.onejl.uk/syst.project4.com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another test</a:t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add another test to one of the requests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We’ll also change it slightly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the main Postman window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Under </a:t>
            </a:r>
            <a:r>
              <a:rPr lang="en-GB">
                <a:solidFill>
                  <a:srgbClr val="93C47D"/>
                </a:solidFill>
              </a:rPr>
              <a:t>Collections</a:t>
            </a:r>
            <a:r>
              <a:rPr lang="en-GB"/>
              <a:t>, select the request for the query on skuId=236730173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Select the </a:t>
            </a:r>
            <a:r>
              <a:rPr lang="en-GB">
                <a:solidFill>
                  <a:srgbClr val="93C47D"/>
                </a:solidFill>
              </a:rPr>
              <a:t>Tests</a:t>
            </a:r>
            <a:r>
              <a:rPr lang="en-GB"/>
              <a:t> tab </a:t>
            </a:r>
            <a:endParaRPr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400" y="3266824"/>
            <a:ext cx="4629774" cy="15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429750"/>
            <a:ext cx="8520600" cy="41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the right, browse through the Snippets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Find “Response body: JSON value check”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1038"/>
            <a:ext cx="9144001" cy="15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3000"/>
              <a:t>Bibliography</a:t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3"/>
              </a:rPr>
              <a:t>http://searchmicroservices.techtarget.com/definition/RESTful-API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4"/>
              </a:rPr>
              <a:t>https://en.wikipedia.org/wiki/Representational_state_transfer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/>
              <a:t>https://en.wikipedia.org/wiki/Hypertext_Transfer_Protocol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training/reading.</a:t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 u="sng">
                <a:solidFill>
                  <a:schemeClr val="hlink"/>
                </a:solidFill>
                <a:hlinkClick r:id="rId3"/>
              </a:rPr>
              <a:t>Learn REST</a:t>
            </a:r>
            <a:r>
              <a:rPr lang="en-GB" sz="1400"/>
              <a:t>: “is dedicated to tracking REST API best practices and making resources available to enable quick reference and self education for the development crafts-person”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 u="sng">
                <a:solidFill>
                  <a:schemeClr val="hlink"/>
                </a:solidFill>
                <a:hlinkClick r:id="rId4"/>
              </a:rPr>
              <a:t>Automating and Testing a REST API</a:t>
            </a:r>
            <a:r>
              <a:rPr lang="en-GB" sz="1400"/>
              <a:t>: “A Case Study in API testing using: Java, REST Assured, Postman, Tracks, cURL and HTTP Proxies”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 u="sng">
                <a:solidFill>
                  <a:schemeClr val="hlink"/>
                </a:solidFill>
                <a:hlinkClick r:id="rId5"/>
              </a:rPr>
              <a:t>All Things Postman</a:t>
            </a:r>
            <a:r>
              <a:rPr lang="en-GB" sz="1400"/>
              <a:t>: </a:t>
            </a:r>
            <a:r>
              <a:rPr lang="en-GB" sz="1400">
                <a:solidFill>
                  <a:srgbClr val="434343"/>
                </a:solidFill>
              </a:rPr>
              <a:t>“</a:t>
            </a:r>
            <a:r>
              <a:rPr lang="en-GB" sz="1400">
                <a:solidFill>
                  <a:srgbClr val="434343"/>
                </a:solidFill>
                <a:highlight>
                  <a:srgbClr val="FFFFFF"/>
                </a:highlight>
              </a:rPr>
              <a:t>My goal is to create a space where I can show examples of some of the many features in the tool and for it to also be a living piece of documentation, that will change over time to reflect the new changes being released”</a:t>
            </a:r>
            <a:endParaRPr sz="1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Postman Documentation</a:t>
            </a:r>
            <a:endParaRPr b="1" sz="1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Postman?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Postman</a:t>
            </a:r>
            <a:r>
              <a:rPr lang="en-GB"/>
              <a:t> is a tool used to test APIs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is used to interact with APIs through the requests and </a:t>
            </a:r>
            <a:r>
              <a:rPr lang="en-GB"/>
              <a:t>responses</a:t>
            </a:r>
            <a:r>
              <a:rPr lang="en-GB"/>
              <a:t> which are easy to create (in Postman)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Postman can do many things however for this guide we’ll focus on: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Creating requests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Creating and running a collection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Preset/default tests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Background: What are the technologies?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/>
              <a:t>HTTP</a:t>
            </a:r>
            <a:r>
              <a:rPr lang="en-GB"/>
              <a:t>: is an application protocol for distributed, collaborative, and hypermedia information systems. HTTP is the foundation of data communication for the World Wide Web.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/>
              <a:t>HTTP Verbs</a:t>
            </a:r>
            <a:r>
              <a:rPr lang="en-GB"/>
              <a:t>: HTTP defines methods (sometimes referred to as verbs) to indicate the desired action to be performed on the identified resource. What this resource represents, whether pre-existing data or data that is generated dynamically, depends on the implementation of the server.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297275"/>
            <a:ext cx="8520600" cy="42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HTTP Headers</a:t>
            </a:r>
            <a:r>
              <a:rPr lang="en-GB"/>
              <a:t>:</a:t>
            </a:r>
            <a:r>
              <a:rPr b="1" lang="en-GB"/>
              <a:t> </a:t>
            </a:r>
            <a:r>
              <a:rPr lang="en-GB"/>
              <a:t>carry information such as information about the client browser, the requested page, the server and etc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HTTP Status Codes</a:t>
            </a:r>
            <a:r>
              <a:rPr lang="en-GB"/>
              <a:t>: are used to convey the results of a request, for example </a:t>
            </a:r>
            <a:r>
              <a:rPr b="1" i="1" lang="en-GB">
                <a:solidFill>
                  <a:srgbClr val="0000FF"/>
                </a:solidFill>
              </a:rPr>
              <a:t>200 (OK)</a:t>
            </a:r>
            <a:r>
              <a:rPr lang="en-GB"/>
              <a:t> generally means the request was carried out successfully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API</a:t>
            </a:r>
            <a:r>
              <a:rPr lang="en-GB"/>
              <a:t>: is a set of subroutine definitions, protocols, and tools for building application software. In general terms, it is a set of clearly defined methods of communication between various software components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00975"/>
            <a:ext cx="8520600" cy="4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REST</a:t>
            </a:r>
            <a:r>
              <a:rPr lang="en-GB"/>
              <a:t>: Representational state transfer (REST) or RESTful web services are a way of providing interoperability between computer systems on the Internet. REST-compliant Web services allow requesting systems to access and manipulate textual representations of Web resources using a uniform and predefined set of stateless operations.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RESTful API</a:t>
            </a:r>
            <a:r>
              <a:rPr lang="en-GB"/>
              <a:t>: A RESTful API is an application program interface (API) that uses HTTP requests to GET, PUT, POST and DELETE data.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125" y="152400"/>
            <a:ext cx="7201750" cy="25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732800" y="2786075"/>
            <a:ext cx="79125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Examples: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/>
              <a:t>Viewing a page</a:t>
            </a:r>
            <a:r>
              <a:rPr lang="en-GB"/>
              <a:t> -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From a browser a GET request is submitted which will hit the API and if allowed 'in' will then retrieve or ‘GET’ data from the web server/database and the data is received in the browser in the response.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/>
              <a:t>Creating a account on a website</a:t>
            </a:r>
            <a:r>
              <a:rPr lang="en-GB"/>
              <a:t> -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From a browser a POST request containing details entered, such as the username, is submitted which will hit the API and if allowed 'in' will ‘POST’ data to the web server/database creating the account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 request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Launch Postman (you may receive a shortcuts modal, close it).  You will receive a window similar to this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87" y="1907425"/>
            <a:ext cx="5753026" cy="323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